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5" r:id="rId8"/>
    <p:sldId id="262" r:id="rId9"/>
    <p:sldId id="261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08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0DB9-BA65-4C45-9778-5055777CC2BF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6CFE-79EA-4E63-ACA9-55F94028D8D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0DB9-BA65-4C45-9778-5055777CC2BF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6CFE-79EA-4E63-ACA9-55F94028D8D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0DB9-BA65-4C45-9778-5055777CC2BF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6CFE-79EA-4E63-ACA9-55F94028D8D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0DB9-BA65-4C45-9778-5055777CC2BF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6CFE-79EA-4E63-ACA9-55F94028D8D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0DB9-BA65-4C45-9778-5055777CC2BF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6CFE-79EA-4E63-ACA9-55F94028D8D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0DB9-BA65-4C45-9778-5055777CC2BF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6CFE-79EA-4E63-ACA9-55F94028D8D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0DB9-BA65-4C45-9778-5055777CC2BF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6CFE-79EA-4E63-ACA9-55F94028D8D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0DB9-BA65-4C45-9778-5055777CC2BF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6CFE-79EA-4E63-ACA9-55F94028D8D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0DB9-BA65-4C45-9778-5055777CC2BF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6CFE-79EA-4E63-ACA9-55F94028D8D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0DB9-BA65-4C45-9778-5055777CC2BF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6CFE-79EA-4E63-ACA9-55F94028D8D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0DB9-BA65-4C45-9778-5055777CC2BF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6CFE-79EA-4E63-ACA9-55F94028D8D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40DB9-BA65-4C45-9778-5055777CC2BF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66CFE-79EA-4E63-ACA9-55F94028D8D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fr-FR" dirty="0" smtClean="0"/>
              <a:t>La frise du catéchuménat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988840"/>
            <a:ext cx="8856984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fr-FR" dirty="0" smtClean="0"/>
              <a:t>Candidat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59613"/>
            <a:ext cx="4433899" cy="332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09120"/>
            <a:ext cx="3456384" cy="20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932040" y="4585891"/>
            <a:ext cx="3816424" cy="1904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Le temps de la première évangélisation est celui de la mise en </a:t>
            </a:r>
            <a:r>
              <a:rPr lang="fr-FR" sz="1600" dirty="0" smtClean="0"/>
              <a:t>route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fr-FR" altLang="fr-FR" sz="16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Fiche confidentielle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Début des rencontres avec le candidat, faire connaissance et choix du parcours.</a:t>
            </a:r>
            <a:endParaRPr kumimoji="0" lang="fr-FR" altLang="fr-FR" sz="16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i="1" dirty="0" smtClean="0"/>
              <a:t>Temps de la première</a:t>
            </a:r>
            <a:br>
              <a:rPr lang="fr-FR" b="1" i="1" dirty="0" smtClean="0"/>
            </a:br>
            <a:r>
              <a:rPr lang="fr-FR" b="1" i="1" dirty="0" smtClean="0"/>
              <a:t> </a:t>
            </a:r>
            <a:r>
              <a:rPr lang="fr-FR" sz="4900" b="1" i="1" dirty="0" smtClean="0"/>
              <a:t>évangélisation</a:t>
            </a:r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2138738"/>
            <a:ext cx="1774825" cy="159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339752" y="2132856"/>
            <a:ext cx="4824536" cy="3111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Des r</a:t>
            </a:r>
            <a:r>
              <a:rPr lang="fr-FR" dirty="0" smtClean="0"/>
              <a:t>encontres </a:t>
            </a:r>
            <a:r>
              <a:rPr lang="fr-FR" dirty="0"/>
              <a:t>avec le candidat </a:t>
            </a:r>
            <a:r>
              <a:rPr lang="fr-FR" dirty="0" smtClean="0"/>
              <a:t> (1 à 2 fois par mois), rythme à trouver pour chaque équipe.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dirty="0" smtClean="0"/>
              <a:t>Début de cheminement qui peut être long, répondre aux questions…et commencer le parcours…, découvrir les bases de la foi.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dirty="0" smtClean="0"/>
              <a:t>Pré-discernement pour la première étape :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fr-FR" dirty="0" smtClean="0"/>
              <a:t>Désire-t-il </a:t>
            </a:r>
            <a:r>
              <a:rPr lang="fr-FR" dirty="0"/>
              <a:t>connaître davantage le Dieu des chrétiens </a:t>
            </a:r>
            <a:r>
              <a:rPr lang="fr-FR" dirty="0" smtClean="0"/>
              <a:t>?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fr-FR" dirty="0" err="1" smtClean="0"/>
              <a:t>A-t-il</a:t>
            </a:r>
            <a:r>
              <a:rPr lang="fr-FR" dirty="0" smtClean="0"/>
              <a:t> du </a:t>
            </a:r>
            <a:r>
              <a:rPr lang="fr-FR" dirty="0"/>
              <a:t>plaisir à écouter, à lire la Parole de Dieu ? </a:t>
            </a:r>
            <a:endParaRPr lang="fr-FR" dirty="0" smtClean="0"/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fr-FR" dirty="0" smtClean="0"/>
              <a:t>Que dit-il </a:t>
            </a:r>
            <a:r>
              <a:rPr lang="fr-FR" dirty="0"/>
              <a:t>du Christ ? </a:t>
            </a:r>
            <a:endParaRPr lang="fr-FR" dirty="0" smtClean="0"/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fr-FR" dirty="0" smtClean="0"/>
              <a:t>Est-il fidèle </a:t>
            </a:r>
            <a:r>
              <a:rPr lang="fr-FR" dirty="0"/>
              <a:t>aux rencontres proposées </a:t>
            </a:r>
            <a:r>
              <a:rPr lang="fr-FR" dirty="0" smtClean="0"/>
              <a:t>?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fr-FR" dirty="0" smtClean="0"/>
              <a:t>Vient-il avec joie ?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fr-FR" dirty="0" smtClean="0"/>
              <a:t>Est-il motivé ? …</a:t>
            </a:r>
            <a:endParaRPr kumimoji="0" lang="fr-FR" altLang="fr-FR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81" y="2204864"/>
            <a:ext cx="2216950" cy="1660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fr-FR" dirty="0" smtClean="0"/>
              <a:t>Chrétien catéchumène</a:t>
            </a:r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836712"/>
            <a:ext cx="3540755" cy="318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19872" y="4077072"/>
            <a:ext cx="5472608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/>
              <a:t>L’Eglise accueille </a:t>
            </a:r>
            <a:r>
              <a:rPr lang="fr-FR" sz="1600" b="1" dirty="0" smtClean="0"/>
              <a:t>officiellement </a:t>
            </a:r>
            <a:r>
              <a:rPr lang="fr-FR" sz="1600" dirty="0" smtClean="0"/>
              <a:t>le candidat qui devient «chrétien catéchumène». L’accueil </a:t>
            </a:r>
            <a:r>
              <a:rPr lang="fr-FR" sz="1600" dirty="0"/>
              <a:t>devant la porte de l’église est riche en </a:t>
            </a:r>
            <a:r>
              <a:rPr lang="fr-FR" sz="1600" dirty="0" smtClean="0"/>
              <a:t>symbole.</a:t>
            </a:r>
          </a:p>
          <a:p>
            <a:r>
              <a:rPr lang="fr-FR" sz="1600" b="1" dirty="0" smtClean="0"/>
              <a:t>Le signe de la croix </a:t>
            </a:r>
            <a:r>
              <a:rPr lang="fr-FR" sz="1600" dirty="0" smtClean="0"/>
              <a:t>apposé sur son front, ses yeux, ses oreilles, sa bouche et son </a:t>
            </a:r>
            <a:r>
              <a:rPr lang="fr-FR" sz="1600" dirty="0" err="1" smtClean="0"/>
              <a:t>coeur</a:t>
            </a:r>
            <a:r>
              <a:rPr lang="fr-FR" sz="1600" dirty="0" smtClean="0"/>
              <a:t> dit que tout son être est appelé</a:t>
            </a:r>
          </a:p>
          <a:p>
            <a:r>
              <a:rPr lang="fr-FR" sz="1600" dirty="0" smtClean="0"/>
              <a:t>à </a:t>
            </a:r>
            <a:r>
              <a:rPr lang="fr-FR" sz="1600" dirty="0"/>
              <a:t>se laisser saisir par le Christ.</a:t>
            </a:r>
          </a:p>
          <a:p>
            <a:r>
              <a:rPr lang="fr-FR" sz="1600" b="1" dirty="0" smtClean="0"/>
              <a:t>le </a:t>
            </a:r>
            <a:r>
              <a:rPr lang="fr-FR" sz="1600" b="1" dirty="0"/>
              <a:t>livre de l’Evangile </a:t>
            </a:r>
            <a:r>
              <a:rPr lang="fr-FR" sz="1600" dirty="0"/>
              <a:t>lui est remis solennellement pour signifier qu’il sera le guide de toute sa </a:t>
            </a:r>
            <a:r>
              <a:rPr lang="fr-FR" sz="1600" dirty="0" smtClean="0"/>
              <a:t>vie.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16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077072"/>
            <a:ext cx="1728192" cy="207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353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fr-FR" b="1" i="1" dirty="0" smtClean="0"/>
              <a:t>Temps du catéchuménat</a:t>
            </a:r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564904"/>
            <a:ext cx="1921203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67744" y="1844824"/>
            <a:ext cx="4608512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Des </a:t>
            </a:r>
            <a:r>
              <a:rPr lang="fr-FR" dirty="0"/>
              <a:t>assemblées </a:t>
            </a:r>
            <a:r>
              <a:rPr lang="fr-FR" dirty="0" err="1" smtClean="0"/>
              <a:t>catéchuménales</a:t>
            </a:r>
            <a:r>
              <a:rPr lang="fr-FR" dirty="0" smtClean="0"/>
              <a:t> </a:t>
            </a:r>
            <a:r>
              <a:rPr lang="fr-FR" dirty="0"/>
              <a:t>autour de la </a:t>
            </a:r>
            <a:r>
              <a:rPr lang="fr-FR" dirty="0" smtClean="0"/>
              <a:t>Parole de Dieu (réunions des catéchumènes d’une paroisse ou d’un doyenné)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Poursuite</a:t>
            </a:r>
            <a:r>
              <a:rPr lang="fr-FR" dirty="0" smtClean="0">
                <a:solidFill>
                  <a:srgbClr val="000000"/>
                </a:solidFill>
                <a:cs typeface="Arial" pitchFamily="34" charset="0"/>
              </a:rPr>
              <a:t> d</a:t>
            </a:r>
            <a:r>
              <a:rPr lang="fr-FR" altLang="fr-FR" dirty="0" smtClean="0">
                <a:solidFill>
                  <a:srgbClr val="000000"/>
                </a:solidFill>
                <a:cs typeface="Arial" pitchFamily="34" charset="0"/>
              </a:rPr>
              <a:t>es </a:t>
            </a:r>
            <a:r>
              <a:rPr lang="fr-FR" altLang="fr-FR" dirty="0">
                <a:solidFill>
                  <a:srgbClr val="000000"/>
                </a:solidFill>
                <a:cs typeface="Arial" pitchFamily="34" charset="0"/>
              </a:rPr>
              <a:t>r</a:t>
            </a:r>
            <a:r>
              <a:rPr lang="fr-FR" dirty="0"/>
              <a:t>encontres avec le candidat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Avec comme objectifs :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CATECHESE </a:t>
            </a:r>
            <a:r>
              <a:rPr lang="fr-FR" dirty="0"/>
              <a:t>: Conduire à dire « Je crois »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dirty="0"/>
              <a:t>LITURGIE : Initier à prier, à célébrer les sacrements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dirty="0"/>
              <a:t>CONVERSION : Vivre selon l’Evangile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dirty="0"/>
              <a:t>VIE EN EGLISE : Apprendre la </a:t>
            </a:r>
            <a:r>
              <a:rPr lang="fr-FR" dirty="0" smtClean="0"/>
              <a:t>fraternité  </a:t>
            </a:r>
            <a:r>
              <a:rPr lang="fr-FR" dirty="0"/>
              <a:t>et le témoignage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564903"/>
            <a:ext cx="2033200" cy="1798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467" y="5120803"/>
            <a:ext cx="188910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379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fr-FR" dirty="0" smtClean="0"/>
              <a:t>Chrétien catéchumène appelé</a:t>
            </a: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671" y="792702"/>
            <a:ext cx="4085431" cy="361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Zone de texte 10"/>
          <p:cNvSpPr txBox="1">
            <a:spLocks/>
          </p:cNvSpPr>
          <p:nvPr/>
        </p:nvSpPr>
        <p:spPr>
          <a:xfrm>
            <a:off x="6084168" y="3645024"/>
            <a:ext cx="2736304" cy="26940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fr-FR" sz="1600" b="1" dirty="0">
                <a:ea typeface="Calibri"/>
                <a:cs typeface="Times New Roman"/>
              </a:rPr>
              <a:t>Dimanche  </a:t>
            </a:r>
            <a:r>
              <a:rPr lang="fr-FR" sz="1600" b="1" dirty="0" smtClean="0">
                <a:ea typeface="Calibri"/>
                <a:cs typeface="Times New Roman"/>
              </a:rPr>
              <a:t>21 février 2021</a:t>
            </a:r>
            <a:endParaRPr lang="fr-FR" sz="1600" b="1" dirty="0" smtClean="0"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</a:pPr>
            <a:r>
              <a:rPr lang="fr-FR" sz="1600" dirty="0">
                <a:ea typeface="Calibri"/>
                <a:cs typeface="Times New Roman"/>
              </a:rPr>
              <a:t>1</a:t>
            </a:r>
            <a:r>
              <a:rPr lang="fr-FR" sz="1600" baseline="30000" dirty="0">
                <a:ea typeface="Calibri"/>
                <a:cs typeface="Times New Roman"/>
              </a:rPr>
              <a:t>er</a:t>
            </a:r>
            <a:r>
              <a:rPr lang="fr-FR" sz="1600" dirty="0">
                <a:ea typeface="Calibri"/>
                <a:cs typeface="Times New Roman"/>
              </a:rPr>
              <a:t> dimanche de Carême</a:t>
            </a:r>
            <a:endParaRPr lang="fr-FR" sz="1600" b="1" dirty="0" smtClean="0"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</a:pPr>
            <a:r>
              <a:rPr lang="fr-FR" sz="1600" b="1" dirty="0" smtClean="0">
                <a:ea typeface="Calibri"/>
                <a:cs typeface="Times New Roman"/>
              </a:rPr>
              <a:t>Matin </a:t>
            </a:r>
            <a:r>
              <a:rPr lang="fr-FR" sz="1600" dirty="0" smtClean="0">
                <a:ea typeface="Calibri"/>
                <a:cs typeface="Times New Roman"/>
              </a:rPr>
              <a:t>de</a:t>
            </a:r>
            <a:r>
              <a:rPr lang="fr-FR" sz="1600" dirty="0">
                <a:ea typeface="Calibri"/>
                <a:cs typeface="Times New Roman"/>
              </a:rPr>
              <a:t> 9H30 à 12H </a:t>
            </a:r>
            <a:br>
              <a:rPr lang="fr-FR" sz="1600" dirty="0">
                <a:ea typeface="Calibri"/>
                <a:cs typeface="Times New Roman"/>
              </a:rPr>
            </a:br>
            <a:r>
              <a:rPr lang="fr-FR" sz="1600" b="1" dirty="0" smtClean="0">
                <a:ea typeface="Calibri"/>
                <a:cs typeface="Times New Roman"/>
              </a:rPr>
              <a:t> </a:t>
            </a:r>
            <a:r>
              <a:rPr lang="fr-FR" sz="1600" b="1" dirty="0" smtClean="0">
                <a:highlight>
                  <a:srgbClr val="00FFFF"/>
                </a:highlight>
                <a:ea typeface="Calibri"/>
                <a:cs typeface="Times New Roman"/>
              </a:rPr>
              <a:t>Rencontre </a:t>
            </a:r>
            <a:r>
              <a:rPr lang="fr-FR" sz="1600" b="1" dirty="0">
                <a:highlight>
                  <a:srgbClr val="00FFFF"/>
                </a:highlight>
                <a:ea typeface="Calibri"/>
                <a:cs typeface="Times New Roman"/>
              </a:rPr>
              <a:t>des futurs appelés  avec Monseigneur de </a:t>
            </a:r>
            <a:r>
              <a:rPr lang="fr-FR" sz="1600" b="1" dirty="0" smtClean="0">
                <a:highlight>
                  <a:srgbClr val="00FFFF"/>
                </a:highlight>
                <a:ea typeface="Calibri"/>
                <a:cs typeface="Times New Roman"/>
              </a:rPr>
              <a:t>Kerimel</a:t>
            </a:r>
          </a:p>
          <a:p>
            <a:pPr algn="ctr">
              <a:lnSpc>
                <a:spcPct val="107000"/>
              </a:lnSpc>
            </a:pPr>
            <a:r>
              <a:rPr lang="fr-FR" sz="1200" dirty="0">
                <a:ea typeface="Calibri"/>
                <a:cs typeface="Times New Roman"/>
              </a:rPr>
              <a:t>(</a:t>
            </a:r>
            <a:r>
              <a:rPr lang="fr-FR" sz="1200" i="1" dirty="0">
                <a:ea typeface="Calibri"/>
                <a:cs typeface="Times New Roman"/>
              </a:rPr>
              <a:t>suivie d’un repas partagé  tous ensemble </a:t>
            </a:r>
            <a:br>
              <a:rPr lang="fr-FR" sz="1200" i="1" dirty="0">
                <a:ea typeface="Calibri"/>
                <a:cs typeface="Times New Roman"/>
              </a:rPr>
            </a:br>
            <a:r>
              <a:rPr lang="fr-FR" sz="1200" i="1" dirty="0">
                <a:ea typeface="Calibri"/>
                <a:cs typeface="Times New Roman"/>
              </a:rPr>
              <a:t>appelés et accompagnateurs</a:t>
            </a:r>
            <a:r>
              <a:rPr lang="fr-FR" sz="1200" dirty="0">
                <a:ea typeface="Calibri"/>
                <a:cs typeface="Times New Roman"/>
              </a:rPr>
              <a:t> </a:t>
            </a:r>
            <a:endParaRPr lang="fr-FR" sz="1200" dirty="0" smtClean="0"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</a:pPr>
            <a:endParaRPr lang="fr-FR" sz="1200" dirty="0"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600" b="1" dirty="0" smtClean="0">
                <a:solidFill>
                  <a:srgbClr val="FFFFFF"/>
                </a:solidFill>
                <a:effectLst/>
                <a:highlight>
                  <a:srgbClr val="FF00FF"/>
                </a:highlight>
                <a:ea typeface="Calibri"/>
                <a:cs typeface="Times New Roman"/>
              </a:rPr>
              <a:t>Appel </a:t>
            </a:r>
            <a:r>
              <a:rPr lang="fr-FR" sz="1600" b="1" dirty="0">
                <a:solidFill>
                  <a:srgbClr val="FFFFFF"/>
                </a:solidFill>
                <a:effectLst/>
                <a:highlight>
                  <a:srgbClr val="FF00FF"/>
                </a:highlight>
                <a:ea typeface="Calibri"/>
                <a:cs typeface="Times New Roman"/>
              </a:rPr>
              <a:t>décisif</a:t>
            </a:r>
            <a:r>
              <a:rPr lang="fr-FR" sz="1600" b="1" dirty="0">
                <a:solidFill>
                  <a:srgbClr val="FFFFFF"/>
                </a:solidFill>
                <a:effectLst/>
                <a:ea typeface="Calibri"/>
                <a:cs typeface="Times New Roman"/>
              </a:rPr>
              <a:t> </a:t>
            </a:r>
            <a:endParaRPr lang="fr-FR" sz="14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ea typeface="Calibri"/>
                <a:cs typeface="Times New Roman"/>
              </a:rPr>
              <a:t> </a:t>
            </a:r>
            <a:r>
              <a:rPr lang="fr-FR" sz="1400" b="1" dirty="0" smtClean="0">
                <a:ea typeface="Calibri"/>
                <a:cs typeface="Times New Roman"/>
              </a:rPr>
              <a:t>à 15h </a:t>
            </a:r>
            <a:r>
              <a:rPr lang="fr-FR" sz="1400" b="1" i="1" dirty="0" smtClean="0">
                <a:solidFill>
                  <a:srgbClr val="FF0000"/>
                </a:solidFill>
                <a:ea typeface="Calibri"/>
                <a:cs typeface="Times New Roman"/>
              </a:rPr>
              <a:t>à Vienne</a:t>
            </a:r>
            <a:endParaRPr lang="fr-FR" sz="1400" dirty="0">
              <a:effectLst/>
              <a:ea typeface="Calibri"/>
              <a:cs typeface="Times New Roman"/>
            </a:endParaRPr>
          </a:p>
        </p:txBody>
      </p:sp>
      <p:sp>
        <p:nvSpPr>
          <p:cNvPr id="5" name="Zone de texte 4"/>
          <p:cNvSpPr txBox="1">
            <a:spLocks/>
          </p:cNvSpPr>
          <p:nvPr/>
        </p:nvSpPr>
        <p:spPr>
          <a:xfrm>
            <a:off x="251520" y="4691234"/>
            <a:ext cx="3096344" cy="16478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400" dirty="0">
                <a:solidFill>
                  <a:srgbClr val="000000"/>
                </a:solidFill>
                <a:cs typeface="Arial" pitchFamily="34" charset="0"/>
              </a:rPr>
              <a:t>Constitution des dossiers pour préparer </a:t>
            </a:r>
            <a:r>
              <a:rPr lang="fr-FR" altLang="fr-FR" sz="1400" dirty="0" smtClean="0">
                <a:solidFill>
                  <a:srgbClr val="000000"/>
                </a:solidFill>
                <a:cs typeface="Arial" pitchFamily="34" charset="0"/>
              </a:rPr>
              <a:t>la </a:t>
            </a:r>
            <a:r>
              <a:rPr lang="fr-FR" altLang="fr-FR" sz="1400" dirty="0">
                <a:solidFill>
                  <a:srgbClr val="000000"/>
                </a:solidFill>
                <a:cs typeface="Arial" pitchFamily="34" charset="0"/>
              </a:rPr>
              <a:t>commission discernement </a:t>
            </a:r>
            <a:r>
              <a:rPr lang="fr-FR" altLang="fr-FR" sz="1400" dirty="0" smtClean="0">
                <a:solidFill>
                  <a:srgbClr val="000000"/>
                </a:solidFill>
                <a:cs typeface="Arial" pitchFamily="34" charset="0"/>
              </a:rPr>
              <a:t>: </a:t>
            </a:r>
            <a:r>
              <a:rPr lang="fr-FR" sz="1400" b="1" dirty="0">
                <a:ea typeface="Calibri"/>
                <a:cs typeface="Times New Roman"/>
              </a:rPr>
              <a:t>Date limite de remise des dossiers </a:t>
            </a:r>
            <a:r>
              <a:rPr lang="fr-FR" sz="1400" b="1" dirty="0" smtClean="0">
                <a:ea typeface="Calibri"/>
                <a:cs typeface="Times New Roman"/>
              </a:rPr>
              <a:t>confidentiels  et lettres à l’évêque le  </a:t>
            </a:r>
            <a:r>
              <a:rPr lang="fr-FR" sz="1400" b="1" dirty="0" smtClean="0">
                <a:highlight>
                  <a:srgbClr val="FFFF00"/>
                </a:highlight>
                <a:ea typeface="Calibri"/>
                <a:cs typeface="Times New Roman"/>
              </a:rPr>
              <a:t>15 </a:t>
            </a:r>
            <a:r>
              <a:rPr lang="fr-FR" sz="1400" b="1" dirty="0" smtClean="0">
                <a:highlight>
                  <a:srgbClr val="FFFF00"/>
                </a:highlight>
                <a:ea typeface="Calibri"/>
                <a:cs typeface="Times New Roman"/>
              </a:rPr>
              <a:t>décembre </a:t>
            </a:r>
            <a:r>
              <a:rPr lang="fr-FR" sz="1400" b="1" dirty="0" smtClean="0">
                <a:highlight>
                  <a:srgbClr val="FFFF00"/>
                </a:highlight>
                <a:ea typeface="Calibri"/>
                <a:cs typeface="Times New Roman"/>
              </a:rPr>
              <a:t>2020</a:t>
            </a:r>
            <a:endParaRPr lang="fr-FR" sz="1400" b="1" dirty="0">
              <a:highlight>
                <a:srgbClr val="FFFF00"/>
              </a:highlight>
              <a:ea typeface="Calibri"/>
              <a:cs typeface="Times New Roman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 smtClean="0">
                <a:effectLst/>
                <a:ea typeface="Calibri"/>
                <a:cs typeface="Times New Roman"/>
              </a:rPr>
              <a:t>Commission  </a:t>
            </a:r>
            <a:r>
              <a:rPr lang="fr-FR" sz="1400" b="1" dirty="0">
                <a:effectLst/>
                <a:ea typeface="Calibri"/>
                <a:cs typeface="Times New Roman"/>
              </a:rPr>
              <a:t>Discernement le </a:t>
            </a:r>
            <a:r>
              <a:rPr lang="fr-FR" sz="1400" b="1" dirty="0" smtClean="0">
                <a:highlight>
                  <a:srgbClr val="FFFF00"/>
                </a:highlight>
                <a:ea typeface="Calibri"/>
                <a:cs typeface="Times New Roman"/>
              </a:rPr>
              <a:t>19</a:t>
            </a:r>
            <a:r>
              <a:rPr lang="fr-FR" sz="1400" b="1" dirty="0" smtClean="0">
                <a:highlight>
                  <a:srgbClr val="FFFF00"/>
                </a:highlight>
                <a:ea typeface="Calibri"/>
                <a:cs typeface="Times New Roman"/>
              </a:rPr>
              <a:t> janvier 2020</a:t>
            </a:r>
            <a:endParaRPr lang="fr-FR" sz="1400" dirty="0">
              <a:effectLst/>
              <a:ea typeface="Calibri"/>
              <a:cs typeface="Times New Roman"/>
            </a:endParaRPr>
          </a:p>
        </p:txBody>
      </p:sp>
      <p:sp>
        <p:nvSpPr>
          <p:cNvPr id="6" name="Zone de texte 6"/>
          <p:cNvSpPr txBox="1">
            <a:spLocks/>
          </p:cNvSpPr>
          <p:nvPr/>
        </p:nvSpPr>
        <p:spPr>
          <a:xfrm>
            <a:off x="3747310" y="4691234"/>
            <a:ext cx="1832802" cy="16478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200" b="1" dirty="0" smtClean="0">
                <a:effectLst/>
                <a:ea typeface="Calibri"/>
                <a:cs typeface="Times New Roman"/>
              </a:rPr>
              <a:t>Journée Eucharistie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200" b="1" dirty="0" smtClean="0">
                <a:ea typeface="Calibri"/>
                <a:cs typeface="Times New Roman"/>
              </a:rPr>
              <a:t>Samedi  </a:t>
            </a:r>
            <a:r>
              <a:rPr lang="fr-FR" sz="1200" b="1" dirty="0" smtClean="0">
                <a:ea typeface="Calibri"/>
                <a:cs typeface="Times New Roman"/>
              </a:rPr>
              <a:t>23 janvier</a:t>
            </a:r>
            <a:r>
              <a:rPr lang="fr-FR" sz="1200" b="1" dirty="0" smtClean="0">
                <a:ea typeface="Calibri"/>
                <a:cs typeface="Times New Roman"/>
              </a:rPr>
              <a:t> 2021</a:t>
            </a:r>
            <a:endParaRPr lang="fr-FR" sz="1200" b="1" dirty="0" smtClean="0"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200" b="1" dirty="0" smtClean="0">
                <a:effectLst/>
                <a:ea typeface="Calibri"/>
                <a:cs typeface="Times New Roman"/>
              </a:rPr>
              <a:t>Basilique du Sacré Cœur Grenoble</a:t>
            </a:r>
            <a:endParaRPr lang="fr-FR" sz="1200" dirty="0">
              <a:effectLst/>
              <a:ea typeface="Calibri"/>
              <a:cs typeface="Times New Roman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4368339"/>
            <a:ext cx="3779912" cy="645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160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154102" y="1988840"/>
            <a:ext cx="4320480" cy="1402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u="sng" dirty="0" smtClean="0"/>
              <a:t>Appel décisif - </a:t>
            </a:r>
            <a:r>
              <a:rPr lang="fr-FR" sz="1600" dirty="0" smtClean="0"/>
              <a:t>célébration diocésaine, autour de l’Evêque : 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600" dirty="0" smtClean="0"/>
              <a:t>Présentation des catéchumènes</a:t>
            </a:r>
            <a:endParaRPr lang="fr-FR" sz="1600" dirty="0"/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600" dirty="0" smtClean="0"/>
              <a:t>Appel par l’Evêque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600" dirty="0" smtClean="0"/>
              <a:t>Inscription du nom</a:t>
            </a:r>
            <a:endParaRPr lang="fr-FR" sz="1600" dirty="0"/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fr-FR" sz="1600" dirty="0" smtClean="0"/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16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fr-FR" b="1" i="1" dirty="0" smtClean="0"/>
              <a:t>Ultime préparation : temps de la purification et de l’illumination</a:t>
            </a:r>
            <a:endParaRPr lang="fr-FR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079933" y="1490356"/>
            <a:ext cx="4608512" cy="258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Des rites secondaires : 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fr-FR" dirty="0" smtClean="0">
                <a:solidFill>
                  <a:srgbClr val="000000"/>
                </a:solidFill>
                <a:cs typeface="Arial" pitchFamily="34" charset="0"/>
              </a:rPr>
              <a:t>Tradition du Symbole de la foi (remise du credo),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fr-FR" dirty="0" smtClean="0">
                <a:solidFill>
                  <a:srgbClr val="000000"/>
                </a:solidFill>
                <a:cs typeface="Arial" pitchFamily="34" charset="0"/>
              </a:rPr>
              <a:t>Remise du Notre Père,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fr-FR" dirty="0" smtClean="0">
                <a:solidFill>
                  <a:srgbClr val="000000"/>
                </a:solidFill>
                <a:cs typeface="Arial" pitchFamily="34" charset="0"/>
              </a:rPr>
              <a:t>Reddition du Symbole de la foi,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fr-FR" dirty="0" err="1" smtClean="0">
                <a:solidFill>
                  <a:srgbClr val="000000"/>
                </a:solidFill>
                <a:cs typeface="Arial" pitchFamily="34" charset="0"/>
              </a:rPr>
              <a:t>Ephata</a:t>
            </a:r>
            <a:r>
              <a:rPr lang="fr-FR" dirty="0" smtClean="0">
                <a:solidFill>
                  <a:srgbClr val="000000"/>
                </a:solidFill>
                <a:cs typeface="Arial" pitchFamily="34" charset="0"/>
              </a:rPr>
              <a:t>,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fr-FR" dirty="0" smtClean="0">
                <a:solidFill>
                  <a:srgbClr val="000000"/>
                </a:solidFill>
                <a:cs typeface="Arial" pitchFamily="34" charset="0"/>
              </a:rPr>
              <a:t>Huile des catéchumènes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endParaRPr lang="fr-FR" dirty="0" smtClean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0000"/>
                </a:solidFill>
                <a:cs typeface="Arial" pitchFamily="34" charset="0"/>
              </a:rPr>
              <a:t>Dieu scrute mon cœur : les scrutins …</a:t>
            </a:r>
            <a:endParaRPr lang="fr-FR" dirty="0">
              <a:solidFill>
                <a:srgbClr val="000000"/>
              </a:solidFill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2240"/>
            <a:ext cx="2033200" cy="1798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8445" y="1772816"/>
            <a:ext cx="2270829" cy="206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Zone de texte 2"/>
          <p:cNvSpPr txBox="1">
            <a:spLocks/>
          </p:cNvSpPr>
          <p:nvPr/>
        </p:nvSpPr>
        <p:spPr>
          <a:xfrm>
            <a:off x="3220729" y="4077072"/>
            <a:ext cx="2664296" cy="261315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b="1" dirty="0">
                <a:ea typeface="Calibri"/>
                <a:cs typeface="Times New Roman"/>
              </a:rPr>
              <a:t>Textes année </a:t>
            </a:r>
            <a:r>
              <a:rPr lang="fr-FR" sz="1100" b="1" dirty="0" smtClean="0">
                <a:ea typeface="Calibri"/>
                <a:cs typeface="Times New Roman"/>
              </a:rPr>
              <a:t>A (3</a:t>
            </a:r>
            <a:r>
              <a:rPr lang="fr-FR" sz="1100" b="1" baseline="30000" dirty="0" smtClean="0">
                <a:ea typeface="Calibri"/>
                <a:cs typeface="Times New Roman"/>
              </a:rPr>
              <a:t>ème</a:t>
            </a:r>
            <a:r>
              <a:rPr lang="fr-FR" sz="1100" b="1" dirty="0" smtClean="0">
                <a:ea typeface="Calibri"/>
                <a:cs typeface="Times New Roman"/>
              </a:rPr>
              <a:t>, 4</a:t>
            </a:r>
            <a:r>
              <a:rPr lang="fr-FR" sz="1100" b="1" baseline="30000" dirty="0" smtClean="0">
                <a:ea typeface="Calibri"/>
                <a:cs typeface="Times New Roman"/>
              </a:rPr>
              <a:t>ème</a:t>
            </a:r>
            <a:r>
              <a:rPr lang="fr-FR" sz="1100" b="1" dirty="0" smtClean="0">
                <a:ea typeface="Calibri"/>
                <a:cs typeface="Times New Roman"/>
              </a:rPr>
              <a:t>, 5</a:t>
            </a:r>
            <a:r>
              <a:rPr lang="fr-FR" sz="1100" b="1" baseline="30000" dirty="0" smtClean="0">
                <a:ea typeface="Calibri"/>
                <a:cs typeface="Times New Roman"/>
              </a:rPr>
              <a:t>ème</a:t>
            </a:r>
            <a:r>
              <a:rPr lang="fr-FR" sz="1100" b="1" dirty="0" smtClean="0">
                <a:ea typeface="Calibri"/>
                <a:cs typeface="Times New Roman"/>
              </a:rPr>
              <a:t> dimanches de Carême)</a:t>
            </a:r>
            <a:endParaRPr lang="fr-FR" sz="1100" b="1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b="1" dirty="0" smtClean="0">
                <a:solidFill>
                  <a:srgbClr val="FFFFFF"/>
                </a:solidFill>
                <a:effectLst/>
                <a:highlight>
                  <a:srgbClr val="FF00FF"/>
                </a:highlight>
                <a:ea typeface="Calibri"/>
                <a:cs typeface="Times New Roman"/>
              </a:rPr>
              <a:t>Scrutin </a:t>
            </a:r>
            <a:r>
              <a:rPr lang="fr-FR" sz="1100" b="1" dirty="0">
                <a:solidFill>
                  <a:srgbClr val="FFFFFF"/>
                </a:solidFill>
                <a:effectLst/>
                <a:highlight>
                  <a:srgbClr val="FF00FF"/>
                </a:highlight>
                <a:ea typeface="Calibri"/>
                <a:cs typeface="Times New Roman"/>
              </a:rPr>
              <a:t>1</a:t>
            </a:r>
            <a:r>
              <a:rPr lang="fr-FR" sz="1100" dirty="0">
                <a:effectLst/>
                <a:ea typeface="Calibri"/>
                <a:cs typeface="Times New Roman"/>
              </a:rPr>
              <a:t> </a:t>
            </a:r>
            <a:r>
              <a:rPr lang="fr-FR" sz="1100" b="1" dirty="0">
                <a:effectLst/>
                <a:ea typeface="Calibri"/>
                <a:cs typeface="Times New Roman"/>
              </a:rPr>
              <a:t>: </a:t>
            </a:r>
            <a:r>
              <a:rPr lang="fr-FR" sz="1100" b="1" dirty="0" err="1">
                <a:effectLst/>
                <a:ea typeface="Calibri"/>
                <a:cs typeface="Times New Roman"/>
              </a:rPr>
              <a:t>dim</a:t>
            </a:r>
            <a:r>
              <a:rPr lang="fr-FR" sz="1100" b="1" dirty="0">
                <a:effectLst/>
                <a:ea typeface="Calibri"/>
                <a:cs typeface="Times New Roman"/>
              </a:rPr>
              <a:t> </a:t>
            </a:r>
            <a:r>
              <a:rPr lang="fr-FR" sz="1100" b="1" dirty="0" smtClean="0">
                <a:effectLst/>
                <a:ea typeface="Calibri"/>
                <a:cs typeface="Times New Roman"/>
              </a:rPr>
              <a:t> </a:t>
            </a:r>
            <a:r>
              <a:rPr lang="fr-FR" sz="1100" b="1" dirty="0" smtClean="0">
                <a:ea typeface="Calibri"/>
                <a:cs typeface="Times New Roman"/>
              </a:rPr>
              <a:t>7 </a:t>
            </a:r>
            <a:r>
              <a:rPr lang="fr-FR" sz="1100" b="1" dirty="0" smtClean="0">
                <a:effectLst/>
                <a:ea typeface="Calibri"/>
                <a:cs typeface="Times New Roman"/>
              </a:rPr>
              <a:t> </a:t>
            </a:r>
            <a:r>
              <a:rPr lang="fr-FR" sz="1100" b="1" dirty="0">
                <a:effectLst/>
                <a:ea typeface="Calibri"/>
                <a:cs typeface="Times New Roman"/>
              </a:rPr>
              <a:t>mars  </a:t>
            </a:r>
            <a:r>
              <a:rPr lang="fr-FR" sz="1100" b="1" dirty="0" smtClean="0">
                <a:effectLst/>
                <a:ea typeface="Calibri"/>
                <a:cs typeface="Times New Roman"/>
              </a:rPr>
              <a:t>2021</a:t>
            </a:r>
            <a:endParaRPr lang="fr-FR" sz="1100" b="1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b="1" dirty="0" smtClean="0">
                <a:ea typeface="Calibri"/>
                <a:cs typeface="Times New Roman"/>
              </a:rPr>
              <a:t>La Samaritaine (</a:t>
            </a:r>
            <a:r>
              <a:rPr lang="fr-FR" sz="1100" b="1" dirty="0" err="1" smtClean="0">
                <a:ea typeface="Calibri"/>
                <a:cs typeface="Times New Roman"/>
              </a:rPr>
              <a:t>Jn</a:t>
            </a:r>
            <a:r>
              <a:rPr lang="fr-FR" sz="1100" b="1" dirty="0" smtClean="0">
                <a:ea typeface="Calibri"/>
                <a:cs typeface="Times New Roman"/>
              </a:rPr>
              <a:t>  4, 5 à 42)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b="1" dirty="0" smtClean="0">
                <a:solidFill>
                  <a:srgbClr val="FFFFFF"/>
                </a:solidFill>
                <a:effectLst/>
                <a:highlight>
                  <a:srgbClr val="FF00FF"/>
                </a:highlight>
                <a:ea typeface="Calibri"/>
                <a:cs typeface="Times New Roman"/>
              </a:rPr>
              <a:t>Scrutin </a:t>
            </a:r>
            <a:r>
              <a:rPr lang="fr-FR" sz="1100" b="1" dirty="0">
                <a:solidFill>
                  <a:srgbClr val="FFFFFF"/>
                </a:solidFill>
                <a:effectLst/>
                <a:highlight>
                  <a:srgbClr val="FF00FF"/>
                </a:highlight>
                <a:ea typeface="Calibri"/>
                <a:cs typeface="Times New Roman"/>
              </a:rPr>
              <a:t>2</a:t>
            </a:r>
            <a:r>
              <a:rPr lang="fr-FR" sz="1100" dirty="0">
                <a:effectLst/>
                <a:ea typeface="Calibri"/>
                <a:cs typeface="Times New Roman"/>
              </a:rPr>
              <a:t> : </a:t>
            </a:r>
            <a:r>
              <a:rPr lang="fr-FR" sz="1100" b="1" dirty="0" err="1">
                <a:effectLst/>
                <a:ea typeface="Calibri"/>
                <a:cs typeface="Times New Roman"/>
              </a:rPr>
              <a:t>dim</a:t>
            </a:r>
            <a:r>
              <a:rPr lang="fr-FR" sz="1100" b="1" dirty="0">
                <a:effectLst/>
                <a:ea typeface="Calibri"/>
                <a:cs typeface="Times New Roman"/>
              </a:rPr>
              <a:t> </a:t>
            </a:r>
            <a:r>
              <a:rPr lang="fr-FR" sz="1100" b="1" dirty="0" smtClean="0">
                <a:ea typeface="Calibri"/>
                <a:cs typeface="Times New Roman"/>
              </a:rPr>
              <a:t>14 </a:t>
            </a:r>
            <a:r>
              <a:rPr lang="fr-FR" sz="1100" b="1" dirty="0" smtClean="0">
                <a:effectLst/>
                <a:ea typeface="Calibri"/>
                <a:cs typeface="Times New Roman"/>
              </a:rPr>
              <a:t> </a:t>
            </a:r>
            <a:r>
              <a:rPr lang="fr-FR" sz="1100" b="1" dirty="0">
                <a:effectLst/>
                <a:ea typeface="Calibri"/>
                <a:cs typeface="Times New Roman"/>
              </a:rPr>
              <a:t>mars  </a:t>
            </a:r>
            <a:r>
              <a:rPr lang="fr-FR" sz="1100" b="1" dirty="0" smtClean="0">
                <a:effectLst/>
                <a:ea typeface="Calibri"/>
                <a:cs typeface="Times New Roman"/>
              </a:rPr>
              <a:t>2021</a:t>
            </a:r>
            <a:endParaRPr lang="fr-FR" sz="1100" b="1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b="1" dirty="0" smtClean="0">
                <a:ea typeface="Calibri"/>
                <a:cs typeface="Times New Roman"/>
              </a:rPr>
              <a:t>L’aveugle né (</a:t>
            </a:r>
            <a:r>
              <a:rPr lang="fr-FR" sz="1100" b="1" dirty="0" err="1" smtClean="0">
                <a:ea typeface="Calibri"/>
                <a:cs typeface="Times New Roman"/>
              </a:rPr>
              <a:t>Jn</a:t>
            </a:r>
            <a:r>
              <a:rPr lang="fr-FR" sz="1100" b="1" dirty="0" smtClean="0">
                <a:ea typeface="Calibri"/>
                <a:cs typeface="Times New Roman"/>
              </a:rPr>
              <a:t> 9, 1 à 40)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b="1" dirty="0" smtClean="0">
                <a:solidFill>
                  <a:srgbClr val="FFFFFF"/>
                </a:solidFill>
                <a:effectLst/>
                <a:highlight>
                  <a:srgbClr val="FF00FF"/>
                </a:highlight>
                <a:ea typeface="Calibri"/>
                <a:cs typeface="Times New Roman"/>
              </a:rPr>
              <a:t>Scrutin </a:t>
            </a:r>
            <a:r>
              <a:rPr lang="fr-FR" sz="1100" b="1" dirty="0">
                <a:solidFill>
                  <a:srgbClr val="FFFFFF"/>
                </a:solidFill>
                <a:effectLst/>
                <a:highlight>
                  <a:srgbClr val="FF00FF"/>
                </a:highlight>
                <a:ea typeface="Calibri"/>
                <a:cs typeface="Times New Roman"/>
              </a:rPr>
              <a:t>3</a:t>
            </a:r>
            <a:r>
              <a:rPr lang="fr-FR" sz="1100" b="1" dirty="0">
                <a:effectLst/>
                <a:highlight>
                  <a:srgbClr val="FF00FF"/>
                </a:highlight>
                <a:ea typeface="Calibri"/>
                <a:cs typeface="Times New Roman"/>
              </a:rPr>
              <a:t> </a:t>
            </a:r>
            <a:r>
              <a:rPr lang="fr-FR" sz="1100" b="1" dirty="0">
                <a:effectLst/>
                <a:ea typeface="Calibri"/>
                <a:cs typeface="Times New Roman"/>
              </a:rPr>
              <a:t>: </a:t>
            </a:r>
            <a:r>
              <a:rPr lang="fr-FR" sz="1100" b="1" dirty="0" err="1">
                <a:effectLst/>
                <a:ea typeface="Calibri"/>
                <a:cs typeface="Times New Roman"/>
              </a:rPr>
              <a:t>dim</a:t>
            </a:r>
            <a:r>
              <a:rPr lang="fr-FR" sz="1100" b="1" dirty="0">
                <a:effectLst/>
                <a:ea typeface="Calibri"/>
                <a:cs typeface="Times New Roman"/>
              </a:rPr>
              <a:t> </a:t>
            </a:r>
            <a:r>
              <a:rPr lang="fr-FR" sz="1100" b="1" dirty="0" smtClean="0">
                <a:ea typeface="Calibri"/>
                <a:cs typeface="Times New Roman"/>
              </a:rPr>
              <a:t>21 </a:t>
            </a:r>
            <a:r>
              <a:rPr lang="fr-FR" sz="1100" b="1" dirty="0" smtClean="0">
                <a:ea typeface="Calibri"/>
                <a:cs typeface="Times New Roman"/>
              </a:rPr>
              <a:t>mars</a:t>
            </a:r>
            <a:r>
              <a:rPr lang="fr-FR" sz="1100" b="1" dirty="0" smtClean="0">
                <a:effectLst/>
                <a:ea typeface="Calibri"/>
                <a:cs typeface="Times New Roman"/>
              </a:rPr>
              <a:t> </a:t>
            </a:r>
            <a:r>
              <a:rPr lang="fr-FR" sz="1100" b="1" dirty="0" smtClean="0">
                <a:effectLst/>
                <a:ea typeface="Calibri"/>
                <a:cs typeface="Times New Roman"/>
              </a:rPr>
              <a:t>2021</a:t>
            </a:r>
            <a:endParaRPr lang="fr-FR" sz="1100" b="1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b="1" dirty="0" smtClean="0">
                <a:ea typeface="Calibri"/>
                <a:cs typeface="Times New Roman"/>
              </a:rPr>
              <a:t>La résurrection de Lazare</a:t>
            </a:r>
            <a:r>
              <a:rPr lang="fr-FR" sz="1100" b="1" dirty="0">
                <a:ea typeface="Calibri"/>
                <a:cs typeface="Times New Roman"/>
              </a:rPr>
              <a:t> </a:t>
            </a:r>
            <a:r>
              <a:rPr lang="fr-FR" sz="1100" b="1" dirty="0" smtClean="0">
                <a:ea typeface="Calibri"/>
                <a:cs typeface="Times New Roman"/>
              </a:rPr>
              <a:t>(</a:t>
            </a:r>
            <a:r>
              <a:rPr lang="fr-FR" sz="1100" b="1" dirty="0" err="1" smtClean="0">
                <a:ea typeface="Calibri"/>
                <a:cs typeface="Times New Roman"/>
              </a:rPr>
              <a:t>Jn</a:t>
            </a:r>
            <a:r>
              <a:rPr lang="fr-FR" sz="1100" b="1" dirty="0" smtClean="0">
                <a:ea typeface="Calibri"/>
                <a:cs typeface="Times New Roman"/>
              </a:rPr>
              <a:t> 11, 1 à 44)</a:t>
            </a:r>
            <a:endParaRPr lang="fr-FR" sz="1100" b="1" dirty="0">
              <a:effectLst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b="1" dirty="0">
                <a:solidFill>
                  <a:srgbClr val="FFFFFF"/>
                </a:solidFill>
                <a:effectLst/>
                <a:highlight>
                  <a:srgbClr val="FF00FF"/>
                </a:highlight>
                <a:ea typeface="Calibri"/>
                <a:cs typeface="Times New Roman"/>
              </a:rPr>
              <a:t>Veillée pascale </a:t>
            </a:r>
            <a:r>
              <a:rPr lang="fr-FR" sz="1100" b="1" dirty="0">
                <a:effectLst/>
                <a:highlight>
                  <a:srgbClr val="FF00FF"/>
                </a:highlight>
                <a:ea typeface="Calibri"/>
                <a:cs typeface="Times New Roman"/>
              </a:rPr>
              <a:t> </a:t>
            </a:r>
            <a:r>
              <a:rPr lang="fr-FR" sz="1100" b="1" dirty="0">
                <a:effectLst/>
                <a:ea typeface="Calibri"/>
                <a:cs typeface="Times New Roman"/>
              </a:rPr>
              <a:t>: </a:t>
            </a:r>
            <a:br>
              <a:rPr lang="fr-FR" sz="1100" b="1" dirty="0">
                <a:effectLst/>
                <a:ea typeface="Calibri"/>
                <a:cs typeface="Times New Roman"/>
              </a:rPr>
            </a:br>
            <a:r>
              <a:rPr lang="fr-FR" sz="1100" b="1" dirty="0">
                <a:effectLst/>
                <a:ea typeface="Calibri"/>
                <a:cs typeface="Times New Roman"/>
              </a:rPr>
              <a:t>samedi </a:t>
            </a:r>
            <a:r>
              <a:rPr lang="fr-FR" sz="1100" b="1" dirty="0">
                <a:ea typeface="Calibri"/>
                <a:cs typeface="Times New Roman"/>
              </a:rPr>
              <a:t> </a:t>
            </a:r>
            <a:r>
              <a:rPr lang="fr-FR" sz="1100" b="1" dirty="0" smtClean="0">
                <a:ea typeface="Calibri"/>
                <a:cs typeface="Times New Roman"/>
              </a:rPr>
              <a:t>3 </a:t>
            </a:r>
            <a:r>
              <a:rPr lang="fr-FR" sz="1100" b="1" dirty="0" smtClean="0">
                <a:effectLst/>
                <a:ea typeface="Calibri"/>
                <a:cs typeface="Times New Roman"/>
              </a:rPr>
              <a:t> </a:t>
            </a:r>
            <a:r>
              <a:rPr lang="fr-FR" sz="1100" b="1" dirty="0">
                <a:effectLst/>
                <a:ea typeface="Calibri"/>
                <a:cs typeface="Times New Roman"/>
              </a:rPr>
              <a:t>avril  </a:t>
            </a:r>
            <a:r>
              <a:rPr lang="fr-FR" sz="1100" b="1" dirty="0" smtClean="0">
                <a:effectLst/>
                <a:ea typeface="Calibri"/>
                <a:cs typeface="Times New Roman"/>
              </a:rPr>
              <a:t>2021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476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r>
              <a:rPr lang="fr-FR" dirty="0" smtClean="0"/>
              <a:t>Célébration des sacrements de l’initiation</a:t>
            </a:r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211961"/>
            <a:ext cx="3384376" cy="308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376" y="4342709"/>
            <a:ext cx="1639551" cy="2344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815917" y="4288458"/>
            <a:ext cx="5203946" cy="2452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Rites du</a:t>
            </a:r>
            <a:r>
              <a:rPr kumimoji="0" lang="fr-FR" altLang="fr-FR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</a:t>
            </a:r>
            <a:r>
              <a:rPr kumimoji="0" lang="fr-FR" altLang="fr-FR" b="1" u="sng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Baptême</a:t>
            </a:r>
            <a:r>
              <a:rPr kumimoji="0" lang="fr-FR" altLang="fr-FR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 pendant la veillée pascale (ou le temps pascal)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fr-FR" altLang="fr-FR" dirty="0" smtClean="0">
                <a:solidFill>
                  <a:srgbClr val="000000"/>
                </a:solidFill>
                <a:cs typeface="Arial" pitchFamily="34" charset="0"/>
              </a:rPr>
              <a:t>L’eau,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0" lang="fr-FR" altLang="fr-FR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Le Saint Chrême,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fr-FR" altLang="fr-FR" dirty="0" smtClean="0">
                <a:solidFill>
                  <a:srgbClr val="000000"/>
                </a:solidFill>
                <a:cs typeface="Arial" pitchFamily="34" charset="0"/>
              </a:rPr>
              <a:t>Le vêtement blanc,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0" lang="fr-FR" altLang="fr-FR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La lumière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b="1" u="sng" dirty="0" smtClean="0">
                <a:solidFill>
                  <a:srgbClr val="000000"/>
                </a:solidFill>
                <a:cs typeface="Arial" pitchFamily="34" charset="0"/>
              </a:rPr>
              <a:t>Eucharistie</a:t>
            </a:r>
            <a:r>
              <a:rPr lang="fr-FR" altLang="fr-FR" dirty="0" smtClean="0">
                <a:solidFill>
                  <a:srgbClr val="000000"/>
                </a:solidFill>
                <a:cs typeface="Arial" pitchFamily="34" charset="0"/>
              </a:rPr>
              <a:t> (jour du baptême ou différée)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altLang="fr-FR" dirty="0" smtClean="0">
              <a:solidFill>
                <a:srgbClr val="000000"/>
              </a:solidFill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fr-FR" altLang="fr-FR" b="1" u="sng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Confirmation</a:t>
            </a:r>
            <a:r>
              <a:rPr kumimoji="0" lang="fr-FR" altLang="fr-FR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proposée 1 an après dans le diocèse.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12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r>
              <a:rPr lang="fr-FR" dirty="0"/>
              <a:t>Chrétien néophyte </a:t>
            </a:r>
            <a:br>
              <a:rPr lang="fr-FR" dirty="0"/>
            </a:br>
            <a:r>
              <a:rPr lang="fr-FR" dirty="0"/>
              <a:t>Temps de la </a:t>
            </a:r>
            <a:r>
              <a:rPr lang="fr-FR" dirty="0" smtClean="0"/>
              <a:t>mystagogie</a:t>
            </a:r>
            <a:endParaRPr lang="fr-F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5562" y="2087475"/>
            <a:ext cx="2343721" cy="1776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1115616" y="3861588"/>
            <a:ext cx="65527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Et après ? Chrétien dans la </a:t>
            </a:r>
            <a:r>
              <a:rPr lang="fr-FR" dirty="0" smtClean="0"/>
              <a:t>communauté</a:t>
            </a:r>
          </a:p>
          <a:p>
            <a:r>
              <a:rPr lang="fr-FR" dirty="0" smtClean="0"/>
              <a:t>des propositions à évoquer avant le baptême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Participer à une fraternité,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Se préparer à la Confirmation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Se mettre au service (paroisses, mouvements, associations, 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…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930972"/>
            <a:ext cx="2088232" cy="1901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1" y="3595785"/>
            <a:ext cx="1542452" cy="264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 de texte 11"/>
          <p:cNvSpPr txBox="1">
            <a:spLocks/>
          </p:cNvSpPr>
          <p:nvPr/>
        </p:nvSpPr>
        <p:spPr>
          <a:xfrm>
            <a:off x="3491880" y="1947960"/>
            <a:ext cx="2095500" cy="16478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200" b="1" dirty="0">
                <a:effectLst/>
                <a:highlight>
                  <a:srgbClr val="00FFFF"/>
                </a:highlight>
                <a:ea typeface="Calibri"/>
                <a:cs typeface="Times New Roman"/>
              </a:rPr>
              <a:t>Fête des néophytes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b="1" i="1" dirty="0">
                <a:effectLst/>
                <a:ea typeface="Calibri"/>
                <a:cs typeface="Times New Roman"/>
              </a:rPr>
              <a:t>A l’invitation de Monseigneur de </a:t>
            </a:r>
            <a:r>
              <a:rPr lang="fr-FR" sz="1100" b="1" i="1" dirty="0" err="1">
                <a:effectLst/>
                <a:ea typeface="Calibri"/>
                <a:cs typeface="Times New Roman"/>
              </a:rPr>
              <a:t>Kerimel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b="1" i="1" dirty="0">
                <a:solidFill>
                  <a:srgbClr val="FF0000"/>
                </a:solidFill>
                <a:effectLst/>
                <a:ea typeface="Calibri"/>
                <a:cs typeface="Times New Roman"/>
              </a:rPr>
              <a:t>Samedi </a:t>
            </a:r>
            <a:r>
              <a:rPr lang="fr-FR" sz="1100" b="1" i="1" dirty="0" smtClean="0">
                <a:solidFill>
                  <a:srgbClr val="FF0000"/>
                </a:solidFill>
                <a:ea typeface="Calibri"/>
                <a:cs typeface="Times New Roman"/>
              </a:rPr>
              <a:t>29 </a:t>
            </a:r>
            <a:r>
              <a:rPr lang="fr-FR" sz="1100" b="1" i="1" dirty="0" smtClean="0">
                <a:solidFill>
                  <a:srgbClr val="FF0000"/>
                </a:solidFill>
                <a:effectLst/>
                <a:ea typeface="Calibri"/>
                <a:cs typeface="Times New Roman"/>
              </a:rPr>
              <a:t> mai 2021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100" i="1" dirty="0">
                <a:solidFill>
                  <a:srgbClr val="FF0000"/>
                </a:solidFill>
                <a:effectLst/>
                <a:ea typeface="Calibri"/>
                <a:cs typeface="Times New Roman"/>
              </a:rPr>
              <a:t>Maison diocésaine de Grenoble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dirty="0" smtClean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485</Words>
  <Application>Microsoft Office PowerPoint</Application>
  <PresentationFormat>Affichage à l'écran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La frise du catéchuménat</vt:lpstr>
      <vt:lpstr>Candidat</vt:lpstr>
      <vt:lpstr>Temps de la première  évangélisation</vt:lpstr>
      <vt:lpstr>Chrétien catéchumène</vt:lpstr>
      <vt:lpstr>Temps du catéchuménat</vt:lpstr>
      <vt:lpstr>Chrétien catéchumène appelé</vt:lpstr>
      <vt:lpstr>Ultime préparation : temps de la purification et de l’illumination</vt:lpstr>
      <vt:lpstr>Célébration des sacrements de l’initiation</vt:lpstr>
      <vt:lpstr>Chrétien néophyte  Temps de la mystagogie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lucie.robin</dc:creator>
  <cp:lastModifiedBy>france debernardi</cp:lastModifiedBy>
  <cp:revision>45</cp:revision>
  <dcterms:created xsi:type="dcterms:W3CDTF">2016-05-30T06:26:10Z</dcterms:created>
  <dcterms:modified xsi:type="dcterms:W3CDTF">2020-11-19T09:52:01Z</dcterms:modified>
</cp:coreProperties>
</file>