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8"/>
  </p:notesMasterIdLst>
  <p:handoutMasterIdLst>
    <p:handoutMasterId r:id="rId39"/>
  </p:handoutMasterIdLst>
  <p:sldIdLst>
    <p:sldId id="256" r:id="rId5"/>
    <p:sldId id="385" r:id="rId6"/>
    <p:sldId id="383" r:id="rId7"/>
    <p:sldId id="379" r:id="rId8"/>
    <p:sldId id="393" r:id="rId9"/>
    <p:sldId id="380" r:id="rId10"/>
    <p:sldId id="394" r:id="rId11"/>
    <p:sldId id="392" r:id="rId12"/>
    <p:sldId id="395" r:id="rId13"/>
    <p:sldId id="381" r:id="rId14"/>
    <p:sldId id="387" r:id="rId15"/>
    <p:sldId id="388" r:id="rId16"/>
    <p:sldId id="389" r:id="rId17"/>
    <p:sldId id="390" r:id="rId18"/>
    <p:sldId id="391" r:id="rId19"/>
    <p:sldId id="382" r:id="rId20"/>
    <p:sldId id="397" r:id="rId21"/>
    <p:sldId id="349" r:id="rId22"/>
    <p:sldId id="398" r:id="rId23"/>
    <p:sldId id="376" r:id="rId24"/>
    <p:sldId id="377" r:id="rId25"/>
    <p:sldId id="400" r:id="rId26"/>
    <p:sldId id="401" r:id="rId27"/>
    <p:sldId id="399" r:id="rId28"/>
    <p:sldId id="372" r:id="rId29"/>
    <p:sldId id="375" r:id="rId30"/>
    <p:sldId id="384" r:id="rId31"/>
    <p:sldId id="354" r:id="rId32"/>
    <p:sldId id="257" r:id="rId33"/>
    <p:sldId id="351" r:id="rId34"/>
    <p:sldId id="378" r:id="rId35"/>
    <p:sldId id="367" r:id="rId36"/>
    <p:sldId id="396" r:id="rId3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FFROY Francois" initials="JF" lastIdx="4" clrIdx="0">
    <p:extLst>
      <p:ext uri="{19B8F6BF-5375-455C-9EA6-DF929625EA0E}">
        <p15:presenceInfo xmlns:p15="http://schemas.microsoft.com/office/powerpoint/2012/main" userId="S::francois.jeffroy@irsn.fr::20f46717-1c46-43de-9842-022da9e89d5b" providerId="AD"/>
      </p:ext>
    </p:extLst>
  </p:cmAuthor>
  <p:cmAuthor id="2" name="LATIL QUERREC Nevena" initials="LQN" lastIdx="1" clrIdx="1">
    <p:extLst>
      <p:ext uri="{19B8F6BF-5375-455C-9EA6-DF929625EA0E}">
        <p15:presenceInfo xmlns:p15="http://schemas.microsoft.com/office/powerpoint/2012/main" userId="S::nevena.latil-querrec@irsn.fr::d05cec6a-846a-4dcd-a8f4-cb41a49f6c67" providerId="AD"/>
      </p:ext>
    </p:extLst>
  </p:cmAuthor>
  <p:cmAuthor id="3" name="TAURINES Tatiana" initials="TT" lastIdx="4" clrIdx="2">
    <p:extLst>
      <p:ext uri="{19B8F6BF-5375-455C-9EA6-DF929625EA0E}">
        <p15:presenceInfo xmlns:p15="http://schemas.microsoft.com/office/powerpoint/2012/main" userId="S::tatiana.taurines@irsn.fr::bdb3b8fd-737f-4eea-9a14-fafa27e14dc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FA8D9"/>
    <a:srgbClr val="EE4757"/>
    <a:srgbClr val="D20012"/>
    <a:srgbClr val="FFFFFF"/>
    <a:srgbClr val="F7E7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173" autoAdjust="0"/>
    <p:restoredTop sz="94660"/>
  </p:normalViewPr>
  <p:slideViewPr>
    <p:cSldViewPr snapToGrid="0">
      <p:cViewPr varScale="1">
        <p:scale>
          <a:sx n="67" d="100"/>
          <a:sy n="67" d="100"/>
        </p:scale>
        <p:origin x="604" y="44"/>
      </p:cViewPr>
      <p:guideLst/>
    </p:cSldViewPr>
  </p:slideViewPr>
  <p:notesTextViewPr>
    <p:cViewPr>
      <p:scale>
        <a:sx n="1" d="1"/>
        <a:sy n="1" d="1"/>
      </p:scale>
      <p:origin x="0" y="0"/>
    </p:cViewPr>
  </p:notesTextViewPr>
  <p:notesViewPr>
    <p:cSldViewPr snapToGrid="0">
      <p:cViewPr varScale="1">
        <p:scale>
          <a:sx n="50" d="100"/>
          <a:sy n="50" d="100"/>
        </p:scale>
        <p:origin x="2700"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7C5AB72A-E2BC-47DB-65DD-D7A982A37FA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DB9F9DB9-BA50-14A0-24DE-7881637846C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49EAC66-D5B5-454D-8F16-268D9377B367}" type="datetimeFigureOut">
              <a:rPr lang="fr-FR" smtClean="0"/>
              <a:t>20/11/2023</a:t>
            </a:fld>
            <a:endParaRPr lang="fr-FR"/>
          </a:p>
        </p:txBody>
      </p:sp>
      <p:sp>
        <p:nvSpPr>
          <p:cNvPr id="4" name="Espace réservé du pied de page 3">
            <a:extLst>
              <a:ext uri="{FF2B5EF4-FFF2-40B4-BE49-F238E27FC236}">
                <a16:creationId xmlns:a16="http://schemas.microsoft.com/office/drawing/2014/main" id="{A5268046-7A8D-CC32-F58F-91C9B9E5375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CE5261C5-D656-96A6-A289-D5A8721B151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A459143-6CAF-446D-8FDE-48622701CC28}" type="slidenum">
              <a:rPr lang="fr-FR" smtClean="0"/>
              <a:t>‹N°›</a:t>
            </a:fld>
            <a:endParaRPr lang="fr-FR"/>
          </a:p>
        </p:txBody>
      </p:sp>
    </p:spTree>
    <p:extLst>
      <p:ext uri="{BB962C8B-B14F-4D97-AF65-F5344CB8AC3E}">
        <p14:creationId xmlns:p14="http://schemas.microsoft.com/office/powerpoint/2010/main" val="20887663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39BBCA-D3D4-4A29-8F3C-7397D9459B16}" type="datetimeFigureOut">
              <a:rPr lang="fr-FR" smtClean="0"/>
              <a:t>20/11/2023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8E1688-9C9A-42CE-8DEA-4338DEE1CB23}" type="slidenum">
              <a:rPr lang="fr-FR" smtClean="0"/>
              <a:t>‹N°›</a:t>
            </a:fld>
            <a:endParaRPr lang="fr-FR"/>
          </a:p>
        </p:txBody>
      </p:sp>
    </p:spTree>
    <p:extLst>
      <p:ext uri="{BB962C8B-B14F-4D97-AF65-F5344CB8AC3E}">
        <p14:creationId xmlns:p14="http://schemas.microsoft.com/office/powerpoint/2010/main" val="3200251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384EA83-ECFA-4CE9-8341-0864116DE1C4}"/>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682FDF4F-A9FB-4616-BBE3-3C548D0FF8E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C227FF95-E335-4966-9F83-36B2E257AD57}"/>
              </a:ext>
            </a:extLst>
          </p:cNvPr>
          <p:cNvSpPr>
            <a:spLocks noGrp="1"/>
          </p:cNvSpPr>
          <p:nvPr>
            <p:ph type="dt" sz="half" idx="10"/>
          </p:nvPr>
        </p:nvSpPr>
        <p:spPr/>
        <p:txBody>
          <a:bodyPr/>
          <a:lstStyle/>
          <a:p>
            <a:fld id="{949B7B8B-C37B-4C8A-BD26-B22DBB613E53}" type="datetime1">
              <a:rPr lang="fr-FR" smtClean="0"/>
              <a:t>20/11/2023</a:t>
            </a:fld>
            <a:endParaRPr lang="fr-FR"/>
          </a:p>
        </p:txBody>
      </p:sp>
      <p:sp>
        <p:nvSpPr>
          <p:cNvPr id="5" name="Espace réservé du pied de page 4">
            <a:extLst>
              <a:ext uri="{FF2B5EF4-FFF2-40B4-BE49-F238E27FC236}">
                <a16:creationId xmlns:a16="http://schemas.microsoft.com/office/drawing/2014/main" id="{8CFE4653-5FE9-4D19-A54F-45692602774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06326F0-9CD3-4256-8FC2-A75DB40627F8}"/>
              </a:ext>
            </a:extLst>
          </p:cNvPr>
          <p:cNvSpPr>
            <a:spLocks noGrp="1"/>
          </p:cNvSpPr>
          <p:nvPr>
            <p:ph type="sldNum" sz="quarter" idx="12"/>
          </p:nvPr>
        </p:nvSpPr>
        <p:spPr/>
        <p:txBody>
          <a:bodyPr/>
          <a:lstStyle/>
          <a:p>
            <a:fld id="{20B35EF6-8718-4233-AC5A-D78F068ACFE5}" type="slidenum">
              <a:rPr lang="fr-FR" smtClean="0"/>
              <a:t>‹N°›</a:t>
            </a:fld>
            <a:endParaRPr lang="fr-FR"/>
          </a:p>
        </p:txBody>
      </p:sp>
    </p:spTree>
    <p:extLst>
      <p:ext uri="{BB962C8B-B14F-4D97-AF65-F5344CB8AC3E}">
        <p14:creationId xmlns:p14="http://schemas.microsoft.com/office/powerpoint/2010/main" val="525600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D54F26-B578-4A5C-983E-0C68FD212C78}"/>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433B0503-D31C-4404-98A2-C1F225F6328F}"/>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98F926E-87B6-4C74-9483-F18C41CD53AB}"/>
              </a:ext>
            </a:extLst>
          </p:cNvPr>
          <p:cNvSpPr>
            <a:spLocks noGrp="1"/>
          </p:cNvSpPr>
          <p:nvPr>
            <p:ph type="dt" sz="half" idx="10"/>
          </p:nvPr>
        </p:nvSpPr>
        <p:spPr/>
        <p:txBody>
          <a:bodyPr/>
          <a:lstStyle/>
          <a:p>
            <a:fld id="{A350D057-42EA-4E74-863C-B33F0A396765}" type="datetime1">
              <a:rPr lang="fr-FR" smtClean="0"/>
              <a:t>20/11/2023</a:t>
            </a:fld>
            <a:endParaRPr lang="fr-FR"/>
          </a:p>
        </p:txBody>
      </p:sp>
      <p:sp>
        <p:nvSpPr>
          <p:cNvPr id="5" name="Espace réservé du pied de page 4">
            <a:extLst>
              <a:ext uri="{FF2B5EF4-FFF2-40B4-BE49-F238E27FC236}">
                <a16:creationId xmlns:a16="http://schemas.microsoft.com/office/drawing/2014/main" id="{512D1145-FCDB-4328-8E36-5793F832A61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4A7974F-4470-4504-93BC-8D9BDED63973}"/>
              </a:ext>
            </a:extLst>
          </p:cNvPr>
          <p:cNvSpPr>
            <a:spLocks noGrp="1"/>
          </p:cNvSpPr>
          <p:nvPr>
            <p:ph type="sldNum" sz="quarter" idx="12"/>
          </p:nvPr>
        </p:nvSpPr>
        <p:spPr/>
        <p:txBody>
          <a:bodyPr/>
          <a:lstStyle/>
          <a:p>
            <a:fld id="{20B35EF6-8718-4233-AC5A-D78F068ACFE5}" type="slidenum">
              <a:rPr lang="fr-FR" smtClean="0"/>
              <a:t>‹N°›</a:t>
            </a:fld>
            <a:endParaRPr lang="fr-FR"/>
          </a:p>
        </p:txBody>
      </p:sp>
    </p:spTree>
    <p:extLst>
      <p:ext uri="{BB962C8B-B14F-4D97-AF65-F5344CB8AC3E}">
        <p14:creationId xmlns:p14="http://schemas.microsoft.com/office/powerpoint/2010/main" val="33572146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6B70CE69-2BF2-4D67-990B-5142EA1D07CF}"/>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5B06FE01-62C2-4B05-A0F1-739D2BBD6F49}"/>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A9E36D9-E75F-4611-97AF-F5A85E0301A2}"/>
              </a:ext>
            </a:extLst>
          </p:cNvPr>
          <p:cNvSpPr>
            <a:spLocks noGrp="1"/>
          </p:cNvSpPr>
          <p:nvPr>
            <p:ph type="dt" sz="half" idx="10"/>
          </p:nvPr>
        </p:nvSpPr>
        <p:spPr/>
        <p:txBody>
          <a:bodyPr/>
          <a:lstStyle/>
          <a:p>
            <a:fld id="{3F5A1493-1703-414F-A24D-4CFE9792B3CF}" type="datetime1">
              <a:rPr lang="fr-FR" smtClean="0"/>
              <a:t>20/11/2023</a:t>
            </a:fld>
            <a:endParaRPr lang="fr-FR"/>
          </a:p>
        </p:txBody>
      </p:sp>
      <p:sp>
        <p:nvSpPr>
          <p:cNvPr id="5" name="Espace réservé du pied de page 4">
            <a:extLst>
              <a:ext uri="{FF2B5EF4-FFF2-40B4-BE49-F238E27FC236}">
                <a16:creationId xmlns:a16="http://schemas.microsoft.com/office/drawing/2014/main" id="{88B01F4E-48A9-449D-B50D-50FC2A0EF0F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0A95EE0-DF6F-44F6-BC30-CA2AB931A904}"/>
              </a:ext>
            </a:extLst>
          </p:cNvPr>
          <p:cNvSpPr>
            <a:spLocks noGrp="1"/>
          </p:cNvSpPr>
          <p:nvPr>
            <p:ph type="sldNum" sz="quarter" idx="12"/>
          </p:nvPr>
        </p:nvSpPr>
        <p:spPr/>
        <p:txBody>
          <a:bodyPr/>
          <a:lstStyle/>
          <a:p>
            <a:fld id="{20B35EF6-8718-4233-AC5A-D78F068ACFE5}" type="slidenum">
              <a:rPr lang="fr-FR" smtClean="0"/>
              <a:t>‹N°›</a:t>
            </a:fld>
            <a:endParaRPr lang="fr-FR"/>
          </a:p>
        </p:txBody>
      </p:sp>
    </p:spTree>
    <p:extLst>
      <p:ext uri="{BB962C8B-B14F-4D97-AF65-F5344CB8AC3E}">
        <p14:creationId xmlns:p14="http://schemas.microsoft.com/office/powerpoint/2010/main" val="794472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F014655-29B0-4DE2-97D6-7B63C4FB06F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4DE27BE-3B28-48F1-89DE-B2B3F9C38B66}"/>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AA9FE49-5C68-4768-AE1D-441845CF4283}"/>
              </a:ext>
            </a:extLst>
          </p:cNvPr>
          <p:cNvSpPr>
            <a:spLocks noGrp="1"/>
          </p:cNvSpPr>
          <p:nvPr>
            <p:ph type="dt" sz="half" idx="10"/>
          </p:nvPr>
        </p:nvSpPr>
        <p:spPr/>
        <p:txBody>
          <a:bodyPr/>
          <a:lstStyle/>
          <a:p>
            <a:fld id="{6A0D8ADA-ABFD-4C02-981E-2841DD7FFF5A}" type="datetime1">
              <a:rPr lang="fr-FR" smtClean="0"/>
              <a:t>20/11/2023</a:t>
            </a:fld>
            <a:endParaRPr lang="fr-FR"/>
          </a:p>
        </p:txBody>
      </p:sp>
      <p:sp>
        <p:nvSpPr>
          <p:cNvPr id="5" name="Espace réservé du pied de page 4">
            <a:extLst>
              <a:ext uri="{FF2B5EF4-FFF2-40B4-BE49-F238E27FC236}">
                <a16:creationId xmlns:a16="http://schemas.microsoft.com/office/drawing/2014/main" id="{D96DE922-D689-44A1-AFAB-DBD5810A592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2561DA0-62B2-4679-AB88-EFDDF12DAED3}"/>
              </a:ext>
            </a:extLst>
          </p:cNvPr>
          <p:cNvSpPr>
            <a:spLocks noGrp="1"/>
          </p:cNvSpPr>
          <p:nvPr>
            <p:ph type="sldNum" sz="quarter" idx="12"/>
          </p:nvPr>
        </p:nvSpPr>
        <p:spPr/>
        <p:txBody>
          <a:bodyPr/>
          <a:lstStyle/>
          <a:p>
            <a:fld id="{20B35EF6-8718-4233-AC5A-D78F068ACFE5}" type="slidenum">
              <a:rPr lang="fr-FR" smtClean="0"/>
              <a:t>‹N°›</a:t>
            </a:fld>
            <a:endParaRPr lang="fr-FR"/>
          </a:p>
        </p:txBody>
      </p:sp>
      <p:pic>
        <p:nvPicPr>
          <p:cNvPr id="7" name="Image 6">
            <a:extLst>
              <a:ext uri="{FF2B5EF4-FFF2-40B4-BE49-F238E27FC236}">
                <a16:creationId xmlns:a16="http://schemas.microsoft.com/office/drawing/2014/main" id="{2EA9969E-E00D-4453-B275-0E548DE1EB57}"/>
              </a:ext>
            </a:extLst>
          </p:cNvPr>
          <p:cNvPicPr>
            <a:picLocks noChangeAspect="1"/>
          </p:cNvPicPr>
          <p:nvPr userDrawn="1"/>
        </p:nvPicPr>
        <p:blipFill rotWithShape="1">
          <a:blip r:embed="rId2"/>
          <a:srcRect l="3503" t="13805" r="1731" b="15392"/>
          <a:stretch/>
        </p:blipFill>
        <p:spPr>
          <a:xfrm>
            <a:off x="65682" y="40668"/>
            <a:ext cx="1389045" cy="1021170"/>
          </a:xfrm>
          <a:prstGeom prst="rect">
            <a:avLst/>
          </a:prstGeom>
        </p:spPr>
      </p:pic>
      <p:pic>
        <p:nvPicPr>
          <p:cNvPr id="8" name="Image 7">
            <a:extLst>
              <a:ext uri="{FF2B5EF4-FFF2-40B4-BE49-F238E27FC236}">
                <a16:creationId xmlns:a16="http://schemas.microsoft.com/office/drawing/2014/main" id="{1BBF3514-1FCE-4B9D-8385-93A3B2D55E54}"/>
              </a:ext>
            </a:extLst>
          </p:cNvPr>
          <p:cNvPicPr>
            <a:picLocks noChangeAspect="1"/>
          </p:cNvPicPr>
          <p:nvPr userDrawn="1"/>
        </p:nvPicPr>
        <p:blipFill rotWithShape="1">
          <a:blip r:embed="rId2"/>
          <a:srcRect l="3503" t="13805" r="1731" b="15392"/>
          <a:stretch/>
        </p:blipFill>
        <p:spPr>
          <a:xfrm>
            <a:off x="10737273" y="34940"/>
            <a:ext cx="1389045" cy="1021170"/>
          </a:xfrm>
          <a:prstGeom prst="rect">
            <a:avLst/>
          </a:prstGeom>
        </p:spPr>
      </p:pic>
    </p:spTree>
    <p:extLst>
      <p:ext uri="{BB962C8B-B14F-4D97-AF65-F5344CB8AC3E}">
        <p14:creationId xmlns:p14="http://schemas.microsoft.com/office/powerpoint/2010/main" val="4292182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8EAC8C-D1AA-4829-8538-40BF1EC163D0}"/>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2662F7E9-3B01-4C36-81F5-6023D3CB9B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766271F0-33DF-4F8A-A319-2B1B567D67B1}"/>
              </a:ext>
            </a:extLst>
          </p:cNvPr>
          <p:cNvSpPr>
            <a:spLocks noGrp="1"/>
          </p:cNvSpPr>
          <p:nvPr>
            <p:ph type="dt" sz="half" idx="10"/>
          </p:nvPr>
        </p:nvSpPr>
        <p:spPr/>
        <p:txBody>
          <a:bodyPr/>
          <a:lstStyle/>
          <a:p>
            <a:fld id="{6FE6910D-B5EB-49A7-B05C-DE44D2781BBB}" type="datetime1">
              <a:rPr lang="fr-FR" smtClean="0"/>
              <a:t>20/11/2023</a:t>
            </a:fld>
            <a:endParaRPr lang="fr-FR"/>
          </a:p>
        </p:txBody>
      </p:sp>
      <p:sp>
        <p:nvSpPr>
          <p:cNvPr id="5" name="Espace réservé du pied de page 4">
            <a:extLst>
              <a:ext uri="{FF2B5EF4-FFF2-40B4-BE49-F238E27FC236}">
                <a16:creationId xmlns:a16="http://schemas.microsoft.com/office/drawing/2014/main" id="{0DF4A2BD-AE4B-4DE0-8163-B08A6E11D3D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2EC30C7-943E-4B54-9EA0-0B28D43085DA}"/>
              </a:ext>
            </a:extLst>
          </p:cNvPr>
          <p:cNvSpPr>
            <a:spLocks noGrp="1"/>
          </p:cNvSpPr>
          <p:nvPr>
            <p:ph type="sldNum" sz="quarter" idx="12"/>
          </p:nvPr>
        </p:nvSpPr>
        <p:spPr/>
        <p:txBody>
          <a:bodyPr/>
          <a:lstStyle/>
          <a:p>
            <a:fld id="{20B35EF6-8718-4233-AC5A-D78F068ACFE5}" type="slidenum">
              <a:rPr lang="fr-FR" smtClean="0"/>
              <a:t>‹N°›</a:t>
            </a:fld>
            <a:endParaRPr lang="fr-FR"/>
          </a:p>
        </p:txBody>
      </p:sp>
    </p:spTree>
    <p:extLst>
      <p:ext uri="{BB962C8B-B14F-4D97-AF65-F5344CB8AC3E}">
        <p14:creationId xmlns:p14="http://schemas.microsoft.com/office/powerpoint/2010/main" val="3999999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9AC6B9-8404-48AB-8F35-DE93CBB3F51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3FA0A59-DA02-4BD5-A1D8-DCD53EF71F2A}"/>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CF61C145-C1AA-4106-A321-DCF7C2233F08}"/>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D88869D4-8CFB-468B-A747-C25803D7A531}"/>
              </a:ext>
            </a:extLst>
          </p:cNvPr>
          <p:cNvSpPr>
            <a:spLocks noGrp="1"/>
          </p:cNvSpPr>
          <p:nvPr>
            <p:ph type="dt" sz="half" idx="10"/>
          </p:nvPr>
        </p:nvSpPr>
        <p:spPr/>
        <p:txBody>
          <a:bodyPr/>
          <a:lstStyle/>
          <a:p>
            <a:fld id="{BC9B34DE-70F5-46FC-AA4D-7B40B1213725}" type="datetime1">
              <a:rPr lang="fr-FR" smtClean="0"/>
              <a:t>20/11/2023</a:t>
            </a:fld>
            <a:endParaRPr lang="fr-FR"/>
          </a:p>
        </p:txBody>
      </p:sp>
      <p:sp>
        <p:nvSpPr>
          <p:cNvPr id="6" name="Espace réservé du pied de page 5">
            <a:extLst>
              <a:ext uri="{FF2B5EF4-FFF2-40B4-BE49-F238E27FC236}">
                <a16:creationId xmlns:a16="http://schemas.microsoft.com/office/drawing/2014/main" id="{057C5698-7071-4FA0-B7EF-DE63FA23650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EB52B3D-5433-4308-862A-D1BC90424E48}"/>
              </a:ext>
            </a:extLst>
          </p:cNvPr>
          <p:cNvSpPr>
            <a:spLocks noGrp="1"/>
          </p:cNvSpPr>
          <p:nvPr>
            <p:ph type="sldNum" sz="quarter" idx="12"/>
          </p:nvPr>
        </p:nvSpPr>
        <p:spPr/>
        <p:txBody>
          <a:bodyPr/>
          <a:lstStyle/>
          <a:p>
            <a:fld id="{20B35EF6-8718-4233-AC5A-D78F068ACFE5}" type="slidenum">
              <a:rPr lang="fr-FR" smtClean="0"/>
              <a:t>‹N°›</a:t>
            </a:fld>
            <a:endParaRPr lang="fr-FR"/>
          </a:p>
        </p:txBody>
      </p:sp>
    </p:spTree>
    <p:extLst>
      <p:ext uri="{BB962C8B-B14F-4D97-AF65-F5344CB8AC3E}">
        <p14:creationId xmlns:p14="http://schemas.microsoft.com/office/powerpoint/2010/main" val="33187249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11D769-1E1E-4694-B36E-1C22C89C308D}"/>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DAEB18BF-CC13-47EB-BD61-CAA295736F5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DE3E306A-EE74-43EC-B912-F11BBD8FFE8E}"/>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FBBCF12A-C712-413D-9F5F-A14BF197A2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0C4E2E29-1DC2-4110-A264-1DE677883E1A}"/>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03A5DAD1-2BE7-4A70-A712-134545C5D621}"/>
              </a:ext>
            </a:extLst>
          </p:cNvPr>
          <p:cNvSpPr>
            <a:spLocks noGrp="1"/>
          </p:cNvSpPr>
          <p:nvPr>
            <p:ph type="dt" sz="half" idx="10"/>
          </p:nvPr>
        </p:nvSpPr>
        <p:spPr/>
        <p:txBody>
          <a:bodyPr/>
          <a:lstStyle/>
          <a:p>
            <a:fld id="{91DB07FD-1B26-4724-9759-3B4EC1B06ED1}" type="datetime1">
              <a:rPr lang="fr-FR" smtClean="0"/>
              <a:t>20/11/2023</a:t>
            </a:fld>
            <a:endParaRPr lang="fr-FR"/>
          </a:p>
        </p:txBody>
      </p:sp>
      <p:sp>
        <p:nvSpPr>
          <p:cNvPr id="8" name="Espace réservé du pied de page 7">
            <a:extLst>
              <a:ext uri="{FF2B5EF4-FFF2-40B4-BE49-F238E27FC236}">
                <a16:creationId xmlns:a16="http://schemas.microsoft.com/office/drawing/2014/main" id="{CDF4ADB2-F095-4B45-A089-B8DD337A4CBC}"/>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F2C1960E-A7CD-4250-AB95-1E56690AFD4B}"/>
              </a:ext>
            </a:extLst>
          </p:cNvPr>
          <p:cNvSpPr>
            <a:spLocks noGrp="1"/>
          </p:cNvSpPr>
          <p:nvPr>
            <p:ph type="sldNum" sz="quarter" idx="12"/>
          </p:nvPr>
        </p:nvSpPr>
        <p:spPr/>
        <p:txBody>
          <a:bodyPr/>
          <a:lstStyle/>
          <a:p>
            <a:fld id="{20B35EF6-8718-4233-AC5A-D78F068ACFE5}" type="slidenum">
              <a:rPr lang="fr-FR" smtClean="0"/>
              <a:t>‹N°›</a:t>
            </a:fld>
            <a:endParaRPr lang="fr-FR"/>
          </a:p>
        </p:txBody>
      </p:sp>
    </p:spTree>
    <p:extLst>
      <p:ext uri="{BB962C8B-B14F-4D97-AF65-F5344CB8AC3E}">
        <p14:creationId xmlns:p14="http://schemas.microsoft.com/office/powerpoint/2010/main" val="10691688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92E319-1937-4244-BC39-C629AB43607A}"/>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279EBFBF-FCC0-4E13-A08E-4C9658F828A1}"/>
              </a:ext>
            </a:extLst>
          </p:cNvPr>
          <p:cNvSpPr>
            <a:spLocks noGrp="1"/>
          </p:cNvSpPr>
          <p:nvPr>
            <p:ph type="dt" sz="half" idx="10"/>
          </p:nvPr>
        </p:nvSpPr>
        <p:spPr/>
        <p:txBody>
          <a:bodyPr/>
          <a:lstStyle/>
          <a:p>
            <a:fld id="{BB4B22F1-DFF4-4B43-957B-8FC95D8F59E7}" type="datetime1">
              <a:rPr lang="fr-FR" smtClean="0"/>
              <a:t>20/11/2023</a:t>
            </a:fld>
            <a:endParaRPr lang="fr-FR"/>
          </a:p>
        </p:txBody>
      </p:sp>
      <p:sp>
        <p:nvSpPr>
          <p:cNvPr id="4" name="Espace réservé du pied de page 3">
            <a:extLst>
              <a:ext uri="{FF2B5EF4-FFF2-40B4-BE49-F238E27FC236}">
                <a16:creationId xmlns:a16="http://schemas.microsoft.com/office/drawing/2014/main" id="{00E8522A-AED6-41F0-A7CA-C3AF31D20321}"/>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14547181-CFF3-4621-B8E6-62D6ECD5D282}"/>
              </a:ext>
            </a:extLst>
          </p:cNvPr>
          <p:cNvSpPr>
            <a:spLocks noGrp="1"/>
          </p:cNvSpPr>
          <p:nvPr>
            <p:ph type="sldNum" sz="quarter" idx="12"/>
          </p:nvPr>
        </p:nvSpPr>
        <p:spPr/>
        <p:txBody>
          <a:bodyPr/>
          <a:lstStyle/>
          <a:p>
            <a:fld id="{20B35EF6-8718-4233-AC5A-D78F068ACFE5}" type="slidenum">
              <a:rPr lang="fr-FR" smtClean="0"/>
              <a:t>‹N°›</a:t>
            </a:fld>
            <a:endParaRPr lang="fr-FR"/>
          </a:p>
        </p:txBody>
      </p:sp>
    </p:spTree>
    <p:extLst>
      <p:ext uri="{BB962C8B-B14F-4D97-AF65-F5344CB8AC3E}">
        <p14:creationId xmlns:p14="http://schemas.microsoft.com/office/powerpoint/2010/main" val="3741827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4FC2057-CFB5-4D26-94A9-EE514485C060}"/>
              </a:ext>
            </a:extLst>
          </p:cNvPr>
          <p:cNvSpPr>
            <a:spLocks noGrp="1"/>
          </p:cNvSpPr>
          <p:nvPr>
            <p:ph type="dt" sz="half" idx="10"/>
          </p:nvPr>
        </p:nvSpPr>
        <p:spPr/>
        <p:txBody>
          <a:bodyPr/>
          <a:lstStyle/>
          <a:p>
            <a:fld id="{6741F385-28C0-4E03-8DB0-A6E6BB513D00}" type="datetime1">
              <a:rPr lang="fr-FR" smtClean="0"/>
              <a:t>20/11/2023</a:t>
            </a:fld>
            <a:endParaRPr lang="fr-FR"/>
          </a:p>
        </p:txBody>
      </p:sp>
      <p:sp>
        <p:nvSpPr>
          <p:cNvPr id="3" name="Espace réservé du pied de page 2">
            <a:extLst>
              <a:ext uri="{FF2B5EF4-FFF2-40B4-BE49-F238E27FC236}">
                <a16:creationId xmlns:a16="http://schemas.microsoft.com/office/drawing/2014/main" id="{96DD8D69-8FFD-4146-87FB-D0D26D351396}"/>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CEE705C2-5617-4017-B6F4-9679FEDB43ED}"/>
              </a:ext>
            </a:extLst>
          </p:cNvPr>
          <p:cNvSpPr>
            <a:spLocks noGrp="1"/>
          </p:cNvSpPr>
          <p:nvPr>
            <p:ph type="sldNum" sz="quarter" idx="12"/>
          </p:nvPr>
        </p:nvSpPr>
        <p:spPr/>
        <p:txBody>
          <a:bodyPr/>
          <a:lstStyle/>
          <a:p>
            <a:fld id="{20B35EF6-8718-4233-AC5A-D78F068ACFE5}" type="slidenum">
              <a:rPr lang="fr-FR" smtClean="0"/>
              <a:t>‹N°›</a:t>
            </a:fld>
            <a:endParaRPr lang="fr-FR"/>
          </a:p>
        </p:txBody>
      </p:sp>
    </p:spTree>
    <p:extLst>
      <p:ext uri="{BB962C8B-B14F-4D97-AF65-F5344CB8AC3E}">
        <p14:creationId xmlns:p14="http://schemas.microsoft.com/office/powerpoint/2010/main" val="27075235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39FE77-1DF1-4728-84E9-18FAB47F00F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280380B3-C442-44F9-B896-81973BDB16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CE09F268-A89E-4DAA-8BC5-CF782EA24A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4EADDEC-4BDF-4BBD-BD6E-55C521206AF8}"/>
              </a:ext>
            </a:extLst>
          </p:cNvPr>
          <p:cNvSpPr>
            <a:spLocks noGrp="1"/>
          </p:cNvSpPr>
          <p:nvPr>
            <p:ph type="dt" sz="half" idx="10"/>
          </p:nvPr>
        </p:nvSpPr>
        <p:spPr/>
        <p:txBody>
          <a:bodyPr/>
          <a:lstStyle/>
          <a:p>
            <a:fld id="{7053F15B-3AF7-44DF-8C22-5134F5A5D86D}" type="datetime1">
              <a:rPr lang="fr-FR" smtClean="0"/>
              <a:t>20/11/2023</a:t>
            </a:fld>
            <a:endParaRPr lang="fr-FR"/>
          </a:p>
        </p:txBody>
      </p:sp>
      <p:sp>
        <p:nvSpPr>
          <p:cNvPr id="6" name="Espace réservé du pied de page 5">
            <a:extLst>
              <a:ext uri="{FF2B5EF4-FFF2-40B4-BE49-F238E27FC236}">
                <a16:creationId xmlns:a16="http://schemas.microsoft.com/office/drawing/2014/main" id="{28847EAB-ABC1-4ECB-854A-FDD93CFE6AA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3836E86-243F-4710-B15B-70755772E5E9}"/>
              </a:ext>
            </a:extLst>
          </p:cNvPr>
          <p:cNvSpPr>
            <a:spLocks noGrp="1"/>
          </p:cNvSpPr>
          <p:nvPr>
            <p:ph type="sldNum" sz="quarter" idx="12"/>
          </p:nvPr>
        </p:nvSpPr>
        <p:spPr/>
        <p:txBody>
          <a:bodyPr/>
          <a:lstStyle/>
          <a:p>
            <a:fld id="{20B35EF6-8718-4233-AC5A-D78F068ACFE5}" type="slidenum">
              <a:rPr lang="fr-FR" smtClean="0"/>
              <a:t>‹N°›</a:t>
            </a:fld>
            <a:endParaRPr lang="fr-FR"/>
          </a:p>
        </p:txBody>
      </p:sp>
    </p:spTree>
    <p:extLst>
      <p:ext uri="{BB962C8B-B14F-4D97-AF65-F5344CB8AC3E}">
        <p14:creationId xmlns:p14="http://schemas.microsoft.com/office/powerpoint/2010/main" val="750804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3" name="Espace réservé pour une image  2">
            <a:extLst>
              <a:ext uri="{FF2B5EF4-FFF2-40B4-BE49-F238E27FC236}">
                <a16:creationId xmlns:a16="http://schemas.microsoft.com/office/drawing/2014/main" id="{C03316CE-5684-4A70-B788-288E0CA704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dirty="0"/>
          </a:p>
        </p:txBody>
      </p:sp>
      <p:sp>
        <p:nvSpPr>
          <p:cNvPr id="2" name="Titre 1">
            <a:extLst>
              <a:ext uri="{FF2B5EF4-FFF2-40B4-BE49-F238E27FC236}">
                <a16:creationId xmlns:a16="http://schemas.microsoft.com/office/drawing/2014/main" id="{9A00C424-1B55-4A1A-9444-726289331EA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4" name="Espace réservé du texte 3">
            <a:extLst>
              <a:ext uri="{FF2B5EF4-FFF2-40B4-BE49-F238E27FC236}">
                <a16:creationId xmlns:a16="http://schemas.microsoft.com/office/drawing/2014/main" id="{F324A5B2-39D7-4069-8DC9-AC3CCF2203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E3802A5-D1D8-4AEA-9692-D8049E79F055}"/>
              </a:ext>
            </a:extLst>
          </p:cNvPr>
          <p:cNvSpPr>
            <a:spLocks noGrp="1"/>
          </p:cNvSpPr>
          <p:nvPr>
            <p:ph type="dt" sz="half" idx="10"/>
          </p:nvPr>
        </p:nvSpPr>
        <p:spPr/>
        <p:txBody>
          <a:bodyPr/>
          <a:lstStyle/>
          <a:p>
            <a:fld id="{2910E984-B658-4C11-8236-AE677761772E}" type="datetime1">
              <a:rPr lang="fr-FR" smtClean="0"/>
              <a:t>20/11/2023</a:t>
            </a:fld>
            <a:endParaRPr lang="fr-FR"/>
          </a:p>
        </p:txBody>
      </p:sp>
      <p:sp>
        <p:nvSpPr>
          <p:cNvPr id="6" name="Espace réservé du pied de page 5">
            <a:extLst>
              <a:ext uri="{FF2B5EF4-FFF2-40B4-BE49-F238E27FC236}">
                <a16:creationId xmlns:a16="http://schemas.microsoft.com/office/drawing/2014/main" id="{71E5C3CE-5CD9-4B59-8936-B44AA98B12B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2B56A32-F496-4E0C-AF3C-8490EB9A7DA7}"/>
              </a:ext>
            </a:extLst>
          </p:cNvPr>
          <p:cNvSpPr>
            <a:spLocks noGrp="1"/>
          </p:cNvSpPr>
          <p:nvPr>
            <p:ph type="sldNum" sz="quarter" idx="12"/>
          </p:nvPr>
        </p:nvSpPr>
        <p:spPr/>
        <p:txBody>
          <a:bodyPr/>
          <a:lstStyle/>
          <a:p>
            <a:fld id="{20B35EF6-8718-4233-AC5A-D78F068ACFE5}" type="slidenum">
              <a:rPr lang="fr-FR" smtClean="0"/>
              <a:t>‹N°›</a:t>
            </a:fld>
            <a:endParaRPr lang="fr-FR"/>
          </a:p>
        </p:txBody>
      </p:sp>
    </p:spTree>
    <p:extLst>
      <p:ext uri="{BB962C8B-B14F-4D97-AF65-F5344CB8AC3E}">
        <p14:creationId xmlns:p14="http://schemas.microsoft.com/office/powerpoint/2010/main" val="1309243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E5BA9321-8AA2-404A-9803-D5A89C7624B4}"/>
              </a:ext>
            </a:extLst>
          </p:cNvPr>
          <p:cNvSpPr>
            <a:spLocks noGrp="1"/>
          </p:cNvSpPr>
          <p:nvPr>
            <p:ph type="title"/>
          </p:nvPr>
        </p:nvSpPr>
        <p:spPr>
          <a:xfrm>
            <a:off x="673331" y="1152627"/>
            <a:ext cx="11218631" cy="1233777"/>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E4B6A35E-4852-4D67-A4B4-E52A3E58D987}"/>
              </a:ext>
            </a:extLst>
          </p:cNvPr>
          <p:cNvSpPr>
            <a:spLocks noGrp="1"/>
          </p:cNvSpPr>
          <p:nvPr>
            <p:ph type="body" idx="1"/>
          </p:nvPr>
        </p:nvSpPr>
        <p:spPr>
          <a:xfrm>
            <a:off x="673332" y="2477193"/>
            <a:ext cx="11218632" cy="3729830"/>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972A9546-54FA-4BB2-84EF-72B6EC7C28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6D4805-9914-4C5E-ADA7-4B1F0AA936DE}" type="datetime1">
              <a:rPr lang="fr-FR" smtClean="0"/>
              <a:t>20/11/2023</a:t>
            </a:fld>
            <a:endParaRPr lang="fr-FR"/>
          </a:p>
        </p:txBody>
      </p:sp>
      <p:sp>
        <p:nvSpPr>
          <p:cNvPr id="5" name="Espace réservé du pied de page 4">
            <a:extLst>
              <a:ext uri="{FF2B5EF4-FFF2-40B4-BE49-F238E27FC236}">
                <a16:creationId xmlns:a16="http://schemas.microsoft.com/office/drawing/2014/main" id="{0703E5C9-C433-42EB-897A-7520AA0589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FD22958-19E8-4F01-BD11-D9E4260E6F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B35EF6-8718-4233-AC5A-D78F068ACFE5}" type="slidenum">
              <a:rPr lang="fr-FR" smtClean="0"/>
              <a:t>‹N°›</a:t>
            </a:fld>
            <a:endParaRPr lang="fr-FR"/>
          </a:p>
        </p:txBody>
      </p:sp>
      <p:pic>
        <p:nvPicPr>
          <p:cNvPr id="7" name="Image 6" descr="logohorizontalcouleur">
            <a:extLst>
              <a:ext uri="{FF2B5EF4-FFF2-40B4-BE49-F238E27FC236}">
                <a16:creationId xmlns:a16="http://schemas.microsoft.com/office/drawing/2014/main" id="{823B4ECE-F3DE-4CD5-A43F-E5B83A5F388C}"/>
              </a:ext>
            </a:extLst>
          </p:cNvPr>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5597409" y="247759"/>
            <a:ext cx="1695450" cy="736600"/>
          </a:xfrm>
          <a:prstGeom prst="rect">
            <a:avLst/>
          </a:prstGeom>
          <a:noFill/>
          <a:ln>
            <a:noFill/>
          </a:ln>
        </p:spPr>
      </p:pic>
      <p:pic>
        <p:nvPicPr>
          <p:cNvPr id="8" name="Image 7">
            <a:extLst>
              <a:ext uri="{FF2B5EF4-FFF2-40B4-BE49-F238E27FC236}">
                <a16:creationId xmlns:a16="http://schemas.microsoft.com/office/drawing/2014/main" id="{098281EB-29BA-4D87-B096-6556F4C8FB65}"/>
              </a:ext>
            </a:extLst>
          </p:cNvPr>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7818294" y="103933"/>
            <a:ext cx="1035050" cy="1003300"/>
          </a:xfrm>
          <a:prstGeom prst="rect">
            <a:avLst/>
          </a:prstGeom>
          <a:noFill/>
          <a:ln>
            <a:noFill/>
          </a:ln>
        </p:spPr>
      </p:pic>
      <p:pic>
        <p:nvPicPr>
          <p:cNvPr id="9" name="Image 8">
            <a:extLst>
              <a:ext uri="{FF2B5EF4-FFF2-40B4-BE49-F238E27FC236}">
                <a16:creationId xmlns:a16="http://schemas.microsoft.com/office/drawing/2014/main" id="{DCC5BFE6-C293-4948-8EF9-925E087447A4}"/>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404322" y="0"/>
            <a:ext cx="1076325" cy="1076325"/>
          </a:xfrm>
          <a:prstGeom prst="rect">
            <a:avLst/>
          </a:prstGeom>
        </p:spPr>
      </p:pic>
    </p:spTree>
    <p:extLst>
      <p:ext uri="{BB962C8B-B14F-4D97-AF65-F5344CB8AC3E}">
        <p14:creationId xmlns:p14="http://schemas.microsoft.com/office/powerpoint/2010/main" val="6009666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jpeg"/><Relationship Id="rId7" Type="http://schemas.openxmlformats.org/officeDocument/2006/relationships/image" Target="../media/image49.JPG"/><Relationship Id="rId2" Type="http://schemas.openxmlformats.org/officeDocument/2006/relationships/image" Target="../media/image44.jpg"/><Relationship Id="rId1" Type="http://schemas.openxmlformats.org/officeDocument/2006/relationships/slideLayout" Target="../slideLayouts/slideLayout2.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46.jpeg"/><Relationship Id="rId9" Type="http://schemas.openxmlformats.org/officeDocument/2006/relationships/image" Target="../media/image5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3.png"/><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7.pn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6.png"/><Relationship Id="rId5" Type="http://schemas.microsoft.com/office/2007/relationships/hdphoto" Target="../media/hdphoto2.wdp"/><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DAA7A9-7F49-4A5E-BA5F-EFF5BADF53C1}"/>
              </a:ext>
            </a:extLst>
          </p:cNvPr>
          <p:cNvSpPr>
            <a:spLocks noGrp="1"/>
          </p:cNvSpPr>
          <p:nvPr>
            <p:ph type="ctrTitle"/>
          </p:nvPr>
        </p:nvSpPr>
        <p:spPr>
          <a:xfrm>
            <a:off x="1524000" y="1122363"/>
            <a:ext cx="9144000" cy="1373187"/>
          </a:xfrm>
        </p:spPr>
        <p:txBody>
          <a:bodyPr/>
          <a:lstStyle/>
          <a:p>
            <a:r>
              <a:rPr lang="fr-FR" dirty="0"/>
              <a:t>Avenir de l’IRSN</a:t>
            </a:r>
          </a:p>
        </p:txBody>
      </p:sp>
      <p:sp>
        <p:nvSpPr>
          <p:cNvPr id="3" name="Sous-titre 2">
            <a:extLst>
              <a:ext uri="{FF2B5EF4-FFF2-40B4-BE49-F238E27FC236}">
                <a16:creationId xmlns:a16="http://schemas.microsoft.com/office/drawing/2014/main" id="{66E37D3E-BA29-4229-BFD2-8347302C2D0E}"/>
              </a:ext>
            </a:extLst>
          </p:cNvPr>
          <p:cNvSpPr>
            <a:spLocks noGrp="1"/>
          </p:cNvSpPr>
          <p:nvPr>
            <p:ph type="subTitle" idx="1"/>
          </p:nvPr>
        </p:nvSpPr>
        <p:spPr>
          <a:xfrm>
            <a:off x="1524000" y="2990691"/>
            <a:ext cx="9144000" cy="1655762"/>
          </a:xfrm>
        </p:spPr>
        <p:txBody>
          <a:bodyPr/>
          <a:lstStyle/>
          <a:p>
            <a:r>
              <a:rPr lang="fr-FR" dirty="0"/>
              <a:t>AG du personnel, Auditorium + Teams</a:t>
            </a:r>
          </a:p>
          <a:p>
            <a:r>
              <a:rPr lang="fr-FR" dirty="0"/>
              <a:t>20-11-2023</a:t>
            </a:r>
          </a:p>
        </p:txBody>
      </p:sp>
      <p:sp>
        <p:nvSpPr>
          <p:cNvPr id="5" name="Espace réservé du numéro de diapositive 4">
            <a:extLst>
              <a:ext uri="{FF2B5EF4-FFF2-40B4-BE49-F238E27FC236}">
                <a16:creationId xmlns:a16="http://schemas.microsoft.com/office/drawing/2014/main" id="{D8FDE5DC-668E-4979-8E0B-CE6D622E7C84}"/>
              </a:ext>
            </a:extLst>
          </p:cNvPr>
          <p:cNvSpPr>
            <a:spLocks noGrp="1"/>
          </p:cNvSpPr>
          <p:nvPr>
            <p:ph type="sldNum" sz="quarter" idx="12"/>
          </p:nvPr>
        </p:nvSpPr>
        <p:spPr/>
        <p:txBody>
          <a:bodyPr/>
          <a:lstStyle/>
          <a:p>
            <a:fld id="{20B35EF6-8718-4233-AC5A-D78F068ACFE5}" type="slidenum">
              <a:rPr lang="fr-FR" smtClean="0"/>
              <a:t>1</a:t>
            </a:fld>
            <a:endParaRPr lang="fr-FR"/>
          </a:p>
        </p:txBody>
      </p:sp>
      <p:sp>
        <p:nvSpPr>
          <p:cNvPr id="7" name="ZoneTexte 6">
            <a:extLst>
              <a:ext uri="{FF2B5EF4-FFF2-40B4-BE49-F238E27FC236}">
                <a16:creationId xmlns:a16="http://schemas.microsoft.com/office/drawing/2014/main" id="{29A09F8E-02CF-41B5-BD41-F0150B71F26C}"/>
              </a:ext>
            </a:extLst>
          </p:cNvPr>
          <p:cNvSpPr txBox="1"/>
          <p:nvPr/>
        </p:nvSpPr>
        <p:spPr>
          <a:xfrm rot="20555189">
            <a:off x="2620633" y="4447708"/>
            <a:ext cx="7184285" cy="861774"/>
          </a:xfrm>
          <a:prstGeom prst="rect">
            <a:avLst/>
          </a:prstGeom>
          <a:noFill/>
          <a:ln w="127000">
            <a:solidFill>
              <a:srgbClr val="EE4757"/>
            </a:solidFill>
            <a:prstDash val="lgDash"/>
          </a:ln>
        </p:spPr>
        <p:txBody>
          <a:bodyPr wrap="square" rtlCol="0">
            <a:spAutoFit/>
          </a:bodyPr>
          <a:lstStyle/>
          <a:p>
            <a:pPr algn="ctr"/>
            <a:r>
              <a:rPr lang="fr-FR" sz="5000" b="1" dirty="0">
                <a:solidFill>
                  <a:srgbClr val="EE4757"/>
                </a:solidFill>
                <a:latin typeface="Bernard MT Condensed" panose="02050806060905020404" pitchFamily="18" charset="0"/>
                <a:cs typeface="72 Condensed" panose="020B0506030000000003" pitchFamily="34" charset="0"/>
              </a:rPr>
              <a:t>Démantèlement de l’IRSN</a:t>
            </a:r>
          </a:p>
        </p:txBody>
      </p:sp>
      <p:sp>
        <p:nvSpPr>
          <p:cNvPr id="8" name="ZoneTexte 7">
            <a:extLst>
              <a:ext uri="{FF2B5EF4-FFF2-40B4-BE49-F238E27FC236}">
                <a16:creationId xmlns:a16="http://schemas.microsoft.com/office/drawing/2014/main" id="{A63C0B62-4016-40C2-963A-D34CE49EF181}"/>
              </a:ext>
            </a:extLst>
          </p:cNvPr>
          <p:cNvSpPr txBox="1"/>
          <p:nvPr/>
        </p:nvSpPr>
        <p:spPr>
          <a:xfrm>
            <a:off x="5007715" y="5742800"/>
            <a:ext cx="7184285" cy="861774"/>
          </a:xfrm>
          <a:prstGeom prst="rect">
            <a:avLst/>
          </a:prstGeom>
          <a:noFill/>
          <a:ln w="127000">
            <a:noFill/>
            <a:prstDash val="lgDash"/>
          </a:ln>
        </p:spPr>
        <p:txBody>
          <a:bodyPr wrap="square" rtlCol="0">
            <a:spAutoFit/>
          </a:bodyPr>
          <a:lstStyle/>
          <a:p>
            <a:pPr algn="ctr"/>
            <a:r>
              <a:rPr lang="fr-FR" sz="5000" b="1" dirty="0">
                <a:solidFill>
                  <a:srgbClr val="EE4757"/>
                </a:solidFill>
                <a:latin typeface="Bernard MT Condensed" panose="02050806060905020404" pitchFamily="18" charset="0"/>
                <a:cs typeface="72 Condensed" panose="020B0506030000000003" pitchFamily="34" charset="0"/>
              </a:rPr>
              <a:t>Saison 2</a:t>
            </a:r>
          </a:p>
        </p:txBody>
      </p:sp>
    </p:spTree>
    <p:extLst>
      <p:ext uri="{BB962C8B-B14F-4D97-AF65-F5344CB8AC3E}">
        <p14:creationId xmlns:p14="http://schemas.microsoft.com/office/powerpoint/2010/main" val="38768470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texte 27">
            <a:extLst>
              <a:ext uri="{FF2B5EF4-FFF2-40B4-BE49-F238E27FC236}">
                <a16:creationId xmlns:a16="http://schemas.microsoft.com/office/drawing/2014/main" id="{33E44607-F67C-4D01-B0D2-725F90AA2259}"/>
              </a:ext>
            </a:extLst>
          </p:cNvPr>
          <p:cNvSpPr txBox="1">
            <a:spLocks/>
          </p:cNvSpPr>
          <p:nvPr/>
        </p:nvSpPr>
        <p:spPr>
          <a:xfrm>
            <a:off x="486568" y="1151680"/>
            <a:ext cx="11218863" cy="4233120"/>
          </a:xfrm>
          <a:prstGeom prst="rect">
            <a:avLst/>
          </a:prstGeom>
          <a:noFill/>
          <a:ln w="0" cmpd="sng">
            <a:noFill/>
            <a:prstDash val="solid"/>
          </a:ln>
        </p:spPr>
        <p:txBody>
          <a:bodyPr vert="horz" lIns="0" tIns="0" rIns="0" bIns="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4300"/>
              </a:lnSpc>
              <a:buNone/>
            </a:pPr>
            <a:r>
              <a:rPr lang="fr-FR" sz="3200" b="1" spc="25" dirty="0">
                <a:latin typeface="Trebuchet MS" panose="22635452340000000000" pitchFamily="2"/>
              </a:rPr>
              <a:t>Le projet de loi en bref : Titre II</a:t>
            </a:r>
          </a:p>
          <a:p>
            <a:pPr marL="0" indent="0" algn="ctr">
              <a:lnSpc>
                <a:spcPts val="4300"/>
              </a:lnSpc>
              <a:buNone/>
            </a:pPr>
            <a:endParaRPr lang="fr-FR" sz="3200" b="1" spc="25" dirty="0">
              <a:latin typeface="Trebuchet MS" panose="22635452340000000000" pitchFamily="2"/>
            </a:endParaRPr>
          </a:p>
          <a:p>
            <a:pPr marL="0" indent="0" algn="ctr">
              <a:lnSpc>
                <a:spcPts val="4300"/>
              </a:lnSpc>
              <a:buNone/>
            </a:pPr>
            <a:r>
              <a:rPr lang="fr-FR" sz="3200" b="1" spc="25" dirty="0">
                <a:latin typeface="Trebuchet MS" panose="22635452340000000000" pitchFamily="2"/>
              </a:rPr>
              <a:t>ATTRACTIVITE DE L’AUTORITE DE SURETE NUCLEAIRE ET DE RADIOPROTECTION</a:t>
            </a:r>
          </a:p>
        </p:txBody>
      </p:sp>
      <p:sp>
        <p:nvSpPr>
          <p:cNvPr id="4" name="Rectangle : coins arrondis 3">
            <a:extLst>
              <a:ext uri="{FF2B5EF4-FFF2-40B4-BE49-F238E27FC236}">
                <a16:creationId xmlns:a16="http://schemas.microsoft.com/office/drawing/2014/main" id="{79D7C15D-5DF8-8C1D-B051-6F8D65ED1E8E}"/>
              </a:ext>
            </a:extLst>
          </p:cNvPr>
          <p:cNvSpPr/>
          <p:nvPr/>
        </p:nvSpPr>
        <p:spPr>
          <a:xfrm>
            <a:off x="4758133" y="6252205"/>
            <a:ext cx="1124124" cy="442111"/>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a:extLst>
              <a:ext uri="{FF2B5EF4-FFF2-40B4-BE49-F238E27FC236}">
                <a16:creationId xmlns:a16="http://schemas.microsoft.com/office/drawing/2014/main" id="{645310C6-A84E-2059-11E1-43B0AD74BC37}"/>
              </a:ext>
            </a:extLst>
          </p:cNvPr>
          <p:cNvPicPr>
            <a:picLocks noChangeAspect="1"/>
          </p:cNvPicPr>
          <p:nvPr/>
        </p:nvPicPr>
        <p:blipFill>
          <a:blip r:embed="rId2"/>
          <a:stretch>
            <a:fillRect/>
          </a:stretch>
        </p:blipFill>
        <p:spPr>
          <a:xfrm>
            <a:off x="3925570" y="3932982"/>
            <a:ext cx="4141470" cy="2319223"/>
          </a:xfrm>
          <a:prstGeom prst="rect">
            <a:avLst/>
          </a:prstGeom>
        </p:spPr>
      </p:pic>
    </p:spTree>
    <p:extLst>
      <p:ext uri="{BB962C8B-B14F-4D97-AF65-F5344CB8AC3E}">
        <p14:creationId xmlns:p14="http://schemas.microsoft.com/office/powerpoint/2010/main" val="27229507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texte 27">
            <a:extLst>
              <a:ext uri="{FF2B5EF4-FFF2-40B4-BE49-F238E27FC236}">
                <a16:creationId xmlns:a16="http://schemas.microsoft.com/office/drawing/2014/main" id="{33E44607-F67C-4D01-B0D2-725F90AA2259}"/>
              </a:ext>
            </a:extLst>
          </p:cNvPr>
          <p:cNvSpPr txBox="1">
            <a:spLocks/>
          </p:cNvSpPr>
          <p:nvPr/>
        </p:nvSpPr>
        <p:spPr>
          <a:xfrm>
            <a:off x="486568" y="1151680"/>
            <a:ext cx="11218863" cy="4984960"/>
          </a:xfrm>
          <a:prstGeom prst="rect">
            <a:avLst/>
          </a:prstGeom>
          <a:noFill/>
          <a:ln w="0" cmpd="sng">
            <a:noFill/>
            <a:prstDash val="solid"/>
          </a:ln>
        </p:spPr>
        <p:txBody>
          <a:bodyPr vert="horz" lIns="0" tIns="0" rIns="0" bIns="0" rtlCol="0" anchor="t">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70000"/>
              </a:lnSpc>
              <a:spcBef>
                <a:spcPts val="0"/>
              </a:spcBef>
              <a:buNone/>
            </a:pPr>
            <a:r>
              <a:rPr lang="fr-FR" sz="3200" b="1" spc="25" dirty="0">
                <a:latin typeface="Trebuchet MS" panose="22635452340000000000" pitchFamily="2"/>
              </a:rPr>
              <a:t>Le projet de loi en bref : Titre II</a:t>
            </a:r>
          </a:p>
          <a:p>
            <a:pPr marL="0" indent="0" algn="ctr">
              <a:lnSpc>
                <a:spcPct val="170000"/>
              </a:lnSpc>
              <a:spcBef>
                <a:spcPts val="0"/>
              </a:spcBef>
              <a:buNone/>
            </a:pPr>
            <a:r>
              <a:rPr lang="fr-FR" sz="3200" b="1" spc="25" dirty="0">
                <a:latin typeface="Trebuchet MS" panose="22635452340000000000" pitchFamily="2"/>
              </a:rPr>
              <a:t>ARTICLE 7</a:t>
            </a:r>
          </a:p>
          <a:p>
            <a:pPr marL="0" indent="0" algn="ctr">
              <a:lnSpc>
                <a:spcPct val="170000"/>
              </a:lnSpc>
              <a:spcBef>
                <a:spcPts val="0"/>
              </a:spcBef>
              <a:buNone/>
            </a:pPr>
            <a:endParaRPr lang="fr-FR" sz="3200" b="1" spc="25" dirty="0">
              <a:latin typeface="Trebuchet MS" panose="22635452340000000000" pitchFamily="2"/>
            </a:endParaRPr>
          </a:p>
          <a:p>
            <a:pPr>
              <a:lnSpc>
                <a:spcPct val="170000"/>
              </a:lnSpc>
              <a:spcBef>
                <a:spcPts val="0"/>
              </a:spcBef>
            </a:pPr>
            <a:r>
              <a:rPr lang="fr-FR" sz="3200" b="1" spc="25" dirty="0">
                <a:latin typeface="Trebuchet MS" panose="22635452340000000000" pitchFamily="2"/>
              </a:rPr>
              <a:t>3 statuts possibles à L’ASNR : fonctionnaires, contractuels de droit public et salariés de droit privé</a:t>
            </a:r>
          </a:p>
          <a:p>
            <a:pPr lvl="1">
              <a:lnSpc>
                <a:spcPct val="170000"/>
              </a:lnSpc>
              <a:spcBef>
                <a:spcPts val="0"/>
              </a:spcBef>
              <a:buFont typeface="Wingdings" panose="05000000000000000000" pitchFamily="2" charset="2"/>
              <a:buChar char="Ø"/>
            </a:pPr>
            <a:r>
              <a:rPr lang="fr-FR" sz="2800" b="1" spc="25" dirty="0">
                <a:latin typeface="Trebuchet MS" panose="22635452340000000000" pitchFamily="2"/>
              </a:rPr>
              <a:t> Le fait de pouvoir employer 3 statuts entraine qu’il n’y a pas de priorité de postes entre les statuts</a:t>
            </a:r>
          </a:p>
          <a:p>
            <a:pPr>
              <a:lnSpc>
                <a:spcPct val="170000"/>
              </a:lnSpc>
              <a:spcBef>
                <a:spcPts val="0"/>
              </a:spcBef>
            </a:pPr>
            <a:endParaRPr lang="fr-FR" sz="3200" b="1" spc="25" dirty="0">
              <a:latin typeface="Trebuchet MS" panose="22635452340000000000" pitchFamily="2"/>
            </a:endParaRPr>
          </a:p>
          <a:p>
            <a:pPr>
              <a:lnSpc>
                <a:spcPct val="170000"/>
              </a:lnSpc>
              <a:spcBef>
                <a:spcPts val="0"/>
              </a:spcBef>
            </a:pPr>
            <a:r>
              <a:rPr lang="fr-FR" sz="3200" b="1" spc="25" dirty="0">
                <a:latin typeface="Trebuchet MS" panose="22635452340000000000" pitchFamily="2"/>
              </a:rPr>
              <a:t>Possibilité d’accueillir des doctorants et chercheurs étrangers</a:t>
            </a:r>
          </a:p>
          <a:p>
            <a:pPr>
              <a:lnSpc>
                <a:spcPct val="170000"/>
              </a:lnSpc>
              <a:spcBef>
                <a:spcPts val="0"/>
              </a:spcBef>
            </a:pPr>
            <a:endParaRPr lang="fr-FR" sz="3200" b="1" spc="25" dirty="0">
              <a:latin typeface="Trebuchet MS" panose="22635452340000000000" pitchFamily="2"/>
            </a:endParaRPr>
          </a:p>
          <a:p>
            <a:pPr>
              <a:lnSpc>
                <a:spcPct val="170000"/>
              </a:lnSpc>
              <a:spcBef>
                <a:spcPts val="0"/>
              </a:spcBef>
            </a:pPr>
            <a:r>
              <a:rPr lang="fr-FR" sz="3200" b="1" spc="25" dirty="0">
                <a:latin typeface="Trebuchet MS" panose="22635452340000000000" pitchFamily="2"/>
              </a:rPr>
              <a:t>Les salariés de l’ASNR sont régis par le code du travail…mais sous réserve des adaptations prévues par décret en conseil d’Etat</a:t>
            </a:r>
          </a:p>
          <a:p>
            <a:pPr lvl="1">
              <a:lnSpc>
                <a:spcPct val="170000"/>
              </a:lnSpc>
              <a:spcBef>
                <a:spcPts val="0"/>
              </a:spcBef>
              <a:buFont typeface="Wingdings" panose="05000000000000000000" pitchFamily="2" charset="2"/>
              <a:buChar char="Ø"/>
            </a:pPr>
            <a:r>
              <a:rPr lang="fr-FR" sz="2800" b="1" spc="25" dirty="0">
                <a:latin typeface="Trebuchet MS" panose="22635452340000000000" pitchFamily="2"/>
              </a:rPr>
              <a:t> Que cache cette fin de phrase ? L’IS a demandé sa suppression</a:t>
            </a:r>
          </a:p>
          <a:p>
            <a:pPr lvl="1">
              <a:lnSpc>
                <a:spcPct val="170000"/>
              </a:lnSpc>
              <a:spcBef>
                <a:spcPts val="0"/>
              </a:spcBef>
              <a:buFont typeface="Wingdings" panose="05000000000000000000" pitchFamily="2" charset="2"/>
              <a:buChar char="Ø"/>
            </a:pPr>
            <a:r>
              <a:rPr lang="fr-FR" sz="2800" b="1" spc="25" dirty="0">
                <a:latin typeface="Trebuchet MS" panose="22635452340000000000" pitchFamily="2"/>
              </a:rPr>
              <a:t>Risque de création d’un code dédié aux salariés de l’ASNR, avec un droit « </a:t>
            </a:r>
            <a:r>
              <a:rPr lang="fr-FR" sz="2800" b="1" spc="25" dirty="0" err="1">
                <a:latin typeface="Trebuchet MS" panose="22635452340000000000" pitchFamily="2"/>
              </a:rPr>
              <a:t>puvré</a:t>
            </a:r>
            <a:r>
              <a:rPr lang="fr-FR" sz="2800" b="1" spc="25" dirty="0">
                <a:latin typeface="Trebuchet MS" panose="22635452340000000000" pitchFamily="2"/>
              </a:rPr>
              <a:t> »</a:t>
            </a:r>
          </a:p>
        </p:txBody>
      </p:sp>
      <p:sp>
        <p:nvSpPr>
          <p:cNvPr id="4" name="Rectangle : coins arrondis 3">
            <a:extLst>
              <a:ext uri="{FF2B5EF4-FFF2-40B4-BE49-F238E27FC236}">
                <a16:creationId xmlns:a16="http://schemas.microsoft.com/office/drawing/2014/main" id="{79D7C15D-5DF8-8C1D-B051-6F8D65ED1E8E}"/>
              </a:ext>
            </a:extLst>
          </p:cNvPr>
          <p:cNvSpPr/>
          <p:nvPr/>
        </p:nvSpPr>
        <p:spPr>
          <a:xfrm>
            <a:off x="4758133" y="6252205"/>
            <a:ext cx="1124124" cy="442111"/>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 name="Image 1">
            <a:extLst>
              <a:ext uri="{FF2B5EF4-FFF2-40B4-BE49-F238E27FC236}">
                <a16:creationId xmlns:a16="http://schemas.microsoft.com/office/drawing/2014/main" id="{3FFD21F9-F684-658F-94D9-D7FFB1E3D4B5}"/>
              </a:ext>
            </a:extLst>
          </p:cNvPr>
          <p:cNvPicPr>
            <a:picLocks noChangeAspect="1"/>
          </p:cNvPicPr>
          <p:nvPr/>
        </p:nvPicPr>
        <p:blipFill>
          <a:blip r:embed="rId2"/>
          <a:stretch>
            <a:fillRect/>
          </a:stretch>
        </p:blipFill>
        <p:spPr>
          <a:xfrm rot="20988667">
            <a:off x="9109484" y="5050214"/>
            <a:ext cx="1529185" cy="1529185"/>
          </a:xfrm>
          <a:prstGeom prst="rect">
            <a:avLst/>
          </a:prstGeom>
        </p:spPr>
      </p:pic>
    </p:spTree>
    <p:extLst>
      <p:ext uri="{BB962C8B-B14F-4D97-AF65-F5344CB8AC3E}">
        <p14:creationId xmlns:p14="http://schemas.microsoft.com/office/powerpoint/2010/main" val="31182451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texte 27">
            <a:extLst>
              <a:ext uri="{FF2B5EF4-FFF2-40B4-BE49-F238E27FC236}">
                <a16:creationId xmlns:a16="http://schemas.microsoft.com/office/drawing/2014/main" id="{33E44607-F67C-4D01-B0D2-725F90AA2259}"/>
              </a:ext>
            </a:extLst>
          </p:cNvPr>
          <p:cNvSpPr txBox="1">
            <a:spLocks/>
          </p:cNvSpPr>
          <p:nvPr/>
        </p:nvSpPr>
        <p:spPr>
          <a:xfrm>
            <a:off x="486568" y="1151680"/>
            <a:ext cx="11218863" cy="5542636"/>
          </a:xfrm>
          <a:prstGeom prst="rect">
            <a:avLst/>
          </a:prstGeom>
          <a:noFill/>
          <a:ln w="0" cmpd="sng">
            <a:noFill/>
            <a:prstDash val="solid"/>
          </a:ln>
        </p:spPr>
        <p:txBody>
          <a:bodyPr vert="horz" lIns="0" tIns="0" rIns="0" bIns="0" rtlCol="0" anchor="t">
            <a:normAutofit fontScale="3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70000"/>
              </a:lnSpc>
              <a:spcBef>
                <a:spcPts val="0"/>
              </a:spcBef>
              <a:buNone/>
            </a:pPr>
            <a:r>
              <a:rPr lang="fr-FR" sz="3200" b="1" spc="25" dirty="0">
                <a:latin typeface="Trebuchet MS" panose="22635452340000000000" pitchFamily="2"/>
              </a:rPr>
              <a:t>Le projet de loi en bref : Titre II</a:t>
            </a:r>
          </a:p>
          <a:p>
            <a:pPr marL="0" indent="0" algn="ctr">
              <a:lnSpc>
                <a:spcPct val="170000"/>
              </a:lnSpc>
              <a:spcBef>
                <a:spcPts val="0"/>
              </a:spcBef>
              <a:buNone/>
            </a:pPr>
            <a:r>
              <a:rPr lang="fr-FR" sz="3200" b="1" spc="25" dirty="0">
                <a:latin typeface="Trebuchet MS" panose="22635452340000000000" pitchFamily="2"/>
              </a:rPr>
              <a:t>ARTICLE 8</a:t>
            </a:r>
          </a:p>
          <a:p>
            <a:pPr marL="0" indent="0" algn="ctr">
              <a:lnSpc>
                <a:spcPct val="170000"/>
              </a:lnSpc>
              <a:spcBef>
                <a:spcPts val="0"/>
              </a:spcBef>
              <a:buNone/>
            </a:pPr>
            <a:endParaRPr lang="fr-FR" sz="3200" b="1" spc="25" dirty="0">
              <a:latin typeface="Trebuchet MS" panose="22635452340000000000" pitchFamily="2"/>
            </a:endParaRPr>
          </a:p>
          <a:p>
            <a:pPr>
              <a:lnSpc>
                <a:spcPct val="170000"/>
              </a:lnSpc>
              <a:spcBef>
                <a:spcPts val="0"/>
              </a:spcBef>
            </a:pPr>
            <a:r>
              <a:rPr lang="fr-FR" sz="3700" b="1" spc="25" dirty="0">
                <a:latin typeface="Trebuchet MS" panose="22635452340000000000" pitchFamily="2"/>
              </a:rPr>
              <a:t>Les contrats de travail des salariés IRSN sont transférés automatiquement le 1</a:t>
            </a:r>
            <a:r>
              <a:rPr lang="fr-FR" sz="3700" b="1" spc="25" baseline="30000" dirty="0">
                <a:latin typeface="Trebuchet MS" panose="22635452340000000000" pitchFamily="2"/>
              </a:rPr>
              <a:t>er</a:t>
            </a:r>
            <a:r>
              <a:rPr lang="fr-FR" sz="3700" b="1" spc="25" dirty="0">
                <a:latin typeface="Trebuchet MS" panose="22635452340000000000" pitchFamily="2"/>
              </a:rPr>
              <a:t> janvier 2025 à l’ASNR qui devient le nouvel employeur</a:t>
            </a:r>
          </a:p>
          <a:p>
            <a:pPr lvl="1">
              <a:lnSpc>
                <a:spcPct val="170000"/>
              </a:lnSpc>
              <a:spcBef>
                <a:spcPts val="0"/>
              </a:spcBef>
              <a:buFont typeface="Wingdings" panose="05000000000000000000" pitchFamily="2" charset="2"/>
              <a:buChar char="Ø"/>
            </a:pPr>
            <a:r>
              <a:rPr lang="fr-FR" sz="3400" b="1" spc="25" dirty="0">
                <a:latin typeface="Trebuchet MS" panose="22635452340000000000" pitchFamily="2"/>
              </a:rPr>
              <a:t>Il n’y aura pas besoin de signer un nouveau contrat de travail à l’ASNR (article 8.1)</a:t>
            </a:r>
          </a:p>
          <a:p>
            <a:pPr lvl="1">
              <a:lnSpc>
                <a:spcPct val="170000"/>
              </a:lnSpc>
              <a:spcBef>
                <a:spcPts val="0"/>
              </a:spcBef>
              <a:buFont typeface="Wingdings" panose="05000000000000000000" pitchFamily="2" charset="2"/>
              <a:buChar char="Ø"/>
            </a:pPr>
            <a:r>
              <a:rPr lang="fr-FR" sz="3400" b="1" spc="25" dirty="0">
                <a:latin typeface="Trebuchet MS" panose="22635452340000000000" pitchFamily="2"/>
              </a:rPr>
              <a:t>Par dérogation au droit commun, nous conserverons nos contrats de droits privés (article 8.3)</a:t>
            </a:r>
          </a:p>
          <a:p>
            <a:pPr lvl="1">
              <a:lnSpc>
                <a:spcPct val="170000"/>
              </a:lnSpc>
              <a:spcBef>
                <a:spcPts val="0"/>
              </a:spcBef>
              <a:buFont typeface="Wingdings" panose="05000000000000000000" pitchFamily="2" charset="2"/>
              <a:buChar char="Ø"/>
            </a:pPr>
            <a:r>
              <a:rPr lang="fr-FR" sz="3400" b="1" spc="25" dirty="0">
                <a:latin typeface="Trebuchet MS" panose="22635452340000000000" pitchFamily="2"/>
              </a:rPr>
              <a:t>Mais il n’y aura pas de droit de refus, ce qui veut dire que si on refuse d’aller à l’ASNR il n’y aura pas de licenciement (article 8.3)</a:t>
            </a:r>
          </a:p>
          <a:p>
            <a:pPr>
              <a:lnSpc>
                <a:spcPct val="170000"/>
              </a:lnSpc>
              <a:spcBef>
                <a:spcPts val="0"/>
              </a:spcBef>
            </a:pPr>
            <a:endParaRPr lang="fr-FR" sz="3700" b="1" spc="25" dirty="0">
              <a:latin typeface="Trebuchet MS" panose="22635452340000000000" pitchFamily="2"/>
            </a:endParaRPr>
          </a:p>
          <a:p>
            <a:pPr>
              <a:lnSpc>
                <a:spcPct val="170000"/>
              </a:lnSpc>
              <a:spcBef>
                <a:spcPts val="0"/>
              </a:spcBef>
            </a:pPr>
            <a:r>
              <a:rPr lang="fr-FR" sz="3700" b="1" spc="25" dirty="0">
                <a:latin typeface="Trebuchet MS" panose="22635452340000000000" pitchFamily="2"/>
              </a:rPr>
              <a:t>SAUF POUR…(article 8.2)</a:t>
            </a:r>
          </a:p>
          <a:p>
            <a:pPr marL="447675">
              <a:lnSpc>
                <a:spcPct val="170000"/>
              </a:lnSpc>
              <a:spcBef>
                <a:spcPts val="0"/>
              </a:spcBef>
            </a:pPr>
            <a:r>
              <a:rPr lang="fr-FR" sz="3700" b="1" spc="25" dirty="0">
                <a:latin typeface="Trebuchet MS" panose="22635452340000000000" pitchFamily="2"/>
              </a:rPr>
              <a:t>…Les salariés de la DEND, qui voient leur contrat de travail transféré au CEA le 1</a:t>
            </a:r>
            <a:r>
              <a:rPr lang="fr-FR" sz="3700" b="1" spc="25" baseline="30000" dirty="0">
                <a:latin typeface="Trebuchet MS" panose="22635452340000000000" pitchFamily="2"/>
              </a:rPr>
              <a:t>er</a:t>
            </a:r>
            <a:r>
              <a:rPr lang="fr-FR" sz="3700" b="1" spc="25" dirty="0">
                <a:latin typeface="Trebuchet MS" panose="22635452340000000000" pitchFamily="2"/>
              </a:rPr>
              <a:t> janvier 2025, en vue d’une mise à disposition du ministre de la Défense</a:t>
            </a:r>
          </a:p>
          <a:p>
            <a:pPr marL="720725" indent="-273050">
              <a:lnSpc>
                <a:spcPct val="170000"/>
              </a:lnSpc>
              <a:spcBef>
                <a:spcPts val="0"/>
              </a:spcBef>
              <a:buFont typeface="Wingdings" panose="05000000000000000000" pitchFamily="2" charset="2"/>
              <a:buChar char="Ø"/>
            </a:pPr>
            <a:r>
              <a:rPr lang="fr-FR" sz="3700" b="1" spc="25" dirty="0">
                <a:latin typeface="Trebuchet MS" panose="22635452340000000000" pitchFamily="2"/>
              </a:rPr>
              <a:t>Après échange avec le ministère, la mise à disposition devrait être automatique. A noter que ce texte fait que l’accord des salariés de la DEND pour cette mise à disposition ne sera pas demandé</a:t>
            </a:r>
          </a:p>
          <a:p>
            <a:pPr marL="720725" indent="-273050">
              <a:lnSpc>
                <a:spcPct val="170000"/>
              </a:lnSpc>
              <a:spcBef>
                <a:spcPts val="0"/>
              </a:spcBef>
              <a:buFont typeface="Wingdings" panose="05000000000000000000" pitchFamily="2" charset="2"/>
              <a:buChar char="Ø"/>
            </a:pPr>
            <a:r>
              <a:rPr lang="fr-FR" sz="3700" b="1" spc="25" dirty="0">
                <a:latin typeface="Trebuchet MS" panose="22635452340000000000" pitchFamily="2"/>
              </a:rPr>
              <a:t>La question de la durée de la mise à disposition a été posée car on peut penser que celle-ci est définitive</a:t>
            </a:r>
          </a:p>
          <a:p>
            <a:pPr marL="447675">
              <a:lnSpc>
                <a:spcPct val="170000"/>
              </a:lnSpc>
              <a:spcBef>
                <a:spcPts val="0"/>
              </a:spcBef>
            </a:pPr>
            <a:r>
              <a:rPr lang="fr-FR" sz="3700" b="1" spc="25" dirty="0">
                <a:latin typeface="Trebuchet MS" panose="22635452340000000000" pitchFamily="2"/>
              </a:rPr>
              <a:t>…Les salariés exerçant des missions relatives à la fourniture et à l’exploitation de dosimètres à lecture différée (une partie du SMERI du Vésinet), qui voient leur contrat de travail transféré au CEA le 1</a:t>
            </a:r>
            <a:r>
              <a:rPr lang="fr-FR" sz="3700" b="1" spc="25" baseline="30000" dirty="0">
                <a:latin typeface="Trebuchet MS" panose="22635452340000000000" pitchFamily="2"/>
              </a:rPr>
              <a:t>er</a:t>
            </a:r>
            <a:r>
              <a:rPr lang="fr-FR" sz="3700" b="1" spc="25" dirty="0">
                <a:latin typeface="Trebuchet MS" panose="22635452340000000000" pitchFamily="2"/>
              </a:rPr>
              <a:t> janvier 2025</a:t>
            </a:r>
          </a:p>
          <a:p>
            <a:pPr lvl="1">
              <a:lnSpc>
                <a:spcPct val="170000"/>
              </a:lnSpc>
              <a:spcBef>
                <a:spcPts val="0"/>
              </a:spcBef>
              <a:buFont typeface="Wingdings" panose="05000000000000000000" pitchFamily="2" charset="2"/>
              <a:buChar char="Ø"/>
            </a:pPr>
            <a:r>
              <a:rPr lang="fr-FR" sz="3400" b="1" spc="25" dirty="0">
                <a:latin typeface="Trebuchet MS" panose="22635452340000000000" pitchFamily="2"/>
              </a:rPr>
              <a:t>Il nous a été indiqué que l’activité pourrait être transférée dans une filiale du CEA (créée pour l’occasion ???)</a:t>
            </a:r>
          </a:p>
          <a:p>
            <a:pPr lvl="1">
              <a:lnSpc>
                <a:spcPct val="170000"/>
              </a:lnSpc>
              <a:spcBef>
                <a:spcPts val="0"/>
              </a:spcBef>
              <a:buFont typeface="Wingdings" panose="05000000000000000000" pitchFamily="2" charset="2"/>
              <a:buChar char="Ø"/>
            </a:pPr>
            <a:r>
              <a:rPr lang="fr-FR" sz="3400" b="1" spc="25" dirty="0">
                <a:latin typeface="Trebuchet MS" panose="22635452340000000000" pitchFamily="2"/>
              </a:rPr>
              <a:t>Nous avons demandé que le projet de loi mentionne la pérennité de l’activité et précise la question du statut en cas de transfert dans une filiale</a:t>
            </a:r>
          </a:p>
          <a:p>
            <a:pPr marL="447675">
              <a:lnSpc>
                <a:spcPct val="170000"/>
              </a:lnSpc>
              <a:spcBef>
                <a:spcPts val="0"/>
              </a:spcBef>
            </a:pPr>
            <a:r>
              <a:rPr lang="fr-FR" sz="3700" b="1" spc="25" dirty="0">
                <a:latin typeface="Trebuchet MS" panose="22635452340000000000" pitchFamily="2"/>
              </a:rPr>
              <a:t>Pour ces salariés, le corpus social qui leur sera appliqué dès le 1</a:t>
            </a:r>
            <a:r>
              <a:rPr lang="fr-FR" sz="3700" b="1" spc="25" baseline="30000" dirty="0">
                <a:latin typeface="Trebuchet MS" panose="22635452340000000000" pitchFamily="2"/>
              </a:rPr>
              <a:t>er</a:t>
            </a:r>
            <a:r>
              <a:rPr lang="fr-FR" sz="3700" b="1" spc="25" dirty="0">
                <a:latin typeface="Trebuchet MS" panose="22635452340000000000" pitchFamily="2"/>
              </a:rPr>
              <a:t> janvier 2025 sera celui du CEA</a:t>
            </a:r>
          </a:p>
          <a:p>
            <a:pPr marL="893763" indent="-457200">
              <a:lnSpc>
                <a:spcPct val="170000"/>
              </a:lnSpc>
              <a:spcBef>
                <a:spcPts val="0"/>
              </a:spcBef>
              <a:buFont typeface="Wingdings" panose="05000000000000000000" pitchFamily="2" charset="2"/>
              <a:buChar char="Ø"/>
            </a:pPr>
            <a:r>
              <a:rPr lang="fr-FR" sz="3700" b="1" spc="25" dirty="0">
                <a:latin typeface="Trebuchet MS" panose="22635452340000000000" pitchFamily="2"/>
              </a:rPr>
              <a:t>Il reste à l’IS a regarder les différences entre le statut du CEA et celui de l’IRSN et voir comment seront traités les grosses différences</a:t>
            </a:r>
            <a:endParaRPr lang="fr-FR" sz="3200" b="1" spc="25" dirty="0">
              <a:latin typeface="Trebuchet MS" panose="22635452340000000000" pitchFamily="2"/>
            </a:endParaRPr>
          </a:p>
        </p:txBody>
      </p:sp>
      <p:pic>
        <p:nvPicPr>
          <p:cNvPr id="3" name="Image 2">
            <a:extLst>
              <a:ext uri="{FF2B5EF4-FFF2-40B4-BE49-F238E27FC236}">
                <a16:creationId xmlns:a16="http://schemas.microsoft.com/office/drawing/2014/main" id="{2273BC80-A27F-B924-3E77-4D913220F2A6}"/>
              </a:ext>
            </a:extLst>
          </p:cNvPr>
          <p:cNvPicPr>
            <a:picLocks noChangeAspect="1"/>
          </p:cNvPicPr>
          <p:nvPr/>
        </p:nvPicPr>
        <p:blipFill>
          <a:blip r:embed="rId2"/>
          <a:stretch>
            <a:fillRect/>
          </a:stretch>
        </p:blipFill>
        <p:spPr>
          <a:xfrm rot="20661533">
            <a:off x="10256831" y="2122221"/>
            <a:ext cx="1173523" cy="1173523"/>
          </a:xfrm>
          <a:prstGeom prst="rect">
            <a:avLst/>
          </a:prstGeom>
        </p:spPr>
      </p:pic>
      <p:pic>
        <p:nvPicPr>
          <p:cNvPr id="5" name="Image 4">
            <a:extLst>
              <a:ext uri="{FF2B5EF4-FFF2-40B4-BE49-F238E27FC236}">
                <a16:creationId xmlns:a16="http://schemas.microsoft.com/office/drawing/2014/main" id="{7043A4AD-3399-D526-DE67-7A6B53912D4D}"/>
              </a:ext>
            </a:extLst>
          </p:cNvPr>
          <p:cNvPicPr>
            <a:picLocks noChangeAspect="1"/>
          </p:cNvPicPr>
          <p:nvPr/>
        </p:nvPicPr>
        <p:blipFill>
          <a:blip r:embed="rId3"/>
          <a:stretch>
            <a:fillRect/>
          </a:stretch>
        </p:blipFill>
        <p:spPr>
          <a:xfrm>
            <a:off x="8192255" y="2835839"/>
            <a:ext cx="1418419" cy="659201"/>
          </a:xfrm>
          <a:prstGeom prst="rect">
            <a:avLst/>
          </a:prstGeom>
        </p:spPr>
      </p:pic>
    </p:spTree>
    <p:extLst>
      <p:ext uri="{BB962C8B-B14F-4D97-AF65-F5344CB8AC3E}">
        <p14:creationId xmlns:p14="http://schemas.microsoft.com/office/powerpoint/2010/main" val="40302178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texte 27">
            <a:extLst>
              <a:ext uri="{FF2B5EF4-FFF2-40B4-BE49-F238E27FC236}">
                <a16:creationId xmlns:a16="http://schemas.microsoft.com/office/drawing/2014/main" id="{33E44607-F67C-4D01-B0D2-725F90AA2259}"/>
              </a:ext>
            </a:extLst>
          </p:cNvPr>
          <p:cNvSpPr txBox="1">
            <a:spLocks/>
          </p:cNvSpPr>
          <p:nvPr/>
        </p:nvSpPr>
        <p:spPr>
          <a:xfrm>
            <a:off x="486568" y="1151679"/>
            <a:ext cx="11218863" cy="5381201"/>
          </a:xfrm>
          <a:prstGeom prst="rect">
            <a:avLst/>
          </a:prstGeom>
          <a:noFill/>
          <a:ln w="0" cmpd="sng">
            <a:noFill/>
            <a:prstDash val="solid"/>
          </a:ln>
        </p:spPr>
        <p:txBody>
          <a:bodyPr vert="horz" lIns="0" tIns="0" rIns="0" bIns="0" rtlCol="0" anchor="t">
            <a:normAutofit fontScale="4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70000"/>
              </a:lnSpc>
              <a:spcBef>
                <a:spcPts val="0"/>
              </a:spcBef>
              <a:buNone/>
            </a:pPr>
            <a:r>
              <a:rPr lang="fr-FR" sz="3200" b="1" spc="25" dirty="0">
                <a:latin typeface="Trebuchet MS" panose="22635452340000000000" pitchFamily="2"/>
              </a:rPr>
              <a:t>Le projet de loi en bref : Titre II</a:t>
            </a:r>
          </a:p>
          <a:p>
            <a:pPr marL="0" indent="0" algn="ctr">
              <a:lnSpc>
                <a:spcPct val="170000"/>
              </a:lnSpc>
              <a:spcBef>
                <a:spcPts val="0"/>
              </a:spcBef>
              <a:buNone/>
            </a:pPr>
            <a:r>
              <a:rPr lang="fr-FR" sz="3200" b="1" spc="25" dirty="0">
                <a:latin typeface="Trebuchet MS" panose="22635452340000000000" pitchFamily="2"/>
              </a:rPr>
              <a:t>ARTICLE 8</a:t>
            </a:r>
          </a:p>
          <a:p>
            <a:pPr algn="just">
              <a:lnSpc>
                <a:spcPct val="170000"/>
              </a:lnSpc>
              <a:spcBef>
                <a:spcPts val="0"/>
              </a:spcBef>
            </a:pPr>
            <a:r>
              <a:rPr lang="fr-FR" sz="3700" b="1" spc="25" dirty="0">
                <a:latin typeface="Trebuchet MS" panose="22635452340000000000" pitchFamily="2"/>
              </a:rPr>
              <a:t>A partir du 1</a:t>
            </a:r>
            <a:r>
              <a:rPr lang="fr-FR" sz="3700" b="1" spc="25" baseline="30000" dirty="0">
                <a:latin typeface="Trebuchet MS" panose="22635452340000000000" pitchFamily="2"/>
              </a:rPr>
              <a:t>er</a:t>
            </a:r>
            <a:r>
              <a:rPr lang="fr-FR" sz="3700" b="1" spc="25" dirty="0">
                <a:latin typeface="Trebuchet MS" panose="22635452340000000000" pitchFamily="2"/>
              </a:rPr>
              <a:t> janvier 2025, le corpus social de l’IRSN (conventions et accords, engagements unilatéraux) est transféré en intégralité à l’ASNR. A partir de cette date, les délégués syndicaux de l’IRSN (ou nouvellement désignés à l’ASNR selon article 9) ou la direction de l’ASNR peuvent demander l’ouverture de négociations pour adapter ce corpus ou pour élaborer de nouvelles dispositions. Si le 30 juin 2027 les accords en cours à l’IRSN n’ont pas été remplacés par de nouveaux accords, la seule garantie que nous aurons est celle de conserver notre rémunération. Pour le reste, la Direction de l’ASNR pourra mettre en place des décisions unilatérales (article 8.3)</a:t>
            </a:r>
          </a:p>
          <a:p>
            <a:pPr lvl="1">
              <a:lnSpc>
                <a:spcPct val="170000"/>
              </a:lnSpc>
              <a:spcBef>
                <a:spcPts val="0"/>
              </a:spcBef>
              <a:buFont typeface="Wingdings" panose="05000000000000000000" pitchFamily="2" charset="2"/>
              <a:buChar char="Ø"/>
            </a:pPr>
            <a:endParaRPr lang="fr-FR" sz="3400" b="1" spc="25" dirty="0">
              <a:latin typeface="Trebuchet MS" panose="22635452340000000000" pitchFamily="2"/>
            </a:endParaRPr>
          </a:p>
          <a:p>
            <a:pPr lvl="1">
              <a:lnSpc>
                <a:spcPct val="170000"/>
              </a:lnSpc>
              <a:spcBef>
                <a:spcPts val="0"/>
              </a:spcBef>
              <a:buFont typeface="Wingdings" panose="05000000000000000000" pitchFamily="2" charset="2"/>
              <a:buChar char="Ø"/>
            </a:pPr>
            <a:r>
              <a:rPr lang="fr-FR" sz="3400" b="1" u="sng" spc="25" dirty="0">
                <a:solidFill>
                  <a:srgbClr val="FF0000"/>
                </a:solidFill>
                <a:latin typeface="Trebuchet MS" panose="22635452340000000000" pitchFamily="2"/>
              </a:rPr>
              <a:t> Il n’y a donc aucune garantie de conserver un socle social minimal</a:t>
            </a:r>
            <a:endParaRPr lang="fr-FR" sz="3700" b="1" u="sng" spc="25" dirty="0">
              <a:solidFill>
                <a:srgbClr val="FF0000"/>
              </a:solidFill>
              <a:latin typeface="Trebuchet MS" panose="22635452340000000000" pitchFamily="2"/>
            </a:endParaRPr>
          </a:p>
          <a:p>
            <a:pPr lvl="1">
              <a:lnSpc>
                <a:spcPct val="170000"/>
              </a:lnSpc>
              <a:spcBef>
                <a:spcPts val="0"/>
              </a:spcBef>
              <a:buFont typeface="Wingdings" panose="05000000000000000000" pitchFamily="2" charset="2"/>
              <a:buChar char="Ø"/>
            </a:pPr>
            <a:endParaRPr lang="fr-FR" sz="3700" b="1" spc="25" dirty="0">
              <a:latin typeface="Trebuchet MS" panose="22635452340000000000" pitchFamily="2"/>
            </a:endParaRPr>
          </a:p>
          <a:p>
            <a:pPr algn="just">
              <a:lnSpc>
                <a:spcPct val="170000"/>
              </a:lnSpc>
              <a:spcBef>
                <a:spcPts val="0"/>
              </a:spcBef>
            </a:pPr>
            <a:r>
              <a:rPr lang="fr-FR" sz="3700" b="1" spc="25" dirty="0">
                <a:latin typeface="Trebuchet MS" panose="22635452340000000000" pitchFamily="2"/>
              </a:rPr>
              <a:t>Un concours réservé aux salariés de l’IRSN (et au contractuel de droit public de l’ASN) pour accéder aux corps de fonctionnaires de l’Etat pourra être ouvert dans les six ans suivant la publication de la loi. Il faudra justifier de 4 ans d’ancienneté (équivalent temps plein) au sein de l’IRSN, de l’ASN ou de l’ASNR (article 8.4)</a:t>
            </a:r>
          </a:p>
          <a:p>
            <a:pPr marL="720725" indent="-273050">
              <a:lnSpc>
                <a:spcPct val="170000"/>
              </a:lnSpc>
              <a:spcBef>
                <a:spcPts val="0"/>
              </a:spcBef>
              <a:buFont typeface="Wingdings" panose="05000000000000000000" pitchFamily="2" charset="2"/>
              <a:buChar char="Ø"/>
            </a:pPr>
            <a:r>
              <a:rPr lang="fr-FR" sz="3700" b="1" spc="25" dirty="0">
                <a:latin typeface="Trebuchet MS" panose="22635452340000000000" pitchFamily="2"/>
              </a:rPr>
              <a:t>Aucune certitude d’ouverture d’un concours réservé (…</a:t>
            </a:r>
            <a:r>
              <a:rPr lang="fr-FR" sz="3700" b="1" i="1" spc="25" dirty="0">
                <a:latin typeface="Trebuchet MS" panose="22635452340000000000" pitchFamily="2"/>
              </a:rPr>
              <a:t>peut être organisé</a:t>
            </a:r>
            <a:r>
              <a:rPr lang="fr-FR" sz="3700" b="1" spc="25" dirty="0">
                <a:latin typeface="Trebuchet MS" panose="22635452340000000000" pitchFamily="2"/>
              </a:rPr>
              <a:t>…)</a:t>
            </a:r>
          </a:p>
          <a:p>
            <a:pPr marL="720725" indent="-273050">
              <a:lnSpc>
                <a:spcPct val="170000"/>
              </a:lnSpc>
              <a:spcBef>
                <a:spcPts val="0"/>
              </a:spcBef>
              <a:buFont typeface="Wingdings" panose="05000000000000000000" pitchFamily="2" charset="2"/>
              <a:buChar char="Ø"/>
            </a:pPr>
            <a:r>
              <a:rPr lang="fr-FR" sz="3700" b="1" spc="25" dirty="0">
                <a:latin typeface="Trebuchet MS" panose="22635452340000000000" pitchFamily="2"/>
              </a:rPr>
              <a:t>Ancienneté importante pour favoriser les anciens salariés de l’IRSN et contractuels de droit public de l’ASN</a:t>
            </a:r>
          </a:p>
          <a:p>
            <a:pPr marL="720725" indent="-273050">
              <a:lnSpc>
                <a:spcPct val="170000"/>
              </a:lnSpc>
              <a:spcBef>
                <a:spcPts val="0"/>
              </a:spcBef>
              <a:buFont typeface="Wingdings" panose="05000000000000000000" pitchFamily="2" charset="2"/>
              <a:buChar char="Ø"/>
            </a:pPr>
            <a:endParaRPr lang="fr-FR" sz="3200" b="1" spc="25" dirty="0">
              <a:latin typeface="Trebuchet MS" panose="22635452340000000000" pitchFamily="2"/>
            </a:endParaRPr>
          </a:p>
        </p:txBody>
      </p:sp>
      <p:pic>
        <p:nvPicPr>
          <p:cNvPr id="2" name="Image 1">
            <a:extLst>
              <a:ext uri="{FF2B5EF4-FFF2-40B4-BE49-F238E27FC236}">
                <a16:creationId xmlns:a16="http://schemas.microsoft.com/office/drawing/2014/main" id="{11CA08C1-D495-8B8B-679B-B7D745EF82E7}"/>
              </a:ext>
            </a:extLst>
          </p:cNvPr>
          <p:cNvPicPr>
            <a:picLocks noChangeAspect="1"/>
          </p:cNvPicPr>
          <p:nvPr/>
        </p:nvPicPr>
        <p:blipFill>
          <a:blip r:embed="rId2"/>
          <a:stretch>
            <a:fillRect/>
          </a:stretch>
        </p:blipFill>
        <p:spPr>
          <a:xfrm rot="923689">
            <a:off x="7047394" y="3788529"/>
            <a:ext cx="1090765" cy="1090765"/>
          </a:xfrm>
          <a:prstGeom prst="rect">
            <a:avLst/>
          </a:prstGeom>
        </p:spPr>
      </p:pic>
      <p:pic>
        <p:nvPicPr>
          <p:cNvPr id="5" name="Image 4">
            <a:extLst>
              <a:ext uri="{FF2B5EF4-FFF2-40B4-BE49-F238E27FC236}">
                <a16:creationId xmlns:a16="http://schemas.microsoft.com/office/drawing/2014/main" id="{AA72E1EB-F31C-514A-37A7-E10E60C9C8C4}"/>
              </a:ext>
            </a:extLst>
          </p:cNvPr>
          <p:cNvPicPr>
            <a:picLocks noChangeAspect="1"/>
          </p:cNvPicPr>
          <p:nvPr/>
        </p:nvPicPr>
        <p:blipFill>
          <a:blip r:embed="rId3"/>
          <a:stretch>
            <a:fillRect/>
          </a:stretch>
        </p:blipFill>
        <p:spPr>
          <a:xfrm>
            <a:off x="10028326" y="3429000"/>
            <a:ext cx="1569203" cy="1454712"/>
          </a:xfrm>
          <a:prstGeom prst="rect">
            <a:avLst/>
          </a:prstGeom>
        </p:spPr>
      </p:pic>
    </p:spTree>
    <p:extLst>
      <p:ext uri="{BB962C8B-B14F-4D97-AF65-F5344CB8AC3E}">
        <p14:creationId xmlns:p14="http://schemas.microsoft.com/office/powerpoint/2010/main" val="33935784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texte 27">
            <a:extLst>
              <a:ext uri="{FF2B5EF4-FFF2-40B4-BE49-F238E27FC236}">
                <a16:creationId xmlns:a16="http://schemas.microsoft.com/office/drawing/2014/main" id="{33E44607-F67C-4D01-B0D2-725F90AA2259}"/>
              </a:ext>
            </a:extLst>
          </p:cNvPr>
          <p:cNvSpPr txBox="1">
            <a:spLocks/>
          </p:cNvSpPr>
          <p:nvPr/>
        </p:nvSpPr>
        <p:spPr>
          <a:xfrm>
            <a:off x="486568" y="1151679"/>
            <a:ext cx="11218863" cy="2353521"/>
          </a:xfrm>
          <a:prstGeom prst="rect">
            <a:avLst/>
          </a:prstGeom>
          <a:noFill/>
          <a:ln w="0" cmpd="sng">
            <a:noFill/>
            <a:prstDash val="solid"/>
          </a:ln>
        </p:spPr>
        <p:txBody>
          <a:bodyPr vert="horz" lIns="0" tIns="0" rIns="0" bIns="0" rtlCol="0" anchor="t">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70000"/>
              </a:lnSpc>
              <a:spcBef>
                <a:spcPts val="0"/>
              </a:spcBef>
              <a:buNone/>
            </a:pPr>
            <a:r>
              <a:rPr lang="fr-FR" sz="4000" b="1" spc="25" dirty="0">
                <a:latin typeface="Trebuchet MS" panose="22635452340000000000" pitchFamily="2"/>
              </a:rPr>
              <a:t>Le projet de loi en bref : Titre II</a:t>
            </a:r>
          </a:p>
          <a:p>
            <a:pPr marL="0" indent="0" algn="ctr">
              <a:lnSpc>
                <a:spcPct val="170000"/>
              </a:lnSpc>
              <a:spcBef>
                <a:spcPts val="0"/>
              </a:spcBef>
              <a:buNone/>
            </a:pPr>
            <a:r>
              <a:rPr lang="fr-FR" sz="4000" b="1" spc="25" dirty="0">
                <a:latin typeface="Trebuchet MS" panose="22635452340000000000" pitchFamily="2"/>
              </a:rPr>
              <a:t>ARTICLE 9</a:t>
            </a:r>
          </a:p>
          <a:p>
            <a:pPr marL="0" indent="0" algn="ctr">
              <a:lnSpc>
                <a:spcPct val="170000"/>
              </a:lnSpc>
              <a:spcBef>
                <a:spcPts val="0"/>
              </a:spcBef>
              <a:buNone/>
            </a:pPr>
            <a:endParaRPr lang="fr-FR" sz="3200" b="1" spc="25" dirty="0">
              <a:latin typeface="Trebuchet MS" panose="22635452340000000000" pitchFamily="2"/>
            </a:endParaRPr>
          </a:p>
          <a:p>
            <a:pPr algn="just">
              <a:lnSpc>
                <a:spcPct val="170000"/>
              </a:lnSpc>
              <a:spcBef>
                <a:spcPts val="0"/>
              </a:spcBef>
            </a:pPr>
            <a:r>
              <a:rPr lang="fr-FR" sz="5600" b="1" spc="25" dirty="0">
                <a:latin typeface="Trebuchet MS" panose="22635452340000000000" pitchFamily="2"/>
              </a:rPr>
              <a:t>L’année 2025 va être une année de transition entre le CSE de l’IRSN et la création d’un Comité social d’administration (CSA) de l’ASNR. Il y aura donc de nouvelles élections en 2025 pour désigner vos représentants du personnel au CSA de l’ASNR. Jusqu’aux résultats de ces élections, le CSE de l’IRSN est maintenu en fonction et exerce ses missions pour les salariés de droit privé de l’ASNR. En parallèle, le CSA de l’ASN est également maintenu et exerce ses missions pour les agents de droit public de l’ASNR. Les délégués syndicaux de l’IRSN sont également maintenus dans leur fonction jusqu’aux résultats des élections du CSA de l’ASNR, de nouveaux délégués étant désignés à l’issue.</a:t>
            </a:r>
          </a:p>
        </p:txBody>
      </p:sp>
      <p:pic>
        <p:nvPicPr>
          <p:cNvPr id="5" name="Image 4">
            <a:extLst>
              <a:ext uri="{FF2B5EF4-FFF2-40B4-BE49-F238E27FC236}">
                <a16:creationId xmlns:a16="http://schemas.microsoft.com/office/drawing/2014/main" id="{62E134AD-2E38-9964-6472-1042624D1FB0}"/>
              </a:ext>
            </a:extLst>
          </p:cNvPr>
          <p:cNvPicPr>
            <a:picLocks noChangeAspect="1"/>
          </p:cNvPicPr>
          <p:nvPr/>
        </p:nvPicPr>
        <p:blipFill>
          <a:blip r:embed="rId2"/>
          <a:stretch>
            <a:fillRect/>
          </a:stretch>
        </p:blipFill>
        <p:spPr>
          <a:xfrm>
            <a:off x="8940801" y="3608600"/>
            <a:ext cx="2627840" cy="2627840"/>
          </a:xfrm>
          <a:prstGeom prst="rect">
            <a:avLst/>
          </a:prstGeom>
        </p:spPr>
      </p:pic>
      <p:sp>
        <p:nvSpPr>
          <p:cNvPr id="6" name="Espace réservé du texte 27">
            <a:extLst>
              <a:ext uri="{FF2B5EF4-FFF2-40B4-BE49-F238E27FC236}">
                <a16:creationId xmlns:a16="http://schemas.microsoft.com/office/drawing/2014/main" id="{550234BA-C719-E059-B235-3236EC3BE5D8}"/>
              </a:ext>
            </a:extLst>
          </p:cNvPr>
          <p:cNvSpPr txBox="1">
            <a:spLocks/>
          </p:cNvSpPr>
          <p:nvPr/>
        </p:nvSpPr>
        <p:spPr>
          <a:xfrm>
            <a:off x="486568" y="3820160"/>
            <a:ext cx="8352632" cy="2444961"/>
          </a:xfrm>
          <a:prstGeom prst="rect">
            <a:avLst/>
          </a:prstGeom>
          <a:noFill/>
          <a:ln w="0" cmpd="sng">
            <a:noFill/>
            <a:prstDash val="solid"/>
          </a:ln>
        </p:spPr>
        <p:txBody>
          <a:bodyPr vert="horz" lIns="0" tIns="0" rIns="0" bIns="0" rtlCol="0" anchor="t">
            <a:normAutofit fontScale="3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spcBef>
                <a:spcPts val="0"/>
              </a:spcBef>
              <a:buNone/>
            </a:pPr>
            <a:endParaRPr lang="fr-FR" sz="2000" b="1" spc="25" dirty="0">
              <a:latin typeface="Trebuchet MS" panose="22635452340000000000" pitchFamily="2"/>
            </a:endParaRPr>
          </a:p>
          <a:p>
            <a:pPr algn="just">
              <a:lnSpc>
                <a:spcPct val="170000"/>
              </a:lnSpc>
              <a:spcBef>
                <a:spcPts val="0"/>
              </a:spcBef>
            </a:pPr>
            <a:r>
              <a:rPr lang="fr-FR" sz="4300" b="1" spc="25" dirty="0">
                <a:latin typeface="Trebuchet MS" panose="22635452340000000000" pitchFamily="2"/>
              </a:rPr>
              <a:t>Le CSA de l’ASNR sera présidé par le président de l’ASNR mais seuls les élus au CSA peuvent prendre part aux votes quand le comité est consulté. Le CSA est doté de la personnalité civile. Le CSA est coupé en deux commissions : une dédiée aux agents de droit public (fonctionnaires et contractuels de droit public) et une dédiée aux salariés de droit privé. Si des sujets intéressent les deux commissions, ils sont traités en réunion plénière avec les deux commissions. A noter que les moyens du CSA, dont le nombre d’heures de délégation, seront fixés par décret.</a:t>
            </a:r>
          </a:p>
        </p:txBody>
      </p:sp>
    </p:spTree>
    <p:extLst>
      <p:ext uri="{BB962C8B-B14F-4D97-AF65-F5344CB8AC3E}">
        <p14:creationId xmlns:p14="http://schemas.microsoft.com/office/powerpoint/2010/main" val="39147244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texte 27">
            <a:extLst>
              <a:ext uri="{FF2B5EF4-FFF2-40B4-BE49-F238E27FC236}">
                <a16:creationId xmlns:a16="http://schemas.microsoft.com/office/drawing/2014/main" id="{33E44607-F67C-4D01-B0D2-725F90AA2259}"/>
              </a:ext>
            </a:extLst>
          </p:cNvPr>
          <p:cNvSpPr txBox="1">
            <a:spLocks/>
          </p:cNvSpPr>
          <p:nvPr/>
        </p:nvSpPr>
        <p:spPr>
          <a:xfrm>
            <a:off x="486568" y="1151679"/>
            <a:ext cx="11218863" cy="2353521"/>
          </a:xfrm>
          <a:prstGeom prst="rect">
            <a:avLst/>
          </a:prstGeom>
          <a:noFill/>
          <a:ln w="0" cmpd="sng">
            <a:noFill/>
            <a:prstDash val="solid"/>
          </a:ln>
        </p:spPr>
        <p:txBody>
          <a:bodyPr vert="horz" lIns="0" tIns="0" rIns="0" bIns="0" rtlCol="0" anchor="t">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70000"/>
              </a:lnSpc>
              <a:spcBef>
                <a:spcPts val="0"/>
              </a:spcBef>
              <a:buNone/>
            </a:pPr>
            <a:r>
              <a:rPr lang="fr-FR" sz="4800" b="1" spc="25" dirty="0">
                <a:latin typeface="Trebuchet MS" panose="22635452340000000000" pitchFamily="2"/>
              </a:rPr>
              <a:t>Le projet de loi en bref : Titre II</a:t>
            </a:r>
          </a:p>
          <a:p>
            <a:pPr marL="0" indent="0" algn="ctr">
              <a:lnSpc>
                <a:spcPct val="170000"/>
              </a:lnSpc>
              <a:spcBef>
                <a:spcPts val="0"/>
              </a:spcBef>
              <a:buNone/>
            </a:pPr>
            <a:r>
              <a:rPr lang="fr-FR" sz="4800" b="1" spc="25" dirty="0">
                <a:latin typeface="Trebuchet MS" panose="22635452340000000000" pitchFamily="2"/>
              </a:rPr>
              <a:t>ARTICLE 9</a:t>
            </a:r>
          </a:p>
          <a:p>
            <a:pPr marL="0" indent="0" algn="ctr">
              <a:lnSpc>
                <a:spcPct val="170000"/>
              </a:lnSpc>
              <a:spcBef>
                <a:spcPts val="0"/>
              </a:spcBef>
              <a:buNone/>
            </a:pPr>
            <a:endParaRPr lang="fr-FR" sz="3200" b="1" spc="25" dirty="0">
              <a:latin typeface="Trebuchet MS" panose="22635452340000000000" pitchFamily="2"/>
            </a:endParaRPr>
          </a:p>
          <a:p>
            <a:pPr algn="just">
              <a:lnSpc>
                <a:spcPct val="170000"/>
              </a:lnSpc>
              <a:spcBef>
                <a:spcPts val="0"/>
              </a:spcBef>
            </a:pPr>
            <a:r>
              <a:rPr lang="fr-FR" sz="5600" b="1" spc="25" dirty="0">
                <a:latin typeface="Trebuchet MS" panose="22635452340000000000" pitchFamily="2"/>
              </a:rPr>
              <a:t>Le CSA est compétent pour gérer des activités sociales et culturelles de l’ensemble du personnel (salariés de droit privé, contractuel de droit public et fonctionnaires). Mais les ressources du CSA pour les ASC ne sont pas connues et seront définies par décret. Le patrimoine du CSE de l’IRSN, dont ses réserves financières, est transféré au CSA de l’ASNR dès sa création.</a:t>
            </a:r>
          </a:p>
          <a:p>
            <a:pPr marL="0" indent="0" algn="just">
              <a:lnSpc>
                <a:spcPct val="170000"/>
              </a:lnSpc>
              <a:spcBef>
                <a:spcPts val="0"/>
              </a:spcBef>
              <a:buNone/>
            </a:pPr>
            <a:endParaRPr lang="fr-FR" sz="5600" b="1" spc="25" dirty="0">
              <a:latin typeface="Trebuchet MS" panose="22635452340000000000" pitchFamily="2"/>
            </a:endParaRPr>
          </a:p>
          <a:p>
            <a:pPr algn="just">
              <a:lnSpc>
                <a:spcPct val="170000"/>
              </a:lnSpc>
              <a:spcBef>
                <a:spcPts val="0"/>
              </a:spcBef>
            </a:pPr>
            <a:r>
              <a:rPr lang="fr-FR" sz="6000" b="1" spc="25" dirty="0">
                <a:latin typeface="Trebuchet MS" panose="22635452340000000000" pitchFamily="2"/>
              </a:rPr>
              <a:t>Le CSA sera doté d’une formation spécialisée chargée des questions de santé, de sécurité et des conditions de travail (équivalent de notre CSSCT). Des formations locales sur des sites où des risques professionnels existent peuvent être mises en place (équivalent de nos DLSSCT). Là encore, fonctionnement et moyens de ces instances seront définis par décret ultérieurement.</a:t>
            </a:r>
          </a:p>
          <a:p>
            <a:pPr algn="just">
              <a:lnSpc>
                <a:spcPct val="170000"/>
              </a:lnSpc>
              <a:spcBef>
                <a:spcPts val="0"/>
              </a:spcBef>
            </a:pPr>
            <a:endParaRPr lang="fr-FR" sz="5600" b="1" spc="25" dirty="0">
              <a:latin typeface="Trebuchet MS" panose="22635452340000000000" pitchFamily="2"/>
            </a:endParaRPr>
          </a:p>
        </p:txBody>
      </p:sp>
      <p:pic>
        <p:nvPicPr>
          <p:cNvPr id="4" name="Image 3">
            <a:extLst>
              <a:ext uri="{FF2B5EF4-FFF2-40B4-BE49-F238E27FC236}">
                <a16:creationId xmlns:a16="http://schemas.microsoft.com/office/drawing/2014/main" id="{5620AB16-4648-0718-BD9E-D30BD24AABC0}"/>
              </a:ext>
            </a:extLst>
          </p:cNvPr>
          <p:cNvPicPr>
            <a:picLocks noChangeAspect="1"/>
          </p:cNvPicPr>
          <p:nvPr/>
        </p:nvPicPr>
        <p:blipFill>
          <a:blip r:embed="rId2"/>
          <a:stretch>
            <a:fillRect/>
          </a:stretch>
        </p:blipFill>
        <p:spPr>
          <a:xfrm>
            <a:off x="4978398" y="4473998"/>
            <a:ext cx="1930401" cy="1930401"/>
          </a:xfrm>
          <a:prstGeom prst="rect">
            <a:avLst/>
          </a:prstGeom>
        </p:spPr>
      </p:pic>
    </p:spTree>
    <p:extLst>
      <p:ext uri="{BB962C8B-B14F-4D97-AF65-F5344CB8AC3E}">
        <p14:creationId xmlns:p14="http://schemas.microsoft.com/office/powerpoint/2010/main" val="40345307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texte 27">
            <a:extLst>
              <a:ext uri="{FF2B5EF4-FFF2-40B4-BE49-F238E27FC236}">
                <a16:creationId xmlns:a16="http://schemas.microsoft.com/office/drawing/2014/main" id="{33E44607-F67C-4D01-B0D2-725F90AA2259}"/>
              </a:ext>
            </a:extLst>
          </p:cNvPr>
          <p:cNvSpPr txBox="1">
            <a:spLocks/>
          </p:cNvSpPr>
          <p:nvPr/>
        </p:nvSpPr>
        <p:spPr>
          <a:xfrm>
            <a:off x="486568" y="1151680"/>
            <a:ext cx="11218863" cy="952500"/>
          </a:xfrm>
          <a:prstGeom prst="rect">
            <a:avLst/>
          </a:prstGeom>
          <a:noFill/>
          <a:ln w="0" cmpd="sng">
            <a:noFill/>
            <a:prstDash val="solid"/>
          </a:ln>
        </p:spPr>
        <p:txBody>
          <a:bodyPr vert="horz" lIns="0" tIns="0" rIns="0" bIns="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300"/>
              </a:lnSpc>
              <a:buNone/>
            </a:pPr>
            <a:r>
              <a:rPr lang="fr-FR" sz="3200" b="1" spc="25" dirty="0">
                <a:latin typeface="Trebuchet MS" panose="22635452340000000000" pitchFamily="2"/>
              </a:rPr>
              <a:t>Le projet de loi en bref : Article 10</a:t>
            </a:r>
          </a:p>
        </p:txBody>
      </p:sp>
      <p:sp>
        <p:nvSpPr>
          <p:cNvPr id="4" name="Rectangle : coins arrondis 3">
            <a:extLst>
              <a:ext uri="{FF2B5EF4-FFF2-40B4-BE49-F238E27FC236}">
                <a16:creationId xmlns:a16="http://schemas.microsoft.com/office/drawing/2014/main" id="{79D7C15D-5DF8-8C1D-B051-6F8D65ED1E8E}"/>
              </a:ext>
            </a:extLst>
          </p:cNvPr>
          <p:cNvSpPr/>
          <p:nvPr/>
        </p:nvSpPr>
        <p:spPr>
          <a:xfrm>
            <a:off x="4758133" y="6252205"/>
            <a:ext cx="1124124" cy="442111"/>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25D057B2-F316-5334-19BF-592936D75669}"/>
              </a:ext>
            </a:extLst>
          </p:cNvPr>
          <p:cNvSpPr txBox="1"/>
          <p:nvPr/>
        </p:nvSpPr>
        <p:spPr>
          <a:xfrm>
            <a:off x="984069" y="1950720"/>
            <a:ext cx="9370421" cy="3159839"/>
          </a:xfrm>
          <a:prstGeom prst="rect">
            <a:avLst/>
          </a:prstGeom>
          <a:noFill/>
        </p:spPr>
        <p:txBody>
          <a:bodyPr wrap="square">
            <a:spAutoFit/>
          </a:bodyPr>
          <a:lstStyle/>
          <a:p>
            <a:pPr marR="91440" lvl="0" algn="just" eaLnBrk="0" fontAlgn="base" hangingPunct="0">
              <a:spcBef>
                <a:spcPts val="1380"/>
              </a:spcBef>
              <a:spcAft>
                <a:spcPts val="0"/>
              </a:spcAft>
              <a:buSzPts val="1150"/>
              <a:tabLst>
                <a:tab pos="228600" algn="l"/>
              </a:tabLst>
            </a:pPr>
            <a:r>
              <a:rPr lang="fr-FR" sz="1600" b="1" spc="-15">
                <a:effectLst/>
                <a:highlight>
                  <a:srgbClr val="FFFF00"/>
                </a:highlight>
                <a:latin typeface="Times New Roman" panose="02020603050405020304" pitchFamily="18" charset="0"/>
                <a:ea typeface="Times New Roman" panose="02020603050405020304" pitchFamily="18" charset="0"/>
              </a:rPr>
              <a:t>    	I </a:t>
            </a:r>
            <a:r>
              <a:rPr lang="fr-FR" sz="1600" b="1" spc="-15" dirty="0">
                <a:effectLst/>
                <a:highlight>
                  <a:srgbClr val="FFFF00"/>
                </a:highlight>
                <a:latin typeface="Times New Roman" panose="02020603050405020304" pitchFamily="18" charset="0"/>
                <a:ea typeface="Times New Roman" panose="02020603050405020304" pitchFamily="18" charset="0"/>
              </a:rPr>
              <a:t>Indemnités accessoires </a:t>
            </a:r>
            <a:r>
              <a:rPr lang="fr-FR" sz="1600" spc="-15" dirty="0">
                <a:effectLst/>
                <a:latin typeface="Times New Roman" panose="02020603050405020304" pitchFamily="18" charset="0"/>
                <a:ea typeface="Times New Roman" panose="02020603050405020304" pitchFamily="18" charset="0"/>
              </a:rPr>
              <a:t>et remboursements de frais </a:t>
            </a:r>
            <a:r>
              <a:rPr lang="fr-FR" sz="1600" b="1" spc="-15" dirty="0">
                <a:effectLst/>
                <a:highlight>
                  <a:srgbClr val="FFFF00"/>
                </a:highlight>
                <a:latin typeface="Times New Roman" panose="02020603050405020304" pitchFamily="18" charset="0"/>
                <a:ea typeface="Times New Roman" panose="02020603050405020304" pitchFamily="18" charset="0"/>
              </a:rPr>
              <a:t>compétence</a:t>
            </a:r>
            <a:r>
              <a:rPr lang="fr-FR" sz="1600" spc="-15" dirty="0">
                <a:effectLst/>
                <a:highlight>
                  <a:srgbClr val="FFFF00"/>
                </a:highlight>
                <a:latin typeface="Times New Roman" panose="02020603050405020304" pitchFamily="18" charset="0"/>
                <a:ea typeface="Times New Roman" panose="02020603050405020304" pitchFamily="18" charset="0"/>
              </a:rPr>
              <a:t> du </a:t>
            </a:r>
            <a:r>
              <a:rPr lang="fr-FR" sz="1600" b="1" spc="-15" dirty="0">
                <a:effectLst/>
                <a:highlight>
                  <a:srgbClr val="FFFF00"/>
                </a:highlight>
                <a:latin typeface="Times New Roman" panose="02020603050405020304" pitchFamily="18" charset="0"/>
                <a:ea typeface="Times New Roman" panose="02020603050405020304" pitchFamily="18" charset="0"/>
              </a:rPr>
              <a:t>collège</a:t>
            </a:r>
            <a:r>
              <a:rPr lang="fr-FR" sz="1600" b="1" spc="-15" dirty="0">
                <a:effectLst/>
                <a:latin typeface="Times New Roman" panose="02020603050405020304" pitchFamily="18" charset="0"/>
                <a:ea typeface="Times New Roman" panose="02020603050405020304" pitchFamily="18" charset="0"/>
              </a:rPr>
              <a:t> </a:t>
            </a:r>
            <a:r>
              <a:rPr lang="fr-FR" sz="1600" spc="-15" dirty="0">
                <a:effectLst/>
                <a:latin typeface="Times New Roman" panose="02020603050405020304" pitchFamily="18" charset="0"/>
                <a:ea typeface="Times New Roman" panose="02020603050405020304" pitchFamily="18" charset="0"/>
              </a:rPr>
              <a:t>de </a:t>
            </a:r>
            <a:r>
              <a:rPr lang="fr-FR" sz="1600" b="1" spc="-15" dirty="0">
                <a:effectLst/>
                <a:latin typeface="Times New Roman" panose="02020603050405020304" pitchFamily="18" charset="0"/>
                <a:ea typeface="Times New Roman" panose="02020603050405020304" pitchFamily="18" charset="0"/>
              </a:rPr>
              <a:t>l’ASNR!</a:t>
            </a:r>
            <a:endParaRPr lang="fr-FR" sz="800" spc="-15" dirty="0">
              <a:effectLst/>
              <a:latin typeface="Times New Roman" panose="02020603050405020304" pitchFamily="18" charset="0"/>
              <a:ea typeface="Times New Roman" panose="02020603050405020304" pitchFamily="18" charset="0"/>
            </a:endParaRPr>
          </a:p>
          <a:p>
            <a:pPr marL="71755" marR="935990" eaLnBrk="0" fontAlgn="base" hangingPunct="0">
              <a:spcBef>
                <a:spcPts val="600"/>
              </a:spcBef>
              <a:spcAft>
                <a:spcPts val="0"/>
              </a:spcAft>
            </a:pPr>
            <a:r>
              <a:rPr lang="fr-FR" sz="2400" b="1" dirty="0">
                <a:effectLst/>
                <a:highlight>
                  <a:srgbClr val="FFFF00"/>
                </a:highlight>
                <a:latin typeface="Times New Roman" panose="02020603050405020304" pitchFamily="18" charset="0"/>
                <a:ea typeface="Times New Roman" panose="02020603050405020304" pitchFamily="18" charset="0"/>
              </a:rPr>
              <a:t>Besoins</a:t>
            </a:r>
            <a:r>
              <a:rPr lang="fr-FR" sz="2400" b="1" dirty="0">
                <a:effectLst/>
                <a:latin typeface="Times New Roman" panose="02020603050405020304" pitchFamily="18" charset="0"/>
                <a:ea typeface="Times New Roman" panose="02020603050405020304" pitchFamily="18" charset="0"/>
              </a:rPr>
              <a:t> prévisionnels humains et financiers</a:t>
            </a:r>
            <a:endParaRPr lang="fr-FR" sz="2400" dirty="0">
              <a:effectLst/>
              <a:latin typeface="Times New Roman" panose="02020603050405020304" pitchFamily="18" charset="0"/>
              <a:ea typeface="Times New Roman" panose="02020603050405020304" pitchFamily="18" charset="0"/>
            </a:endParaRPr>
          </a:p>
          <a:p>
            <a:pPr marL="71755" marR="935990" eaLnBrk="0" fontAlgn="base" hangingPunct="0">
              <a:spcBef>
                <a:spcPts val="600"/>
              </a:spcBef>
              <a:spcAft>
                <a:spcPts val="0"/>
              </a:spcAft>
            </a:pPr>
            <a:r>
              <a:rPr lang="fr-FR" sz="2400" b="1" dirty="0">
                <a:effectLst/>
                <a:highlight>
                  <a:srgbClr val="FFFF00"/>
                </a:highlight>
                <a:latin typeface="Times New Roman" panose="02020603050405020304" pitchFamily="18" charset="0"/>
                <a:ea typeface="Times New Roman" panose="02020603050405020304" pitchFamily="18" charset="0"/>
              </a:rPr>
              <a:t>Mesures</a:t>
            </a:r>
            <a:r>
              <a:rPr lang="fr-FR" sz="2400" dirty="0">
                <a:effectLst/>
                <a:latin typeface="Times New Roman" panose="02020603050405020304" pitchFamily="18" charset="0"/>
                <a:ea typeface="Times New Roman" panose="02020603050405020304" pitchFamily="18" charset="0"/>
              </a:rPr>
              <a:t> </a:t>
            </a:r>
            <a:r>
              <a:rPr lang="fr-FR" sz="2400" b="1" dirty="0">
                <a:effectLst/>
                <a:latin typeface="Times New Roman" panose="02020603050405020304" pitchFamily="18" charset="0"/>
                <a:ea typeface="Times New Roman" panose="02020603050405020304" pitchFamily="18" charset="0"/>
              </a:rPr>
              <a:t>indispensables pour assurer l’</a:t>
            </a:r>
            <a:r>
              <a:rPr lang="fr-FR" sz="2400" b="1" dirty="0">
                <a:effectLst/>
                <a:highlight>
                  <a:srgbClr val="FFFF00"/>
                </a:highlight>
                <a:latin typeface="Times New Roman" panose="02020603050405020304" pitchFamily="18" charset="0"/>
                <a:ea typeface="Times New Roman" panose="02020603050405020304" pitchFamily="18" charset="0"/>
              </a:rPr>
              <a:t>attractivité</a:t>
            </a:r>
            <a:endParaRPr lang="fr-FR" sz="2400" dirty="0">
              <a:effectLst/>
              <a:latin typeface="Times New Roman" panose="02020603050405020304" pitchFamily="18" charset="0"/>
              <a:ea typeface="Times New Roman" panose="02020603050405020304" pitchFamily="18" charset="0"/>
            </a:endParaRPr>
          </a:p>
          <a:p>
            <a:pPr marL="71755" marR="935990" eaLnBrk="0" fontAlgn="base" hangingPunct="0">
              <a:spcBef>
                <a:spcPts val="600"/>
              </a:spcBef>
              <a:spcAft>
                <a:spcPts val="0"/>
              </a:spcAft>
            </a:pPr>
            <a:r>
              <a:rPr lang="fr-FR" sz="2400" dirty="0">
                <a:effectLst/>
                <a:latin typeface="Times New Roman" panose="02020603050405020304" pitchFamily="18" charset="0"/>
                <a:ea typeface="Times New Roman" panose="02020603050405020304" pitchFamily="18" charset="0"/>
              </a:rPr>
              <a:t>Par rapport au </a:t>
            </a:r>
            <a:r>
              <a:rPr lang="fr-FR" sz="2400" b="1" dirty="0">
                <a:effectLst/>
                <a:latin typeface="Times New Roman" panose="02020603050405020304" pitchFamily="18" charset="0"/>
                <a:ea typeface="Times New Roman" panose="02020603050405020304" pitchFamily="18" charset="0"/>
              </a:rPr>
              <a:t>marché du travail </a:t>
            </a:r>
            <a:r>
              <a:rPr lang="fr-FR" sz="2400" dirty="0">
                <a:effectLst/>
                <a:latin typeface="Times New Roman" panose="02020603050405020304" pitchFamily="18" charset="0"/>
                <a:ea typeface="Times New Roman" panose="02020603050405020304" pitchFamily="18" charset="0"/>
              </a:rPr>
              <a:t>dans le domaine </a:t>
            </a:r>
            <a:r>
              <a:rPr lang="fr-FR" sz="2400" b="1" dirty="0">
                <a:effectLst/>
                <a:latin typeface="Times New Roman" panose="02020603050405020304" pitchFamily="18" charset="0"/>
                <a:ea typeface="Times New Roman" panose="02020603050405020304" pitchFamily="18" charset="0"/>
              </a:rPr>
              <a:t>du nucléaire</a:t>
            </a:r>
            <a:endParaRPr lang="fr-FR" sz="2400" dirty="0">
              <a:latin typeface="Times New Roman" panose="02020603050405020304" pitchFamily="18" charset="0"/>
              <a:ea typeface="Times New Roman" panose="02020603050405020304" pitchFamily="18" charset="0"/>
            </a:endParaRPr>
          </a:p>
          <a:p>
            <a:pPr marL="71755" marR="935990" eaLnBrk="0" fontAlgn="base" hangingPunct="0">
              <a:spcBef>
                <a:spcPts val="600"/>
              </a:spcBef>
              <a:spcAft>
                <a:spcPts val="0"/>
              </a:spcAft>
            </a:pPr>
            <a:r>
              <a:rPr lang="fr-FR" sz="1600" b="1" spc="-15" dirty="0">
                <a:effectLst/>
                <a:highlight>
                  <a:srgbClr val="FFFF00"/>
                </a:highlight>
                <a:latin typeface="Times New Roman" panose="02020603050405020304" pitchFamily="18" charset="0"/>
                <a:ea typeface="Times New Roman" panose="02020603050405020304" pitchFamily="18" charset="0"/>
              </a:rPr>
              <a:t>  II 2024</a:t>
            </a:r>
            <a:r>
              <a:rPr lang="fr-FR" sz="1600" b="1" spc="-15" dirty="0">
                <a:highlight>
                  <a:srgbClr val="FFFF00"/>
                </a:highlight>
                <a:latin typeface="Times New Roman" panose="02020603050405020304" pitchFamily="18" charset="0"/>
                <a:ea typeface="Times New Roman" panose="02020603050405020304" pitchFamily="18" charset="0"/>
              </a:rPr>
              <a:t> </a:t>
            </a:r>
            <a:r>
              <a:rPr lang="fr-FR" sz="1600" spc="-15" dirty="0">
                <a:effectLst/>
                <a:latin typeface="Times New Roman" panose="02020603050405020304" pitchFamily="18" charset="0"/>
                <a:ea typeface="Times New Roman" panose="02020603050405020304" pitchFamily="18" charset="0"/>
              </a:rPr>
              <a:t>  </a:t>
            </a:r>
            <a:r>
              <a:rPr lang="fr-FR" sz="1600" b="1" spc="-15" dirty="0">
                <a:effectLst/>
                <a:highlight>
                  <a:srgbClr val="FFFF00"/>
                </a:highlight>
                <a:latin typeface="Times New Roman" panose="02020603050405020304" pitchFamily="18" charset="0"/>
                <a:ea typeface="Times New Roman" panose="02020603050405020304" pitchFamily="18" charset="0"/>
              </a:rPr>
              <a:t>Loi </a:t>
            </a:r>
            <a:r>
              <a:rPr lang="fr-FR" sz="1600" spc="-15" dirty="0">
                <a:effectLst/>
                <a:highlight>
                  <a:srgbClr val="FFFF00"/>
                </a:highlight>
                <a:latin typeface="Times New Roman" panose="02020603050405020304" pitchFamily="18" charset="0"/>
                <a:ea typeface="Times New Roman" panose="02020603050405020304" pitchFamily="18" charset="0"/>
              </a:rPr>
              <a:t>! </a:t>
            </a:r>
            <a:r>
              <a:rPr lang="fr-FR" sz="1600" b="1" spc="-15" dirty="0">
                <a:effectLst/>
                <a:highlight>
                  <a:srgbClr val="FFFF00"/>
                </a:highlight>
                <a:latin typeface="Times New Roman" panose="02020603050405020304" pitchFamily="18" charset="0"/>
                <a:ea typeface="Times New Roman" panose="02020603050405020304" pitchFamily="18" charset="0"/>
              </a:rPr>
              <a:t>l’IRSN</a:t>
            </a:r>
            <a:r>
              <a:rPr lang="fr-FR" sz="1600" spc="-15" dirty="0">
                <a:effectLst/>
                <a:highlight>
                  <a:srgbClr val="FFFF00"/>
                </a:highlight>
                <a:latin typeface="Times New Roman" panose="02020603050405020304" pitchFamily="18" charset="0"/>
                <a:ea typeface="Times New Roman" panose="02020603050405020304" pitchFamily="18" charset="0"/>
              </a:rPr>
              <a:t> </a:t>
            </a:r>
            <a:r>
              <a:rPr lang="fr-FR" sz="1600" b="1" spc="-15" dirty="0">
                <a:effectLst/>
                <a:highlight>
                  <a:srgbClr val="FFFF00"/>
                </a:highlight>
                <a:latin typeface="Times New Roman" panose="02020603050405020304" pitchFamily="18" charset="0"/>
                <a:ea typeface="Times New Roman" panose="02020603050405020304" pitchFamily="18" charset="0"/>
              </a:rPr>
              <a:t>consacre </a:t>
            </a:r>
            <a:r>
              <a:rPr lang="fr-FR" sz="2000" b="1" dirty="0">
                <a:highlight>
                  <a:srgbClr val="FFFF00"/>
                </a:highlight>
                <a:latin typeface="Times New Roman" panose="02020603050405020304" pitchFamily="18" charset="0"/>
                <a:ea typeface="Times New Roman" panose="02020603050405020304" pitchFamily="18" charset="0"/>
              </a:rPr>
              <a:t>15 M€ </a:t>
            </a:r>
            <a:r>
              <a:rPr lang="fr-FR" sz="1800" b="1" dirty="0">
                <a:effectLst/>
                <a:latin typeface="Times New Roman" panose="02020603050405020304" pitchFamily="18" charset="0"/>
                <a:ea typeface="Times New Roman" panose="02020603050405020304" pitchFamily="18" charset="0"/>
              </a:rPr>
              <a:t>pour l’</a:t>
            </a:r>
            <a:r>
              <a:rPr lang="fr-FR" sz="1800" b="1" dirty="0">
                <a:effectLst/>
                <a:highlight>
                  <a:srgbClr val="FFFF00"/>
                </a:highlight>
                <a:latin typeface="Times New Roman" panose="02020603050405020304" pitchFamily="18" charset="0"/>
                <a:ea typeface="Times New Roman" panose="02020603050405020304" pitchFamily="18" charset="0"/>
              </a:rPr>
              <a:t>augmentation des salariés</a:t>
            </a:r>
            <a:endParaRPr lang="fr-FR" sz="800" dirty="0">
              <a:highlight>
                <a:srgbClr val="FFFF00"/>
              </a:highlight>
              <a:latin typeface="Times New Roman" panose="02020603050405020304" pitchFamily="18" charset="0"/>
              <a:ea typeface="Times New Roman" panose="02020603050405020304" pitchFamily="18" charset="0"/>
            </a:endParaRPr>
          </a:p>
          <a:p>
            <a:pPr marR="91440" algn="just" eaLnBrk="0" fontAlgn="base" hangingPunct="0">
              <a:spcBef>
                <a:spcPts val="1380"/>
              </a:spcBef>
              <a:spcAft>
                <a:spcPts val="0"/>
              </a:spcAft>
            </a:pPr>
            <a:r>
              <a:rPr lang="fr-FR" sz="1600" b="1" spc="-15" dirty="0">
                <a:effectLst/>
                <a:highlight>
                  <a:srgbClr val="FFFF00"/>
                </a:highlight>
                <a:latin typeface="Times New Roman" panose="02020603050405020304" pitchFamily="18" charset="0"/>
                <a:ea typeface="Times New Roman" panose="02020603050405020304" pitchFamily="18" charset="0"/>
              </a:rPr>
              <a:t>   III</a:t>
            </a:r>
            <a:r>
              <a:rPr lang="fr-FR" sz="800" b="1" spc="-15" dirty="0">
                <a:effectLst/>
                <a:highlight>
                  <a:srgbClr val="FFFF00"/>
                </a:highlight>
                <a:latin typeface="Times New Roman" panose="02020603050405020304" pitchFamily="18" charset="0"/>
                <a:ea typeface="Times New Roman" panose="02020603050405020304" pitchFamily="18" charset="0"/>
              </a:rPr>
              <a:t>  </a:t>
            </a:r>
            <a:r>
              <a:rPr lang="fr-FR" sz="1600" b="1" spc="-15" dirty="0">
                <a:effectLst/>
                <a:highlight>
                  <a:srgbClr val="FFFF00"/>
                </a:highlight>
                <a:latin typeface="Times New Roman" panose="02020603050405020304" pitchFamily="18" charset="0"/>
                <a:ea typeface="Times New Roman" panose="02020603050405020304" pitchFamily="18" charset="0"/>
              </a:rPr>
              <a:t>2025</a:t>
            </a:r>
            <a:r>
              <a:rPr lang="fr-FR" sz="1600" spc="-15" dirty="0">
                <a:effectLst/>
                <a:latin typeface="Times New Roman" panose="02020603050405020304" pitchFamily="18" charset="0"/>
                <a:ea typeface="Times New Roman" panose="02020603050405020304" pitchFamily="18" charset="0"/>
              </a:rPr>
              <a:t> </a:t>
            </a:r>
            <a:r>
              <a:rPr lang="fr-FR" sz="1600" b="1" spc="-15" dirty="0">
                <a:effectLst/>
                <a:highlight>
                  <a:srgbClr val="FFFF00"/>
                </a:highlight>
                <a:latin typeface="Times New Roman" panose="02020603050405020304" pitchFamily="18" charset="0"/>
                <a:ea typeface="Times New Roman" panose="02020603050405020304" pitchFamily="18" charset="0"/>
              </a:rPr>
              <a:t>Rapport du Gouvernement</a:t>
            </a:r>
            <a:r>
              <a:rPr lang="fr-FR" sz="1600" b="1" spc="-15" dirty="0">
                <a:effectLst/>
                <a:latin typeface="Times New Roman" panose="02020603050405020304" pitchFamily="18" charset="0"/>
                <a:ea typeface="Times New Roman" panose="02020603050405020304" pitchFamily="18" charset="0"/>
              </a:rPr>
              <a:t> </a:t>
            </a:r>
            <a:r>
              <a:rPr lang="fr-FR" sz="1600" spc="-15" dirty="0">
                <a:effectLst/>
                <a:latin typeface="Times New Roman" panose="02020603050405020304" pitchFamily="18" charset="0"/>
                <a:ea typeface="Times New Roman" panose="02020603050405020304" pitchFamily="18" charset="0"/>
              </a:rPr>
              <a:t>au Parlement &lt; 01/07/24</a:t>
            </a:r>
            <a:endParaRPr lang="fr-FR" sz="800" spc="-15" dirty="0">
              <a:latin typeface="Times New Roman" panose="02020603050405020304" pitchFamily="18" charset="0"/>
              <a:ea typeface="Times New Roman" panose="02020603050405020304" pitchFamily="18" charset="0"/>
            </a:endParaRPr>
          </a:p>
          <a:p>
            <a:pPr marR="91440" algn="just" eaLnBrk="0" fontAlgn="base" hangingPunct="0">
              <a:spcBef>
                <a:spcPts val="1380"/>
              </a:spcBef>
              <a:spcAft>
                <a:spcPts val="0"/>
              </a:spcAft>
            </a:pPr>
            <a:r>
              <a:rPr lang="fr-FR" sz="1600" b="1" spc="-15" dirty="0">
                <a:effectLst/>
                <a:highlight>
                  <a:srgbClr val="FFFF00"/>
                </a:highlight>
                <a:latin typeface="Times New Roman" panose="02020603050405020304" pitchFamily="18" charset="0"/>
                <a:ea typeface="Times New Roman" panose="02020603050405020304" pitchFamily="18" charset="0"/>
              </a:rPr>
              <a:t>   IV </a:t>
            </a:r>
            <a:r>
              <a:rPr lang="fr-FR" sz="1400" b="1" spc="-15" dirty="0">
                <a:effectLst/>
                <a:highlight>
                  <a:srgbClr val="FFFF00"/>
                </a:highlight>
                <a:latin typeface="Times New Roman" panose="02020603050405020304" pitchFamily="18" charset="0"/>
                <a:ea typeface="Times New Roman" panose="02020603050405020304" pitchFamily="18" charset="0"/>
              </a:rPr>
              <a:t>2026-2031</a:t>
            </a:r>
            <a:r>
              <a:rPr lang="fr-FR" sz="1400" spc="-15" dirty="0">
                <a:effectLst/>
                <a:latin typeface="Times New Roman" panose="02020603050405020304" pitchFamily="18" charset="0"/>
                <a:ea typeface="Times New Roman" panose="02020603050405020304" pitchFamily="18" charset="0"/>
              </a:rPr>
              <a:t> </a:t>
            </a:r>
            <a:r>
              <a:rPr lang="fr-FR" sz="1600" b="1" spc="-15" dirty="0">
                <a:effectLst/>
                <a:highlight>
                  <a:srgbClr val="FFFF00"/>
                </a:highlight>
                <a:latin typeface="Times New Roman" panose="02020603050405020304" pitchFamily="18" charset="0"/>
                <a:ea typeface="Times New Roman" panose="02020603050405020304" pitchFamily="18" charset="0"/>
              </a:rPr>
              <a:t>Propositions ASNR</a:t>
            </a:r>
            <a:r>
              <a:rPr lang="fr-FR" sz="1600" spc="-15" dirty="0">
                <a:effectLst/>
                <a:highlight>
                  <a:srgbClr val="FFFF00"/>
                </a:highlight>
                <a:latin typeface="Times New Roman" panose="02020603050405020304" pitchFamily="18" charset="0"/>
                <a:ea typeface="Times New Roman" panose="02020603050405020304" pitchFamily="18" charset="0"/>
              </a:rPr>
              <a:t> </a:t>
            </a:r>
            <a:r>
              <a:rPr lang="fr-FR" sz="1400" spc="-15" dirty="0">
                <a:effectLst/>
                <a:highlight>
                  <a:srgbClr val="FFFF00"/>
                </a:highlight>
                <a:latin typeface="Times New Roman" panose="02020603050405020304" pitchFamily="18" charset="0"/>
                <a:ea typeface="Times New Roman" panose="02020603050405020304" pitchFamily="18" charset="0"/>
              </a:rPr>
              <a:t>au </a:t>
            </a:r>
            <a:r>
              <a:rPr lang="fr-FR" sz="1600" spc="-15" dirty="0">
                <a:effectLst/>
                <a:highlight>
                  <a:srgbClr val="FFFF00"/>
                </a:highlight>
                <a:latin typeface="Times New Roman" panose="02020603050405020304" pitchFamily="18" charset="0"/>
                <a:ea typeface="Times New Roman" panose="02020603050405020304" pitchFamily="18" charset="0"/>
              </a:rPr>
              <a:t>Gouvernement et Parlement</a:t>
            </a:r>
            <a:endParaRPr lang="fr-FR" sz="800" spc="-15" dirty="0">
              <a:effectLst/>
              <a:latin typeface="Times New Roman" panose="02020603050405020304" pitchFamily="18" charset="0"/>
              <a:ea typeface="Times New Roman" panose="02020603050405020304" pitchFamily="18" charset="0"/>
            </a:endParaRPr>
          </a:p>
          <a:p>
            <a:r>
              <a:rPr lang="fr-FR" sz="1600" dirty="0">
                <a:effectLst/>
                <a:latin typeface="Times New Roman" panose="02020603050405020304" pitchFamily="18" charset="0"/>
                <a:ea typeface="Times New Roman" panose="02020603050405020304" pitchFamily="18" charset="0"/>
              </a:rPr>
              <a:t> </a:t>
            </a:r>
            <a:endParaRPr lang="fr-FR" sz="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75169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9C382FC4-4DD0-4E3F-A17C-110A5961DB01}"/>
              </a:ext>
            </a:extLst>
          </p:cNvPr>
          <p:cNvSpPr>
            <a:spLocks noGrp="1"/>
          </p:cNvSpPr>
          <p:nvPr>
            <p:ph type="sldNum" sz="quarter" idx="12"/>
          </p:nvPr>
        </p:nvSpPr>
        <p:spPr/>
        <p:txBody>
          <a:bodyPr/>
          <a:lstStyle/>
          <a:p>
            <a:fld id="{20B35EF6-8718-4233-AC5A-D78F068ACFE5}" type="slidenum">
              <a:rPr lang="fr-FR" smtClean="0"/>
              <a:t>17</a:t>
            </a:fld>
            <a:endParaRPr lang="fr-FR"/>
          </a:p>
        </p:txBody>
      </p:sp>
      <p:pic>
        <p:nvPicPr>
          <p:cNvPr id="5" name="Image 4">
            <a:extLst>
              <a:ext uri="{FF2B5EF4-FFF2-40B4-BE49-F238E27FC236}">
                <a16:creationId xmlns:a16="http://schemas.microsoft.com/office/drawing/2014/main" id="{8427C5D8-4008-48A0-CA52-0B982E910933}"/>
              </a:ext>
            </a:extLst>
          </p:cNvPr>
          <p:cNvPicPr>
            <a:picLocks noChangeAspect="1"/>
          </p:cNvPicPr>
          <p:nvPr/>
        </p:nvPicPr>
        <p:blipFill>
          <a:blip r:embed="rId2"/>
          <a:stretch>
            <a:fillRect/>
          </a:stretch>
        </p:blipFill>
        <p:spPr>
          <a:xfrm>
            <a:off x="6437702" y="3129758"/>
            <a:ext cx="5018480" cy="3344400"/>
          </a:xfrm>
          <a:prstGeom prst="rect">
            <a:avLst/>
          </a:prstGeom>
        </p:spPr>
      </p:pic>
      <p:sp>
        <p:nvSpPr>
          <p:cNvPr id="6" name="Espace réservé du texte 27">
            <a:extLst>
              <a:ext uri="{FF2B5EF4-FFF2-40B4-BE49-F238E27FC236}">
                <a16:creationId xmlns:a16="http://schemas.microsoft.com/office/drawing/2014/main" id="{EC392189-70C0-6DA9-DDCD-2F5172F633B8}"/>
              </a:ext>
            </a:extLst>
          </p:cNvPr>
          <p:cNvSpPr txBox="1">
            <a:spLocks noGrp="1"/>
          </p:cNvSpPr>
          <p:nvPr>
            <p:ph type="title"/>
          </p:nvPr>
        </p:nvSpPr>
        <p:spPr>
          <a:xfrm>
            <a:off x="673100" y="1152525"/>
            <a:ext cx="11218863" cy="720663"/>
          </a:xfrm>
          <a:prstGeom prst="rect">
            <a:avLst/>
          </a:prstGeom>
          <a:noFill/>
          <a:ln w="0" cmpd="sng">
            <a:noFill/>
            <a:prstDash val="solid"/>
          </a:ln>
        </p:spPr>
        <p:txBody>
          <a:bodyPr vert="horz" lIns="0" tIns="0" rIns="0" bIns="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300"/>
              </a:lnSpc>
              <a:buNone/>
            </a:pPr>
            <a:r>
              <a:rPr lang="fr-FR" sz="3200" b="1" spc="25" dirty="0">
                <a:latin typeface="Trebuchet MS" panose="22635452340000000000" pitchFamily="2"/>
              </a:rPr>
              <a:t>Le projet de loi: </a:t>
            </a:r>
            <a:r>
              <a:rPr lang="fr-FR" sz="2200" b="1" spc="25" dirty="0">
                <a:latin typeface="Trebuchet MS" panose="22635452340000000000" pitchFamily="2"/>
              </a:rPr>
              <a:t>consultation des salariés du 8/11 au 19/11 (311 réponses)</a:t>
            </a:r>
          </a:p>
        </p:txBody>
      </p:sp>
      <p:pic>
        <p:nvPicPr>
          <p:cNvPr id="7" name="Image 6">
            <a:extLst>
              <a:ext uri="{FF2B5EF4-FFF2-40B4-BE49-F238E27FC236}">
                <a16:creationId xmlns:a16="http://schemas.microsoft.com/office/drawing/2014/main" id="{EE38D7D3-38A7-2ED4-9FCA-374D49E40581}"/>
              </a:ext>
            </a:extLst>
          </p:cNvPr>
          <p:cNvPicPr>
            <a:picLocks noChangeAspect="1"/>
          </p:cNvPicPr>
          <p:nvPr/>
        </p:nvPicPr>
        <p:blipFill>
          <a:blip r:embed="rId3"/>
          <a:stretch>
            <a:fillRect/>
          </a:stretch>
        </p:blipFill>
        <p:spPr>
          <a:xfrm>
            <a:off x="227449" y="3010507"/>
            <a:ext cx="5020646" cy="3345843"/>
          </a:xfrm>
          <a:prstGeom prst="rect">
            <a:avLst/>
          </a:prstGeom>
        </p:spPr>
      </p:pic>
      <p:sp>
        <p:nvSpPr>
          <p:cNvPr id="9" name="ZoneTexte 8">
            <a:extLst>
              <a:ext uri="{FF2B5EF4-FFF2-40B4-BE49-F238E27FC236}">
                <a16:creationId xmlns:a16="http://schemas.microsoft.com/office/drawing/2014/main" id="{0C6BADD6-AA3C-4EC5-E566-4180D5668356}"/>
              </a:ext>
            </a:extLst>
          </p:cNvPr>
          <p:cNvSpPr txBox="1"/>
          <p:nvPr/>
        </p:nvSpPr>
        <p:spPr>
          <a:xfrm>
            <a:off x="300037" y="1810178"/>
            <a:ext cx="5299861" cy="1200329"/>
          </a:xfrm>
          <a:prstGeom prst="rect">
            <a:avLst/>
          </a:prstGeom>
          <a:noFill/>
          <a:ln w="28575">
            <a:solidFill>
              <a:srgbClr val="7FA8D9"/>
            </a:solidFill>
          </a:ln>
        </p:spPr>
        <p:txBody>
          <a:bodyPr wrap="square">
            <a:spAutoFit/>
          </a:bodyPr>
          <a:lstStyle/>
          <a:p>
            <a:r>
              <a:rPr lang="fr-FR" dirty="0"/>
              <a:t>Dans l'ensemble, pensez-vous que le projet de loi tel que rédigé pose les bases permettant </a:t>
            </a:r>
            <a:r>
              <a:rPr lang="fr-FR" b="1" dirty="0"/>
              <a:t>d’assurer nos missions dans la nouvelle organisation</a:t>
            </a:r>
            <a:r>
              <a:rPr lang="fr-FR" dirty="0"/>
              <a:t> (future AAI + missions des salariés transférés au CEA) ?</a:t>
            </a:r>
          </a:p>
        </p:txBody>
      </p:sp>
      <p:sp>
        <p:nvSpPr>
          <p:cNvPr id="11" name="ZoneTexte 10">
            <a:extLst>
              <a:ext uri="{FF2B5EF4-FFF2-40B4-BE49-F238E27FC236}">
                <a16:creationId xmlns:a16="http://schemas.microsoft.com/office/drawing/2014/main" id="{C3FAF565-8218-5E0D-38B2-576596A3C8E9}"/>
              </a:ext>
            </a:extLst>
          </p:cNvPr>
          <p:cNvSpPr txBox="1"/>
          <p:nvPr/>
        </p:nvSpPr>
        <p:spPr>
          <a:xfrm>
            <a:off x="6437702" y="1810178"/>
            <a:ext cx="5299861" cy="1200329"/>
          </a:xfrm>
          <a:prstGeom prst="rect">
            <a:avLst/>
          </a:prstGeom>
          <a:noFill/>
          <a:ln w="28575">
            <a:solidFill>
              <a:srgbClr val="7FA8D9"/>
            </a:solidFill>
          </a:ln>
        </p:spPr>
        <p:txBody>
          <a:bodyPr wrap="square">
            <a:spAutoFit/>
          </a:bodyPr>
          <a:lstStyle>
            <a:defPPr>
              <a:defRPr lang="fr-FR"/>
            </a:defPPr>
          </a:lstStyle>
          <a:p>
            <a:r>
              <a:rPr lang="fr-FR" dirty="0"/>
              <a:t>Dans l'ensemble, pensez-vous que le projet de loi tel que rédigé pose les bases permettant de </a:t>
            </a:r>
            <a:r>
              <a:rPr lang="fr-FR" b="1" dirty="0"/>
              <a:t>conserver nos acquis sociaux</a:t>
            </a:r>
            <a:r>
              <a:rPr lang="fr-FR" dirty="0"/>
              <a:t> lors de la création de la future ASNR et dans la durée ?</a:t>
            </a:r>
          </a:p>
        </p:txBody>
      </p:sp>
    </p:spTree>
    <p:extLst>
      <p:ext uri="{BB962C8B-B14F-4D97-AF65-F5344CB8AC3E}">
        <p14:creationId xmlns:p14="http://schemas.microsoft.com/office/powerpoint/2010/main" val="23116055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7DD1CB2-66DE-49E6-BCB8-3AB7905460C1}"/>
              </a:ext>
            </a:extLst>
          </p:cNvPr>
          <p:cNvSpPr>
            <a:spLocks noGrp="1"/>
          </p:cNvSpPr>
          <p:nvPr>
            <p:ph type="sldNum" sz="quarter" idx="12"/>
          </p:nvPr>
        </p:nvSpPr>
        <p:spPr/>
        <p:txBody>
          <a:bodyPr/>
          <a:lstStyle/>
          <a:p>
            <a:fld id="{20B35EF6-8718-4233-AC5A-D78F068ACFE5}" type="slidenum">
              <a:rPr lang="fr-FR" smtClean="0"/>
              <a:t>18</a:t>
            </a:fld>
            <a:endParaRPr lang="fr-FR"/>
          </a:p>
        </p:txBody>
      </p:sp>
      <p:sp>
        <p:nvSpPr>
          <p:cNvPr id="7" name="ZoneTexte 6">
            <a:extLst>
              <a:ext uri="{FF2B5EF4-FFF2-40B4-BE49-F238E27FC236}">
                <a16:creationId xmlns:a16="http://schemas.microsoft.com/office/drawing/2014/main" id="{CF7FEBFA-2176-4B2E-BAF9-EEA4DFDD4AC7}"/>
              </a:ext>
            </a:extLst>
          </p:cNvPr>
          <p:cNvSpPr txBox="1"/>
          <p:nvPr/>
        </p:nvSpPr>
        <p:spPr>
          <a:xfrm rot="20481325">
            <a:off x="2315609" y="3381328"/>
            <a:ext cx="6590899" cy="1015663"/>
          </a:xfrm>
          <a:prstGeom prst="rect">
            <a:avLst/>
          </a:prstGeom>
          <a:noFill/>
          <a:ln w="28575">
            <a:solidFill>
              <a:srgbClr val="EE4757"/>
            </a:solidFill>
            <a:prstDash val="lgDash"/>
          </a:ln>
        </p:spPr>
        <p:txBody>
          <a:bodyPr wrap="square" rtlCol="0">
            <a:spAutoFit/>
          </a:bodyPr>
          <a:lstStyle/>
          <a:p>
            <a:r>
              <a:rPr lang="fr-FR" sz="6000" b="1" dirty="0">
                <a:solidFill>
                  <a:srgbClr val="EE4757"/>
                </a:solidFill>
                <a:latin typeface="Bernard MT Condensed" panose="02050806060905020404" pitchFamily="18" charset="0"/>
                <a:cs typeface="72 Condensed" panose="020B0506030000000003" pitchFamily="34" charset="0"/>
              </a:rPr>
              <a:t>Vous avez la parole !</a:t>
            </a:r>
          </a:p>
        </p:txBody>
      </p:sp>
    </p:spTree>
    <p:extLst>
      <p:ext uri="{BB962C8B-B14F-4D97-AF65-F5344CB8AC3E}">
        <p14:creationId xmlns:p14="http://schemas.microsoft.com/office/powerpoint/2010/main" val="39684363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texte 27">
            <a:extLst>
              <a:ext uri="{FF2B5EF4-FFF2-40B4-BE49-F238E27FC236}">
                <a16:creationId xmlns:a16="http://schemas.microsoft.com/office/drawing/2014/main" id="{33E44607-F67C-4D01-B0D2-725F90AA2259}"/>
              </a:ext>
            </a:extLst>
          </p:cNvPr>
          <p:cNvSpPr txBox="1">
            <a:spLocks/>
          </p:cNvSpPr>
          <p:nvPr/>
        </p:nvSpPr>
        <p:spPr>
          <a:xfrm>
            <a:off x="272825" y="1153451"/>
            <a:ext cx="11218863" cy="952500"/>
          </a:xfrm>
          <a:prstGeom prst="rect">
            <a:avLst/>
          </a:prstGeom>
          <a:noFill/>
          <a:ln w="0" cmpd="sng">
            <a:noFill/>
            <a:prstDash val="solid"/>
          </a:ln>
        </p:spPr>
        <p:txBody>
          <a:bodyPr vert="horz" lIns="0" tIns="0" rIns="0" bIns="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300"/>
              </a:lnSpc>
              <a:buNone/>
            </a:pPr>
            <a:r>
              <a:rPr lang="fr-FR" sz="3200" b="1" spc="25" dirty="0">
                <a:latin typeface="Trebuchet MS" panose="22635452340000000000" pitchFamily="2"/>
              </a:rPr>
              <a:t>Où en est-on ? </a:t>
            </a:r>
          </a:p>
        </p:txBody>
      </p:sp>
      <p:sp>
        <p:nvSpPr>
          <p:cNvPr id="4" name="Rectangle : coins arrondis 3">
            <a:extLst>
              <a:ext uri="{FF2B5EF4-FFF2-40B4-BE49-F238E27FC236}">
                <a16:creationId xmlns:a16="http://schemas.microsoft.com/office/drawing/2014/main" id="{79D7C15D-5DF8-8C1D-B051-6F8D65ED1E8E}"/>
              </a:ext>
            </a:extLst>
          </p:cNvPr>
          <p:cNvSpPr/>
          <p:nvPr/>
        </p:nvSpPr>
        <p:spPr>
          <a:xfrm>
            <a:off x="4758133" y="6252205"/>
            <a:ext cx="1124124" cy="442111"/>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24810E49-0D5D-5286-A8F2-60C034BF41CA}"/>
              </a:ext>
            </a:extLst>
          </p:cNvPr>
          <p:cNvSpPr txBox="1"/>
          <p:nvPr/>
        </p:nvSpPr>
        <p:spPr>
          <a:xfrm rot="20777646">
            <a:off x="7637915" y="1087355"/>
            <a:ext cx="3165839" cy="1826141"/>
          </a:xfrm>
          <a:prstGeom prst="rect">
            <a:avLst/>
          </a:prstGeom>
          <a:noFill/>
          <a:ln w="127000">
            <a:solidFill>
              <a:srgbClr val="EE4757"/>
            </a:solidFill>
            <a:prstDash val="lgDash"/>
          </a:ln>
        </p:spPr>
        <p:txBody>
          <a:bodyPr wrap="square" rtlCol="0">
            <a:spAutoFit/>
          </a:bodyPr>
          <a:lstStyle/>
          <a:p>
            <a:pPr marL="0" lvl="2" indent="0" algn="ctr">
              <a:lnSpc>
                <a:spcPct val="80000"/>
              </a:lnSpc>
              <a:spcBef>
                <a:spcPts val="1000"/>
              </a:spcBef>
              <a:buNone/>
            </a:pPr>
            <a:endParaRPr lang="fr-FR" sz="2800" b="1" dirty="0">
              <a:solidFill>
                <a:srgbClr val="EE4757"/>
              </a:solidFill>
              <a:latin typeface="Bernard MT Condensed" panose="02050806060905020404" pitchFamily="18" charset="0"/>
              <a:cs typeface="72 Condensed" panose="020B0506030000000003" pitchFamily="34" charset="0"/>
            </a:endParaRPr>
          </a:p>
          <a:p>
            <a:pPr marL="0" lvl="2" indent="0" algn="ctr">
              <a:lnSpc>
                <a:spcPct val="80000"/>
              </a:lnSpc>
              <a:spcBef>
                <a:spcPts val="1000"/>
              </a:spcBef>
              <a:buNone/>
            </a:pPr>
            <a:r>
              <a:rPr lang="fr-FR" sz="3200" b="1" dirty="0">
                <a:solidFill>
                  <a:srgbClr val="EE4757"/>
                </a:solidFill>
                <a:latin typeface="Bernard MT Condensed" panose="02050806060905020404" pitchFamily="18" charset="0"/>
                <a:cs typeface="72 Condensed" panose="020B0506030000000003" pitchFamily="34" charset="0"/>
              </a:rPr>
              <a:t>Des consultations à marche forcée</a:t>
            </a:r>
          </a:p>
          <a:p>
            <a:pPr marL="0" lvl="2" indent="0" algn="ctr">
              <a:lnSpc>
                <a:spcPct val="80000"/>
              </a:lnSpc>
              <a:spcBef>
                <a:spcPts val="1000"/>
              </a:spcBef>
              <a:buNone/>
            </a:pPr>
            <a:endParaRPr lang="fr-FR" sz="2800" b="1" dirty="0">
              <a:solidFill>
                <a:srgbClr val="EE4757"/>
              </a:solidFill>
              <a:latin typeface="Bernard MT Condensed" panose="02050806060905020404" pitchFamily="18" charset="0"/>
              <a:cs typeface="72 Condensed" panose="020B0506030000000003" pitchFamily="34" charset="0"/>
            </a:endParaRPr>
          </a:p>
        </p:txBody>
      </p:sp>
      <p:sp>
        <p:nvSpPr>
          <p:cNvPr id="2" name="Flèche : droite 1">
            <a:extLst>
              <a:ext uri="{FF2B5EF4-FFF2-40B4-BE49-F238E27FC236}">
                <a16:creationId xmlns:a16="http://schemas.microsoft.com/office/drawing/2014/main" id="{FB2CB478-00A6-FE53-EBC4-D19BFED55165}"/>
              </a:ext>
            </a:extLst>
          </p:cNvPr>
          <p:cNvSpPr/>
          <p:nvPr/>
        </p:nvSpPr>
        <p:spPr>
          <a:xfrm>
            <a:off x="1060585" y="3451543"/>
            <a:ext cx="10996893" cy="1392573"/>
          </a:xfrm>
          <a:prstGeom prst="rightArrow">
            <a:avLst/>
          </a:prstGeom>
          <a:solidFill>
            <a:srgbClr val="7FA8D9"/>
          </a:solidFill>
          <a:ln>
            <a:solidFill>
              <a:srgbClr val="EE4757"/>
            </a:solidFill>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7DDF9A0D-185A-52E9-DAD1-A1B2C693EAEE}"/>
              </a:ext>
            </a:extLst>
          </p:cNvPr>
          <p:cNvSpPr txBox="1"/>
          <p:nvPr/>
        </p:nvSpPr>
        <p:spPr>
          <a:xfrm rot="16200000">
            <a:off x="2761717" y="3962749"/>
            <a:ext cx="752129" cy="369332"/>
          </a:xfrm>
          <a:prstGeom prst="rect">
            <a:avLst/>
          </a:prstGeom>
          <a:noFill/>
        </p:spPr>
        <p:txBody>
          <a:bodyPr wrap="none" rtlCol="0">
            <a:spAutoFit/>
          </a:bodyPr>
          <a:lstStyle>
            <a:defPPr>
              <a:defRPr lang="fr-FR"/>
            </a:defPPr>
            <a:lvl1pPr>
              <a:defRPr b="1">
                <a:solidFill>
                  <a:srgbClr val="EE4757"/>
                </a:solidFill>
              </a:defRPr>
            </a:lvl1pPr>
          </a:lstStyle>
          <a:p>
            <a:r>
              <a:rPr lang="fr-FR" dirty="0"/>
              <a:t>10/11</a:t>
            </a:r>
          </a:p>
        </p:txBody>
      </p:sp>
      <p:sp>
        <p:nvSpPr>
          <p:cNvPr id="6" name="ZoneTexte 5">
            <a:extLst>
              <a:ext uri="{FF2B5EF4-FFF2-40B4-BE49-F238E27FC236}">
                <a16:creationId xmlns:a16="http://schemas.microsoft.com/office/drawing/2014/main" id="{6B8CC7C1-B086-8C67-0992-03F8731F78B7}"/>
              </a:ext>
            </a:extLst>
          </p:cNvPr>
          <p:cNvSpPr txBox="1"/>
          <p:nvPr/>
        </p:nvSpPr>
        <p:spPr>
          <a:xfrm rot="16200000">
            <a:off x="1882830" y="3962749"/>
            <a:ext cx="752129" cy="369332"/>
          </a:xfrm>
          <a:prstGeom prst="rect">
            <a:avLst/>
          </a:prstGeom>
          <a:noFill/>
        </p:spPr>
        <p:txBody>
          <a:bodyPr wrap="none" rtlCol="0">
            <a:spAutoFit/>
          </a:bodyPr>
          <a:lstStyle/>
          <a:p>
            <a:r>
              <a:rPr lang="fr-FR" b="1" dirty="0">
                <a:solidFill>
                  <a:srgbClr val="EE4757"/>
                </a:solidFill>
              </a:rPr>
              <a:t>07/11</a:t>
            </a:r>
          </a:p>
        </p:txBody>
      </p:sp>
      <p:sp>
        <p:nvSpPr>
          <p:cNvPr id="8" name="ZoneTexte 7">
            <a:extLst>
              <a:ext uri="{FF2B5EF4-FFF2-40B4-BE49-F238E27FC236}">
                <a16:creationId xmlns:a16="http://schemas.microsoft.com/office/drawing/2014/main" id="{7153178C-513F-BE3E-B4EB-C3905BB83DB0}"/>
              </a:ext>
            </a:extLst>
          </p:cNvPr>
          <p:cNvSpPr txBox="1"/>
          <p:nvPr/>
        </p:nvSpPr>
        <p:spPr>
          <a:xfrm rot="16200000">
            <a:off x="4865139" y="3966162"/>
            <a:ext cx="752129" cy="369332"/>
          </a:xfrm>
          <a:prstGeom prst="rect">
            <a:avLst/>
          </a:prstGeom>
          <a:noFill/>
        </p:spPr>
        <p:txBody>
          <a:bodyPr wrap="none" rtlCol="0">
            <a:spAutoFit/>
          </a:bodyPr>
          <a:lstStyle/>
          <a:p>
            <a:r>
              <a:rPr lang="fr-FR" b="1" dirty="0">
                <a:solidFill>
                  <a:srgbClr val="EE4757"/>
                </a:solidFill>
              </a:rPr>
              <a:t>16/11</a:t>
            </a:r>
          </a:p>
        </p:txBody>
      </p:sp>
      <p:pic>
        <p:nvPicPr>
          <p:cNvPr id="10" name="Image 9">
            <a:extLst>
              <a:ext uri="{FF2B5EF4-FFF2-40B4-BE49-F238E27FC236}">
                <a16:creationId xmlns:a16="http://schemas.microsoft.com/office/drawing/2014/main" id="{A5E0B760-EE08-ABC5-1885-A9D468AD3B02}"/>
              </a:ext>
            </a:extLst>
          </p:cNvPr>
          <p:cNvPicPr>
            <a:picLocks noChangeAspect="1"/>
          </p:cNvPicPr>
          <p:nvPr/>
        </p:nvPicPr>
        <p:blipFill rotWithShape="1">
          <a:blip r:embed="rId2"/>
          <a:srcRect r="96270"/>
          <a:stretch/>
        </p:blipFill>
        <p:spPr>
          <a:xfrm>
            <a:off x="0" y="3211594"/>
            <a:ext cx="412270" cy="1883827"/>
          </a:xfrm>
          <a:prstGeom prst="rect">
            <a:avLst/>
          </a:prstGeom>
        </p:spPr>
      </p:pic>
      <p:pic>
        <p:nvPicPr>
          <p:cNvPr id="11" name="Image 10">
            <a:extLst>
              <a:ext uri="{FF2B5EF4-FFF2-40B4-BE49-F238E27FC236}">
                <a16:creationId xmlns:a16="http://schemas.microsoft.com/office/drawing/2014/main" id="{B1B430E3-3A08-8267-50DC-019AC68225C2}"/>
              </a:ext>
            </a:extLst>
          </p:cNvPr>
          <p:cNvPicPr>
            <a:picLocks noChangeAspect="1"/>
          </p:cNvPicPr>
          <p:nvPr/>
        </p:nvPicPr>
        <p:blipFill rotWithShape="1">
          <a:blip r:embed="rId3"/>
          <a:srcRect l="4334" r="94158"/>
          <a:stretch/>
        </p:blipFill>
        <p:spPr>
          <a:xfrm>
            <a:off x="455951" y="3211548"/>
            <a:ext cx="166765" cy="1877731"/>
          </a:xfrm>
          <a:prstGeom prst="rect">
            <a:avLst/>
          </a:prstGeom>
        </p:spPr>
      </p:pic>
      <p:pic>
        <p:nvPicPr>
          <p:cNvPr id="12" name="Image 11">
            <a:extLst>
              <a:ext uri="{FF2B5EF4-FFF2-40B4-BE49-F238E27FC236}">
                <a16:creationId xmlns:a16="http://schemas.microsoft.com/office/drawing/2014/main" id="{C59F6A58-BB0E-C9DB-5970-EA289291ED51}"/>
              </a:ext>
            </a:extLst>
          </p:cNvPr>
          <p:cNvPicPr>
            <a:picLocks noChangeAspect="1"/>
          </p:cNvPicPr>
          <p:nvPr/>
        </p:nvPicPr>
        <p:blipFill rotWithShape="1">
          <a:blip r:embed="rId3"/>
          <a:srcRect l="4334" r="94158"/>
          <a:stretch/>
        </p:blipFill>
        <p:spPr>
          <a:xfrm>
            <a:off x="675096" y="3211548"/>
            <a:ext cx="166765" cy="1877731"/>
          </a:xfrm>
          <a:prstGeom prst="rect">
            <a:avLst/>
          </a:prstGeom>
        </p:spPr>
      </p:pic>
      <p:sp>
        <p:nvSpPr>
          <p:cNvPr id="14" name="ZoneTexte 13">
            <a:extLst>
              <a:ext uri="{FF2B5EF4-FFF2-40B4-BE49-F238E27FC236}">
                <a16:creationId xmlns:a16="http://schemas.microsoft.com/office/drawing/2014/main" id="{C8F17FC7-7CEF-90E2-320E-02773D4DFE50}"/>
              </a:ext>
            </a:extLst>
          </p:cNvPr>
          <p:cNvSpPr txBox="1"/>
          <p:nvPr/>
        </p:nvSpPr>
        <p:spPr>
          <a:xfrm rot="16200000">
            <a:off x="-56877" y="3954729"/>
            <a:ext cx="752129" cy="369332"/>
          </a:xfrm>
          <a:prstGeom prst="rect">
            <a:avLst/>
          </a:prstGeom>
          <a:noFill/>
        </p:spPr>
        <p:txBody>
          <a:bodyPr wrap="none" rtlCol="0">
            <a:spAutoFit/>
          </a:bodyPr>
          <a:lstStyle/>
          <a:p>
            <a:r>
              <a:rPr lang="fr-FR" b="1" dirty="0">
                <a:solidFill>
                  <a:srgbClr val="EE4757"/>
                </a:solidFill>
              </a:rPr>
              <a:t>08/02</a:t>
            </a:r>
          </a:p>
        </p:txBody>
      </p:sp>
      <p:sp>
        <p:nvSpPr>
          <p:cNvPr id="17" name="ZoneTexte 16">
            <a:extLst>
              <a:ext uri="{FF2B5EF4-FFF2-40B4-BE49-F238E27FC236}">
                <a16:creationId xmlns:a16="http://schemas.microsoft.com/office/drawing/2014/main" id="{592EA2A6-9C2C-750A-2455-FE03BA411D3F}"/>
              </a:ext>
            </a:extLst>
          </p:cNvPr>
          <p:cNvSpPr txBox="1"/>
          <p:nvPr/>
        </p:nvSpPr>
        <p:spPr>
          <a:xfrm rot="17400000">
            <a:off x="458566" y="5252233"/>
            <a:ext cx="1877729" cy="338554"/>
          </a:xfrm>
          <a:prstGeom prst="rect">
            <a:avLst/>
          </a:prstGeom>
          <a:noFill/>
          <a:ln w="28575">
            <a:solidFill>
              <a:srgbClr val="EE4757"/>
            </a:solidFill>
            <a:prstDash val="lgDash"/>
          </a:ln>
        </p:spPr>
        <p:txBody>
          <a:bodyPr wrap="square" rtlCol="0">
            <a:spAutoFit/>
          </a:bodyPr>
          <a:lstStyle/>
          <a:p>
            <a:pPr algn="ctr"/>
            <a:r>
              <a:rPr lang="fr-FR" sz="1600" b="1" dirty="0">
                <a:solidFill>
                  <a:schemeClr val="accent1">
                    <a:lumMod val="75000"/>
                  </a:schemeClr>
                </a:solidFill>
                <a:latin typeface="Eras Bold ITC" panose="020B0907030504020204" pitchFamily="34" charset="0"/>
                <a:cs typeface="72 Condensed" panose="020B0506030000000003" pitchFamily="34" charset="0"/>
              </a:rPr>
              <a:t>1ere version PJL</a:t>
            </a:r>
          </a:p>
        </p:txBody>
      </p:sp>
      <p:sp>
        <p:nvSpPr>
          <p:cNvPr id="18" name="ZoneTexte 17">
            <a:extLst>
              <a:ext uri="{FF2B5EF4-FFF2-40B4-BE49-F238E27FC236}">
                <a16:creationId xmlns:a16="http://schemas.microsoft.com/office/drawing/2014/main" id="{0FD5C2DC-F821-4057-9A7C-2F0A72A2C49C}"/>
              </a:ext>
            </a:extLst>
          </p:cNvPr>
          <p:cNvSpPr txBox="1"/>
          <p:nvPr/>
        </p:nvSpPr>
        <p:spPr>
          <a:xfrm rot="16200000">
            <a:off x="1351396" y="3944823"/>
            <a:ext cx="752129" cy="369332"/>
          </a:xfrm>
          <a:prstGeom prst="rect">
            <a:avLst/>
          </a:prstGeom>
          <a:noFill/>
        </p:spPr>
        <p:txBody>
          <a:bodyPr wrap="none" rtlCol="0">
            <a:spAutoFit/>
          </a:bodyPr>
          <a:lstStyle/>
          <a:p>
            <a:r>
              <a:rPr lang="fr-FR" b="1" dirty="0">
                <a:solidFill>
                  <a:srgbClr val="EE4757"/>
                </a:solidFill>
              </a:rPr>
              <a:t>06/11</a:t>
            </a:r>
          </a:p>
        </p:txBody>
      </p:sp>
      <p:sp>
        <p:nvSpPr>
          <p:cNvPr id="19" name="ZoneTexte 18">
            <a:extLst>
              <a:ext uri="{FF2B5EF4-FFF2-40B4-BE49-F238E27FC236}">
                <a16:creationId xmlns:a16="http://schemas.microsoft.com/office/drawing/2014/main" id="{A6016C5D-50F9-B245-6D0F-47AD0C6B0C94}"/>
              </a:ext>
            </a:extLst>
          </p:cNvPr>
          <p:cNvSpPr txBox="1"/>
          <p:nvPr/>
        </p:nvSpPr>
        <p:spPr>
          <a:xfrm>
            <a:off x="2571511" y="3158326"/>
            <a:ext cx="1149868" cy="584775"/>
          </a:xfrm>
          <a:prstGeom prst="rect">
            <a:avLst/>
          </a:prstGeom>
          <a:noFill/>
          <a:ln w="28575">
            <a:solidFill>
              <a:srgbClr val="EE4757"/>
            </a:solidFill>
            <a:prstDash val="lgDash"/>
          </a:ln>
        </p:spPr>
        <p:txBody>
          <a:bodyPr wrap="square" rtlCol="0">
            <a:spAutoFit/>
          </a:bodyPr>
          <a:lstStyle/>
          <a:p>
            <a:pPr algn="ctr"/>
            <a:r>
              <a:rPr lang="fr-FR" sz="1600" b="1" dirty="0">
                <a:solidFill>
                  <a:schemeClr val="accent1">
                    <a:lumMod val="75000"/>
                  </a:schemeClr>
                </a:solidFill>
                <a:latin typeface="Eras Bold ITC" panose="020B0907030504020204" pitchFamily="34" charset="0"/>
                <a:cs typeface="72 Condensed" panose="020B0506030000000003" pitchFamily="34" charset="0"/>
              </a:rPr>
              <a:t>GT CNTE #1</a:t>
            </a:r>
          </a:p>
        </p:txBody>
      </p:sp>
      <p:cxnSp>
        <p:nvCxnSpPr>
          <p:cNvPr id="21" name="Connecteur droit 20">
            <a:extLst>
              <a:ext uri="{FF2B5EF4-FFF2-40B4-BE49-F238E27FC236}">
                <a16:creationId xmlns:a16="http://schemas.microsoft.com/office/drawing/2014/main" id="{7E9B09FD-09E7-2629-6F67-FC1B429AFC80}"/>
              </a:ext>
            </a:extLst>
          </p:cNvPr>
          <p:cNvCxnSpPr/>
          <p:nvPr/>
        </p:nvCxnSpPr>
        <p:spPr>
          <a:xfrm>
            <a:off x="9691999" y="6493835"/>
            <a:ext cx="157501" cy="514363"/>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FAA8B41D-5E52-2413-EE35-09F623A5910A}"/>
              </a:ext>
            </a:extLst>
          </p:cNvPr>
          <p:cNvSpPr txBox="1"/>
          <p:nvPr/>
        </p:nvSpPr>
        <p:spPr>
          <a:xfrm rot="16200000">
            <a:off x="4116210" y="3928765"/>
            <a:ext cx="752129" cy="369332"/>
          </a:xfrm>
          <a:prstGeom prst="rect">
            <a:avLst/>
          </a:prstGeom>
          <a:noFill/>
        </p:spPr>
        <p:txBody>
          <a:bodyPr wrap="none" rtlCol="0">
            <a:spAutoFit/>
          </a:bodyPr>
          <a:lstStyle>
            <a:defPPr>
              <a:defRPr lang="fr-FR"/>
            </a:defPPr>
            <a:lvl1pPr>
              <a:defRPr b="1">
                <a:solidFill>
                  <a:srgbClr val="EE4757"/>
                </a:solidFill>
              </a:defRPr>
            </a:lvl1pPr>
          </a:lstStyle>
          <a:p>
            <a:r>
              <a:rPr lang="fr-FR" dirty="0"/>
              <a:t>14/11</a:t>
            </a:r>
          </a:p>
        </p:txBody>
      </p:sp>
      <p:sp>
        <p:nvSpPr>
          <p:cNvPr id="24" name="Bulle narrative : rectangle à coins arrondis 23">
            <a:extLst>
              <a:ext uri="{FF2B5EF4-FFF2-40B4-BE49-F238E27FC236}">
                <a16:creationId xmlns:a16="http://schemas.microsoft.com/office/drawing/2014/main" id="{3DC70332-42CE-29FB-796E-F0C49865B65A}"/>
              </a:ext>
            </a:extLst>
          </p:cNvPr>
          <p:cNvSpPr/>
          <p:nvPr/>
        </p:nvSpPr>
        <p:spPr>
          <a:xfrm>
            <a:off x="995805" y="1866027"/>
            <a:ext cx="3387418" cy="710750"/>
          </a:xfrm>
          <a:prstGeom prst="wedgeRoundRectCallout">
            <a:avLst>
              <a:gd name="adj1" fmla="val -43834"/>
              <a:gd name="adj2" fmla="val 103370"/>
              <a:gd name="adj3" fmla="val 16667"/>
            </a:avLst>
          </a:prstGeom>
          <a:solidFill>
            <a:srgbClr val="7FA8D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Enchaînez-moi les consultations, vous avez jusqu’au 30/11 !!!</a:t>
            </a:r>
          </a:p>
        </p:txBody>
      </p:sp>
      <p:sp>
        <p:nvSpPr>
          <p:cNvPr id="26" name="ZoneTexte 25">
            <a:extLst>
              <a:ext uri="{FF2B5EF4-FFF2-40B4-BE49-F238E27FC236}">
                <a16:creationId xmlns:a16="http://schemas.microsoft.com/office/drawing/2014/main" id="{6C37A3D7-F636-E312-3D0C-2D4A9DFB9685}"/>
              </a:ext>
            </a:extLst>
          </p:cNvPr>
          <p:cNvSpPr txBox="1"/>
          <p:nvPr/>
        </p:nvSpPr>
        <p:spPr>
          <a:xfrm rot="16200000">
            <a:off x="5880678" y="3962748"/>
            <a:ext cx="752129" cy="369332"/>
          </a:xfrm>
          <a:prstGeom prst="rect">
            <a:avLst/>
          </a:prstGeom>
          <a:noFill/>
        </p:spPr>
        <p:txBody>
          <a:bodyPr wrap="none" rtlCol="0">
            <a:spAutoFit/>
          </a:bodyPr>
          <a:lstStyle/>
          <a:p>
            <a:r>
              <a:rPr lang="fr-FR" b="1" dirty="0">
                <a:solidFill>
                  <a:srgbClr val="EE4757"/>
                </a:solidFill>
              </a:rPr>
              <a:t>20/11</a:t>
            </a:r>
          </a:p>
        </p:txBody>
      </p:sp>
      <p:pic>
        <p:nvPicPr>
          <p:cNvPr id="28" name="Image 27">
            <a:extLst>
              <a:ext uri="{FF2B5EF4-FFF2-40B4-BE49-F238E27FC236}">
                <a16:creationId xmlns:a16="http://schemas.microsoft.com/office/drawing/2014/main" id="{3C7FAB61-494E-ACEB-B122-7AFEFD118CF2}"/>
              </a:ext>
            </a:extLst>
          </p:cNvPr>
          <p:cNvPicPr>
            <a:picLocks noChangeAspect="1"/>
          </p:cNvPicPr>
          <p:nvPr/>
        </p:nvPicPr>
        <p:blipFill rotWithShape="1">
          <a:blip r:embed="rId4">
            <a:clrChange>
              <a:clrFrom>
                <a:srgbClr val="FFFFFF"/>
              </a:clrFrom>
              <a:clrTo>
                <a:srgbClr val="FFFFFF">
                  <a:alpha val="0"/>
                </a:srgbClr>
              </a:clrTo>
            </a:clrChange>
          </a:blip>
          <a:srcRect l="31236" r="30598"/>
          <a:stretch/>
        </p:blipFill>
        <p:spPr>
          <a:xfrm>
            <a:off x="503854" y="2631449"/>
            <a:ext cx="750752" cy="1101550"/>
          </a:xfrm>
          <a:prstGeom prst="rect">
            <a:avLst/>
          </a:prstGeom>
        </p:spPr>
      </p:pic>
      <p:sp>
        <p:nvSpPr>
          <p:cNvPr id="29" name="ZoneTexte 28">
            <a:extLst>
              <a:ext uri="{FF2B5EF4-FFF2-40B4-BE49-F238E27FC236}">
                <a16:creationId xmlns:a16="http://schemas.microsoft.com/office/drawing/2014/main" id="{21695218-710E-9674-3DC1-049F05FCD111}"/>
              </a:ext>
            </a:extLst>
          </p:cNvPr>
          <p:cNvSpPr txBox="1"/>
          <p:nvPr/>
        </p:nvSpPr>
        <p:spPr>
          <a:xfrm rot="17400000">
            <a:off x="1015629" y="5294343"/>
            <a:ext cx="1877729" cy="338554"/>
          </a:xfrm>
          <a:prstGeom prst="rect">
            <a:avLst/>
          </a:prstGeom>
          <a:noFill/>
          <a:ln w="28575">
            <a:solidFill>
              <a:srgbClr val="EE4757"/>
            </a:solidFill>
            <a:prstDash val="lgDash"/>
          </a:ln>
        </p:spPr>
        <p:txBody>
          <a:bodyPr wrap="square" rtlCol="0">
            <a:spAutoFit/>
          </a:bodyPr>
          <a:lstStyle/>
          <a:p>
            <a:pPr algn="ctr"/>
            <a:r>
              <a:rPr lang="fr-FR" sz="1600" b="1" dirty="0">
                <a:solidFill>
                  <a:schemeClr val="accent1">
                    <a:lumMod val="75000"/>
                  </a:schemeClr>
                </a:solidFill>
                <a:latin typeface="Eras Bold ITC" panose="020B0907030504020204" pitchFamily="34" charset="0"/>
                <a:cs typeface="72 Condensed" panose="020B0506030000000003" pitchFamily="34" charset="0"/>
              </a:rPr>
              <a:t>Étude d’impact</a:t>
            </a:r>
          </a:p>
        </p:txBody>
      </p:sp>
      <p:sp>
        <p:nvSpPr>
          <p:cNvPr id="30" name="ZoneTexte 29">
            <a:extLst>
              <a:ext uri="{FF2B5EF4-FFF2-40B4-BE49-F238E27FC236}">
                <a16:creationId xmlns:a16="http://schemas.microsoft.com/office/drawing/2014/main" id="{4F93ADC8-60BE-EE8A-F07A-31ADC0FE0092}"/>
              </a:ext>
            </a:extLst>
          </p:cNvPr>
          <p:cNvSpPr txBox="1"/>
          <p:nvPr/>
        </p:nvSpPr>
        <p:spPr>
          <a:xfrm rot="17400000">
            <a:off x="3558551" y="5173101"/>
            <a:ext cx="1608477" cy="338554"/>
          </a:xfrm>
          <a:prstGeom prst="rect">
            <a:avLst/>
          </a:prstGeom>
          <a:noFill/>
          <a:ln w="28575">
            <a:solidFill>
              <a:srgbClr val="EE4757"/>
            </a:solidFill>
            <a:prstDash val="lgDash"/>
          </a:ln>
        </p:spPr>
        <p:txBody>
          <a:bodyPr wrap="square" rtlCol="0">
            <a:spAutoFit/>
          </a:bodyPr>
          <a:lstStyle/>
          <a:p>
            <a:pPr algn="ctr"/>
            <a:r>
              <a:rPr lang="fr-FR" sz="1600" b="1" dirty="0">
                <a:solidFill>
                  <a:schemeClr val="accent1">
                    <a:lumMod val="75000"/>
                  </a:schemeClr>
                </a:solidFill>
                <a:latin typeface="Eras Bold ITC" panose="020B0907030504020204" pitchFamily="34" charset="0"/>
                <a:cs typeface="72 Condensed" panose="020B0506030000000003" pitchFamily="34" charset="0"/>
              </a:rPr>
              <a:t>HCTISN, info</a:t>
            </a:r>
          </a:p>
        </p:txBody>
      </p:sp>
      <p:sp>
        <p:nvSpPr>
          <p:cNvPr id="31" name="ZoneTexte 30">
            <a:extLst>
              <a:ext uri="{FF2B5EF4-FFF2-40B4-BE49-F238E27FC236}">
                <a16:creationId xmlns:a16="http://schemas.microsoft.com/office/drawing/2014/main" id="{2EDF0E57-1634-13D0-5AA0-27EFFE13DB9D}"/>
              </a:ext>
            </a:extLst>
          </p:cNvPr>
          <p:cNvSpPr txBox="1"/>
          <p:nvPr/>
        </p:nvSpPr>
        <p:spPr>
          <a:xfrm rot="17400000">
            <a:off x="4390403" y="5008784"/>
            <a:ext cx="1047098" cy="338554"/>
          </a:xfrm>
          <a:prstGeom prst="rect">
            <a:avLst/>
          </a:prstGeom>
          <a:noFill/>
          <a:ln w="28575">
            <a:solidFill>
              <a:srgbClr val="EE4757"/>
            </a:solidFill>
            <a:prstDash val="lgDash"/>
          </a:ln>
        </p:spPr>
        <p:txBody>
          <a:bodyPr wrap="square" rtlCol="0">
            <a:spAutoFit/>
          </a:bodyPr>
          <a:lstStyle/>
          <a:p>
            <a:pPr algn="ctr"/>
            <a:r>
              <a:rPr lang="fr-FR" sz="1600" b="1" dirty="0">
                <a:solidFill>
                  <a:schemeClr val="accent1">
                    <a:lumMod val="75000"/>
                  </a:schemeClr>
                </a:solidFill>
                <a:latin typeface="Eras Bold ITC" panose="020B0907030504020204" pitchFamily="34" charset="0"/>
                <a:cs typeface="72 Condensed" panose="020B0506030000000003" pitchFamily="34" charset="0"/>
              </a:rPr>
              <a:t>CSE</a:t>
            </a:r>
          </a:p>
        </p:txBody>
      </p:sp>
      <p:sp>
        <p:nvSpPr>
          <p:cNvPr id="32" name="ZoneTexte 31">
            <a:extLst>
              <a:ext uri="{FF2B5EF4-FFF2-40B4-BE49-F238E27FC236}">
                <a16:creationId xmlns:a16="http://schemas.microsoft.com/office/drawing/2014/main" id="{D3F17C97-413D-570A-B39B-E4F1800E75B2}"/>
              </a:ext>
            </a:extLst>
          </p:cNvPr>
          <p:cNvSpPr txBox="1"/>
          <p:nvPr/>
        </p:nvSpPr>
        <p:spPr>
          <a:xfrm rot="17400000">
            <a:off x="3225817" y="5051851"/>
            <a:ext cx="1420399" cy="338554"/>
          </a:xfrm>
          <a:prstGeom prst="rect">
            <a:avLst/>
          </a:prstGeom>
          <a:noFill/>
          <a:ln w="28575">
            <a:solidFill>
              <a:srgbClr val="EE4757"/>
            </a:solidFill>
            <a:prstDash val="lgDash"/>
          </a:ln>
        </p:spPr>
        <p:txBody>
          <a:bodyPr wrap="square" rtlCol="0">
            <a:spAutoFit/>
          </a:bodyPr>
          <a:lstStyle/>
          <a:p>
            <a:pPr algn="ctr"/>
            <a:r>
              <a:rPr lang="fr-FR" sz="1600" b="1" dirty="0">
                <a:solidFill>
                  <a:schemeClr val="accent1">
                    <a:lumMod val="75000"/>
                  </a:schemeClr>
                </a:solidFill>
                <a:latin typeface="Eras Bold ITC" panose="020B0907030504020204" pitchFamily="34" charset="0"/>
                <a:cs typeface="72 Condensed" panose="020B0506030000000003" pitchFamily="34" charset="0"/>
              </a:rPr>
              <a:t>CNESER</a:t>
            </a:r>
          </a:p>
        </p:txBody>
      </p:sp>
      <p:sp>
        <p:nvSpPr>
          <p:cNvPr id="33" name="ZoneTexte 32">
            <a:extLst>
              <a:ext uri="{FF2B5EF4-FFF2-40B4-BE49-F238E27FC236}">
                <a16:creationId xmlns:a16="http://schemas.microsoft.com/office/drawing/2014/main" id="{0AA7E3BA-1536-510B-D63F-8194DA62ADBB}"/>
              </a:ext>
            </a:extLst>
          </p:cNvPr>
          <p:cNvSpPr txBox="1"/>
          <p:nvPr/>
        </p:nvSpPr>
        <p:spPr>
          <a:xfrm rot="17400000">
            <a:off x="4894771" y="3034276"/>
            <a:ext cx="1047098" cy="338554"/>
          </a:xfrm>
          <a:prstGeom prst="rect">
            <a:avLst/>
          </a:prstGeom>
          <a:noFill/>
          <a:ln w="28575">
            <a:solidFill>
              <a:srgbClr val="EE4757"/>
            </a:solidFill>
            <a:prstDash val="lgDash"/>
          </a:ln>
        </p:spPr>
        <p:txBody>
          <a:bodyPr wrap="square" rtlCol="0">
            <a:spAutoFit/>
          </a:bodyPr>
          <a:lstStyle/>
          <a:p>
            <a:pPr algn="ctr"/>
            <a:r>
              <a:rPr lang="fr-FR" sz="1600" b="1" dirty="0">
                <a:solidFill>
                  <a:schemeClr val="accent1">
                    <a:lumMod val="75000"/>
                  </a:schemeClr>
                </a:solidFill>
                <a:latin typeface="Eras Bold ITC" panose="020B0907030504020204" pitchFamily="34" charset="0"/>
                <a:cs typeface="72 Condensed" panose="020B0506030000000003" pitchFamily="34" charset="0"/>
              </a:rPr>
              <a:t>CSFPE</a:t>
            </a:r>
          </a:p>
        </p:txBody>
      </p:sp>
      <p:sp>
        <p:nvSpPr>
          <p:cNvPr id="34" name="ZoneTexte 33">
            <a:extLst>
              <a:ext uri="{FF2B5EF4-FFF2-40B4-BE49-F238E27FC236}">
                <a16:creationId xmlns:a16="http://schemas.microsoft.com/office/drawing/2014/main" id="{952C3749-8F12-FFFD-BAFF-3D0F6BC44E1C}"/>
              </a:ext>
            </a:extLst>
          </p:cNvPr>
          <p:cNvSpPr txBox="1"/>
          <p:nvPr/>
        </p:nvSpPr>
        <p:spPr>
          <a:xfrm>
            <a:off x="5709792" y="3136612"/>
            <a:ext cx="1149868" cy="584775"/>
          </a:xfrm>
          <a:prstGeom prst="rect">
            <a:avLst/>
          </a:prstGeom>
          <a:noFill/>
          <a:ln w="28575">
            <a:solidFill>
              <a:srgbClr val="EE4757"/>
            </a:solidFill>
            <a:prstDash val="lgDash"/>
          </a:ln>
        </p:spPr>
        <p:txBody>
          <a:bodyPr wrap="square" rtlCol="0">
            <a:spAutoFit/>
          </a:bodyPr>
          <a:lstStyle/>
          <a:p>
            <a:pPr algn="ctr"/>
            <a:r>
              <a:rPr lang="fr-FR" sz="1600" b="1" dirty="0">
                <a:solidFill>
                  <a:schemeClr val="accent1">
                    <a:lumMod val="75000"/>
                  </a:schemeClr>
                </a:solidFill>
                <a:latin typeface="Eras Bold ITC" panose="020B0907030504020204" pitchFamily="34" charset="0"/>
                <a:cs typeface="72 Condensed" panose="020B0506030000000003" pitchFamily="34" charset="0"/>
              </a:rPr>
              <a:t>GT CNTE #2</a:t>
            </a:r>
          </a:p>
        </p:txBody>
      </p:sp>
      <p:sp>
        <p:nvSpPr>
          <p:cNvPr id="35" name="ZoneTexte 34">
            <a:extLst>
              <a:ext uri="{FF2B5EF4-FFF2-40B4-BE49-F238E27FC236}">
                <a16:creationId xmlns:a16="http://schemas.microsoft.com/office/drawing/2014/main" id="{1449C882-17CA-F41B-CFF2-9FFAAEB16C2A}"/>
              </a:ext>
            </a:extLst>
          </p:cNvPr>
          <p:cNvSpPr txBox="1"/>
          <p:nvPr/>
        </p:nvSpPr>
        <p:spPr>
          <a:xfrm rot="16200000">
            <a:off x="6783895" y="3997437"/>
            <a:ext cx="752129" cy="369332"/>
          </a:xfrm>
          <a:prstGeom prst="rect">
            <a:avLst/>
          </a:prstGeom>
          <a:noFill/>
        </p:spPr>
        <p:txBody>
          <a:bodyPr wrap="none" rtlCol="0">
            <a:spAutoFit/>
          </a:bodyPr>
          <a:lstStyle/>
          <a:p>
            <a:r>
              <a:rPr lang="fr-FR" b="1" dirty="0">
                <a:solidFill>
                  <a:srgbClr val="EE4757"/>
                </a:solidFill>
              </a:rPr>
              <a:t>22/11</a:t>
            </a:r>
          </a:p>
        </p:txBody>
      </p:sp>
      <p:sp>
        <p:nvSpPr>
          <p:cNvPr id="36" name="ZoneTexte 35">
            <a:extLst>
              <a:ext uri="{FF2B5EF4-FFF2-40B4-BE49-F238E27FC236}">
                <a16:creationId xmlns:a16="http://schemas.microsoft.com/office/drawing/2014/main" id="{19CF20CC-46BC-7773-0597-C1A66A0D0BC5}"/>
              </a:ext>
            </a:extLst>
          </p:cNvPr>
          <p:cNvSpPr txBox="1"/>
          <p:nvPr/>
        </p:nvSpPr>
        <p:spPr>
          <a:xfrm rot="17400000">
            <a:off x="6263917" y="4993927"/>
            <a:ext cx="1349171" cy="584775"/>
          </a:xfrm>
          <a:prstGeom prst="rect">
            <a:avLst/>
          </a:prstGeom>
          <a:noFill/>
          <a:ln w="28575">
            <a:solidFill>
              <a:srgbClr val="EE4757"/>
            </a:solidFill>
            <a:prstDash val="lgDash"/>
          </a:ln>
        </p:spPr>
        <p:txBody>
          <a:bodyPr wrap="square" rtlCol="0">
            <a:spAutoFit/>
          </a:bodyPr>
          <a:lstStyle/>
          <a:p>
            <a:pPr algn="ctr"/>
            <a:r>
              <a:rPr lang="fr-FR" sz="1600" b="1" dirty="0">
                <a:solidFill>
                  <a:schemeClr val="accent1">
                    <a:lumMod val="75000"/>
                  </a:schemeClr>
                </a:solidFill>
                <a:latin typeface="Eras Bold ITC" panose="020B0907030504020204" pitchFamily="34" charset="0"/>
                <a:cs typeface="72 Condensed" panose="020B0506030000000003" pitchFamily="34" charset="0"/>
              </a:rPr>
              <a:t>CNESER</a:t>
            </a:r>
          </a:p>
          <a:p>
            <a:pPr algn="ctr"/>
            <a:r>
              <a:rPr lang="fr-FR" sz="1600" b="1" dirty="0">
                <a:solidFill>
                  <a:schemeClr val="accent1">
                    <a:lumMod val="75000"/>
                  </a:schemeClr>
                </a:solidFill>
                <a:latin typeface="Eras Bold ITC" panose="020B0907030504020204" pitchFamily="34" charset="0"/>
                <a:cs typeface="72 Condensed" panose="020B0506030000000003" pitchFamily="34" charset="0"/>
              </a:rPr>
              <a:t>Le retour</a:t>
            </a:r>
          </a:p>
        </p:txBody>
      </p:sp>
      <p:sp>
        <p:nvSpPr>
          <p:cNvPr id="7" name="ZoneTexte 6">
            <a:extLst>
              <a:ext uri="{FF2B5EF4-FFF2-40B4-BE49-F238E27FC236}">
                <a16:creationId xmlns:a16="http://schemas.microsoft.com/office/drawing/2014/main" id="{F31BBE1F-BE67-A897-EE14-F1FAFA99FB22}"/>
              </a:ext>
            </a:extLst>
          </p:cNvPr>
          <p:cNvSpPr txBox="1"/>
          <p:nvPr/>
        </p:nvSpPr>
        <p:spPr>
          <a:xfrm rot="16200000">
            <a:off x="7695495" y="3962749"/>
            <a:ext cx="752129" cy="369332"/>
          </a:xfrm>
          <a:prstGeom prst="rect">
            <a:avLst/>
          </a:prstGeom>
          <a:noFill/>
        </p:spPr>
        <p:txBody>
          <a:bodyPr wrap="none" rtlCol="0">
            <a:spAutoFit/>
          </a:bodyPr>
          <a:lstStyle/>
          <a:p>
            <a:r>
              <a:rPr lang="fr-FR" b="1" dirty="0">
                <a:solidFill>
                  <a:srgbClr val="EE4757"/>
                </a:solidFill>
              </a:rPr>
              <a:t>29/11</a:t>
            </a:r>
          </a:p>
        </p:txBody>
      </p:sp>
      <p:sp>
        <p:nvSpPr>
          <p:cNvPr id="9" name="ZoneTexte 8">
            <a:extLst>
              <a:ext uri="{FF2B5EF4-FFF2-40B4-BE49-F238E27FC236}">
                <a16:creationId xmlns:a16="http://schemas.microsoft.com/office/drawing/2014/main" id="{CDC868BE-37D2-7AE6-8B4C-AF0A0F9F9BCB}"/>
              </a:ext>
            </a:extLst>
          </p:cNvPr>
          <p:cNvSpPr txBox="1"/>
          <p:nvPr/>
        </p:nvSpPr>
        <p:spPr>
          <a:xfrm rot="17401015">
            <a:off x="6972197" y="5232669"/>
            <a:ext cx="1672718" cy="338554"/>
          </a:xfrm>
          <a:prstGeom prst="rect">
            <a:avLst/>
          </a:prstGeom>
          <a:noFill/>
          <a:ln w="28575">
            <a:solidFill>
              <a:srgbClr val="EE4757"/>
            </a:solidFill>
            <a:prstDash val="lgDash"/>
          </a:ln>
        </p:spPr>
        <p:txBody>
          <a:bodyPr wrap="square" rtlCol="0">
            <a:spAutoFit/>
          </a:bodyPr>
          <a:lstStyle/>
          <a:p>
            <a:pPr algn="ctr"/>
            <a:r>
              <a:rPr lang="fr-FR" sz="1600" b="1" dirty="0">
                <a:solidFill>
                  <a:schemeClr val="accent1">
                    <a:lumMod val="75000"/>
                  </a:schemeClr>
                </a:solidFill>
                <a:latin typeface="Eras Bold ITC" panose="020B0907030504020204" pitchFamily="34" charset="0"/>
                <a:cs typeface="72 Condensed" panose="020B0506030000000003" pitchFamily="34" charset="0"/>
              </a:rPr>
              <a:t>CNTE avis</a:t>
            </a:r>
          </a:p>
        </p:txBody>
      </p:sp>
      <p:sp>
        <p:nvSpPr>
          <p:cNvPr id="15" name="ZoneTexte 14">
            <a:extLst>
              <a:ext uri="{FF2B5EF4-FFF2-40B4-BE49-F238E27FC236}">
                <a16:creationId xmlns:a16="http://schemas.microsoft.com/office/drawing/2014/main" id="{C7D25A96-2840-7613-154A-AC8F549A0A8E}"/>
              </a:ext>
            </a:extLst>
          </p:cNvPr>
          <p:cNvSpPr txBox="1"/>
          <p:nvPr/>
        </p:nvSpPr>
        <p:spPr>
          <a:xfrm rot="20777646">
            <a:off x="9752796" y="4652273"/>
            <a:ext cx="2322879" cy="1727652"/>
          </a:xfrm>
          <a:prstGeom prst="rect">
            <a:avLst/>
          </a:prstGeom>
          <a:noFill/>
          <a:ln w="127000">
            <a:solidFill>
              <a:srgbClr val="EE4757"/>
            </a:solidFill>
            <a:prstDash val="lgDash"/>
          </a:ln>
        </p:spPr>
        <p:txBody>
          <a:bodyPr wrap="square" rtlCol="0">
            <a:spAutoFit/>
          </a:bodyPr>
          <a:lstStyle/>
          <a:p>
            <a:pPr marL="0" lvl="2" indent="0" algn="ctr">
              <a:lnSpc>
                <a:spcPct val="80000"/>
              </a:lnSpc>
              <a:spcBef>
                <a:spcPts val="1000"/>
              </a:spcBef>
              <a:buNone/>
            </a:pPr>
            <a:endParaRPr lang="fr-FR" sz="2800" b="1" dirty="0">
              <a:solidFill>
                <a:srgbClr val="EE4757"/>
              </a:solidFill>
              <a:latin typeface="Bernard MT Condensed" panose="02050806060905020404" pitchFamily="18" charset="0"/>
              <a:cs typeface="72 Condensed" panose="020B0506030000000003" pitchFamily="34" charset="0"/>
            </a:endParaRPr>
          </a:p>
          <a:p>
            <a:pPr marL="0" lvl="2" indent="0" algn="ctr">
              <a:lnSpc>
                <a:spcPct val="80000"/>
              </a:lnSpc>
              <a:spcBef>
                <a:spcPts val="1000"/>
              </a:spcBef>
              <a:buNone/>
            </a:pPr>
            <a:r>
              <a:rPr lang="fr-FR" sz="2800" b="1" dirty="0">
                <a:solidFill>
                  <a:srgbClr val="EE4757"/>
                </a:solidFill>
                <a:latin typeface="Bernard MT Condensed" panose="02050806060905020404" pitchFamily="18" charset="0"/>
                <a:cs typeface="72 Condensed" panose="020B0506030000000003" pitchFamily="34" charset="0"/>
              </a:rPr>
              <a:t>Conseil des ministres</a:t>
            </a:r>
          </a:p>
          <a:p>
            <a:pPr marL="0" lvl="2" indent="0" algn="ctr">
              <a:lnSpc>
                <a:spcPct val="80000"/>
              </a:lnSpc>
              <a:spcBef>
                <a:spcPts val="1000"/>
              </a:spcBef>
              <a:buNone/>
            </a:pPr>
            <a:r>
              <a:rPr lang="fr-FR" sz="2800" b="1" dirty="0">
                <a:solidFill>
                  <a:srgbClr val="EE4757"/>
                </a:solidFill>
                <a:latin typeface="Bernard MT Condensed" panose="02050806060905020404" pitchFamily="18" charset="0"/>
                <a:cs typeface="72 Condensed" panose="020B0506030000000003" pitchFamily="34" charset="0"/>
              </a:rPr>
              <a:t> </a:t>
            </a:r>
          </a:p>
        </p:txBody>
      </p:sp>
      <p:sp>
        <p:nvSpPr>
          <p:cNvPr id="16" name="ZoneTexte 15">
            <a:extLst>
              <a:ext uri="{FF2B5EF4-FFF2-40B4-BE49-F238E27FC236}">
                <a16:creationId xmlns:a16="http://schemas.microsoft.com/office/drawing/2014/main" id="{AF1B5BD5-DE7F-E346-CB81-5D23B5B84088}"/>
              </a:ext>
            </a:extLst>
          </p:cNvPr>
          <p:cNvSpPr txBox="1"/>
          <p:nvPr/>
        </p:nvSpPr>
        <p:spPr>
          <a:xfrm rot="16200000">
            <a:off x="8208162" y="3978153"/>
            <a:ext cx="752129" cy="369332"/>
          </a:xfrm>
          <a:prstGeom prst="rect">
            <a:avLst/>
          </a:prstGeom>
          <a:noFill/>
        </p:spPr>
        <p:txBody>
          <a:bodyPr wrap="none" rtlCol="0">
            <a:spAutoFit/>
          </a:bodyPr>
          <a:lstStyle/>
          <a:p>
            <a:r>
              <a:rPr lang="fr-FR" b="1" dirty="0">
                <a:solidFill>
                  <a:srgbClr val="EE4757"/>
                </a:solidFill>
              </a:rPr>
              <a:t>30/11</a:t>
            </a:r>
          </a:p>
        </p:txBody>
      </p:sp>
      <p:sp>
        <p:nvSpPr>
          <p:cNvPr id="20" name="ZoneTexte 19">
            <a:extLst>
              <a:ext uri="{FF2B5EF4-FFF2-40B4-BE49-F238E27FC236}">
                <a16:creationId xmlns:a16="http://schemas.microsoft.com/office/drawing/2014/main" id="{4F499481-07F8-4555-481E-94FD1AF7D566}"/>
              </a:ext>
            </a:extLst>
          </p:cNvPr>
          <p:cNvSpPr txBox="1"/>
          <p:nvPr/>
        </p:nvSpPr>
        <p:spPr>
          <a:xfrm rot="17400000">
            <a:off x="7538002" y="5205169"/>
            <a:ext cx="1608477" cy="338554"/>
          </a:xfrm>
          <a:prstGeom prst="rect">
            <a:avLst/>
          </a:prstGeom>
          <a:noFill/>
          <a:ln w="28575">
            <a:solidFill>
              <a:srgbClr val="EE4757"/>
            </a:solidFill>
            <a:prstDash val="lgDash"/>
          </a:ln>
        </p:spPr>
        <p:txBody>
          <a:bodyPr wrap="square" rtlCol="0">
            <a:spAutoFit/>
          </a:bodyPr>
          <a:lstStyle/>
          <a:p>
            <a:pPr algn="ctr"/>
            <a:r>
              <a:rPr lang="fr-FR" sz="1600" b="1" dirty="0">
                <a:solidFill>
                  <a:schemeClr val="accent1">
                    <a:lumMod val="75000"/>
                  </a:schemeClr>
                </a:solidFill>
                <a:latin typeface="Eras Bold ITC" panose="020B0907030504020204" pitchFamily="34" charset="0"/>
                <a:cs typeface="72 Condensed" panose="020B0506030000000003" pitchFamily="34" charset="0"/>
              </a:rPr>
              <a:t>HCTISN avis</a:t>
            </a:r>
          </a:p>
        </p:txBody>
      </p:sp>
      <p:sp>
        <p:nvSpPr>
          <p:cNvPr id="23" name="ZoneTexte 22">
            <a:extLst>
              <a:ext uri="{FF2B5EF4-FFF2-40B4-BE49-F238E27FC236}">
                <a16:creationId xmlns:a16="http://schemas.microsoft.com/office/drawing/2014/main" id="{33B0B594-7FCD-46F9-5BC5-47AF76B7F238}"/>
              </a:ext>
            </a:extLst>
          </p:cNvPr>
          <p:cNvSpPr txBox="1"/>
          <p:nvPr/>
        </p:nvSpPr>
        <p:spPr>
          <a:xfrm rot="16200000">
            <a:off x="10341622" y="3980032"/>
            <a:ext cx="752129" cy="369332"/>
          </a:xfrm>
          <a:prstGeom prst="rect">
            <a:avLst/>
          </a:prstGeom>
          <a:noFill/>
        </p:spPr>
        <p:txBody>
          <a:bodyPr wrap="none" rtlCol="0">
            <a:spAutoFit/>
          </a:bodyPr>
          <a:lstStyle/>
          <a:p>
            <a:r>
              <a:rPr lang="fr-FR" b="1" dirty="0">
                <a:solidFill>
                  <a:srgbClr val="EE4757"/>
                </a:solidFill>
              </a:rPr>
              <a:t>13/12</a:t>
            </a:r>
          </a:p>
        </p:txBody>
      </p:sp>
      <p:sp>
        <p:nvSpPr>
          <p:cNvPr id="25" name="ZoneTexte 24">
            <a:extLst>
              <a:ext uri="{FF2B5EF4-FFF2-40B4-BE49-F238E27FC236}">
                <a16:creationId xmlns:a16="http://schemas.microsoft.com/office/drawing/2014/main" id="{ACA3670E-9366-855B-6BBE-EB0F4A871C2E}"/>
              </a:ext>
            </a:extLst>
          </p:cNvPr>
          <p:cNvSpPr txBox="1"/>
          <p:nvPr/>
        </p:nvSpPr>
        <p:spPr>
          <a:xfrm rot="17400000">
            <a:off x="94213" y="4099380"/>
            <a:ext cx="1162365" cy="338554"/>
          </a:xfrm>
          <a:prstGeom prst="rect">
            <a:avLst/>
          </a:prstGeom>
          <a:solidFill>
            <a:schemeClr val="bg1"/>
          </a:solidFill>
          <a:ln w="28575">
            <a:solidFill>
              <a:srgbClr val="EE4757"/>
            </a:solidFill>
            <a:prstDash val="lgDash"/>
          </a:ln>
        </p:spPr>
        <p:txBody>
          <a:bodyPr wrap="square" rtlCol="0">
            <a:spAutoFit/>
          </a:bodyPr>
          <a:lstStyle/>
          <a:p>
            <a:pPr algn="ctr"/>
            <a:r>
              <a:rPr lang="fr-FR" sz="1600" b="1" dirty="0">
                <a:solidFill>
                  <a:srgbClr val="EE4757"/>
                </a:solidFill>
                <a:latin typeface="Eras Bold ITC" panose="020B0907030504020204" pitchFamily="34" charset="0"/>
                <a:cs typeface="72 Condensed" panose="020B0506030000000003" pitchFamily="34" charset="0"/>
              </a:rPr>
              <a:t>saison1</a:t>
            </a:r>
          </a:p>
        </p:txBody>
      </p:sp>
      <p:sp>
        <p:nvSpPr>
          <p:cNvPr id="27" name="ZoneTexte 26">
            <a:extLst>
              <a:ext uri="{FF2B5EF4-FFF2-40B4-BE49-F238E27FC236}">
                <a16:creationId xmlns:a16="http://schemas.microsoft.com/office/drawing/2014/main" id="{650D74B3-E09B-E4E2-7B21-E09C6698FFD5}"/>
              </a:ext>
            </a:extLst>
          </p:cNvPr>
          <p:cNvSpPr txBox="1"/>
          <p:nvPr/>
        </p:nvSpPr>
        <p:spPr>
          <a:xfrm>
            <a:off x="1847317" y="6087707"/>
            <a:ext cx="7971890" cy="830997"/>
          </a:xfrm>
          <a:prstGeom prst="rect">
            <a:avLst/>
          </a:prstGeom>
          <a:noFill/>
        </p:spPr>
        <p:txBody>
          <a:bodyPr wrap="square" rtlCol="0">
            <a:spAutoFit/>
          </a:bodyPr>
          <a:lstStyle/>
          <a:p>
            <a:r>
              <a:rPr lang="fr-FR" sz="1200" b="1" dirty="0"/>
              <a:t>CNTE : </a:t>
            </a:r>
            <a:r>
              <a:rPr lang="fr-FR" sz="1200" dirty="0"/>
              <a:t>Conseil national de la transition écologique       </a:t>
            </a:r>
          </a:p>
          <a:p>
            <a:r>
              <a:rPr lang="fr-FR" sz="1200" b="1" dirty="0"/>
              <a:t>CNESER : </a:t>
            </a:r>
            <a:r>
              <a:rPr lang="fr-FR" sz="1200" dirty="0"/>
              <a:t>Conseil national de l'enseignement supérieur et de la recherche      </a:t>
            </a:r>
          </a:p>
          <a:p>
            <a:r>
              <a:rPr lang="fr-FR" sz="1200" dirty="0"/>
              <a:t> </a:t>
            </a:r>
            <a:r>
              <a:rPr lang="fr-FR" sz="1200" b="1" dirty="0"/>
              <a:t>HCTISN : </a:t>
            </a:r>
            <a:r>
              <a:rPr lang="fr-FR" sz="1200" dirty="0"/>
              <a:t>Haut Comité pour la transparence et l'information sur la sécurité nucléaire      </a:t>
            </a:r>
            <a:r>
              <a:rPr lang="fr-FR" sz="1200" b="1" dirty="0"/>
              <a:t>CSE : </a:t>
            </a:r>
            <a:r>
              <a:rPr lang="fr-FR" sz="1200" dirty="0"/>
              <a:t>Conseil supérieur de l’énergie      </a:t>
            </a:r>
          </a:p>
          <a:p>
            <a:r>
              <a:rPr lang="fr-FR" sz="1200" b="1" dirty="0"/>
              <a:t>CSFPE : </a:t>
            </a:r>
            <a:r>
              <a:rPr lang="fr-FR" sz="1200" dirty="0"/>
              <a:t>Conseil supérieur de la fonction publique de l'État</a:t>
            </a:r>
          </a:p>
        </p:txBody>
      </p:sp>
      <p:sp>
        <p:nvSpPr>
          <p:cNvPr id="37" name="ZoneTexte 36">
            <a:extLst>
              <a:ext uri="{FF2B5EF4-FFF2-40B4-BE49-F238E27FC236}">
                <a16:creationId xmlns:a16="http://schemas.microsoft.com/office/drawing/2014/main" id="{A3C988BE-A995-8DC7-6775-D8117B0F131F}"/>
              </a:ext>
            </a:extLst>
          </p:cNvPr>
          <p:cNvSpPr txBox="1"/>
          <p:nvPr/>
        </p:nvSpPr>
        <p:spPr>
          <a:xfrm rot="17400000">
            <a:off x="3753621" y="2473735"/>
            <a:ext cx="2243827" cy="338554"/>
          </a:xfrm>
          <a:prstGeom prst="rect">
            <a:avLst/>
          </a:prstGeom>
          <a:noFill/>
          <a:ln w="28575">
            <a:solidFill>
              <a:srgbClr val="EE4757"/>
            </a:solidFill>
            <a:prstDash val="lgDash"/>
          </a:ln>
        </p:spPr>
        <p:txBody>
          <a:bodyPr wrap="square" rtlCol="0">
            <a:spAutoFit/>
          </a:bodyPr>
          <a:lstStyle/>
          <a:p>
            <a:pPr algn="ctr"/>
            <a:r>
              <a:rPr lang="fr-FR" sz="1600" b="1" dirty="0">
                <a:solidFill>
                  <a:srgbClr val="7FA8D9"/>
                </a:solidFill>
                <a:latin typeface="Eras Bold ITC" panose="020B0907030504020204" pitchFamily="34" charset="0"/>
                <a:cs typeface="72 Condensed" panose="020B0506030000000003" pitchFamily="34" charset="0"/>
              </a:rPr>
              <a:t>Table ronde à l’AN</a:t>
            </a:r>
          </a:p>
        </p:txBody>
      </p:sp>
    </p:spTree>
    <p:extLst>
      <p:ext uri="{BB962C8B-B14F-4D97-AF65-F5344CB8AC3E}">
        <p14:creationId xmlns:p14="http://schemas.microsoft.com/office/powerpoint/2010/main" val="30705730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99459E9-A27D-4840-BACD-5F6858CC3A82}"/>
              </a:ext>
            </a:extLst>
          </p:cNvPr>
          <p:cNvSpPr>
            <a:spLocks noGrp="1"/>
          </p:cNvSpPr>
          <p:nvPr>
            <p:ph idx="1"/>
          </p:nvPr>
        </p:nvSpPr>
        <p:spPr>
          <a:xfrm>
            <a:off x="443883" y="1970843"/>
            <a:ext cx="11448081" cy="4236180"/>
          </a:xfrm>
        </p:spPr>
        <p:txBody>
          <a:bodyPr>
            <a:normAutofit lnSpcReduction="10000"/>
          </a:bodyPr>
          <a:lstStyle/>
          <a:p>
            <a:pPr marL="0" indent="0">
              <a:buNone/>
            </a:pPr>
            <a:r>
              <a:rPr lang="fr-FR" dirty="0"/>
              <a:t>Intro</a:t>
            </a:r>
          </a:p>
          <a:p>
            <a:pPr marL="514350" indent="-514350">
              <a:buFont typeface="+mj-lt"/>
              <a:buAutoNum type="arabicPeriod"/>
            </a:pPr>
            <a:r>
              <a:rPr lang="fr-FR" b="1" dirty="0"/>
              <a:t>Le projet de loi en bref</a:t>
            </a:r>
          </a:p>
          <a:p>
            <a:pPr marL="457200" lvl="1" indent="0">
              <a:lnSpc>
                <a:spcPct val="100000"/>
              </a:lnSpc>
              <a:buNone/>
            </a:pPr>
            <a:r>
              <a:rPr lang="fr-FR" dirty="0"/>
              <a:t>=&gt; A vous la parole  </a:t>
            </a:r>
          </a:p>
          <a:p>
            <a:pPr marL="514350" indent="-514350">
              <a:buFont typeface="+mj-lt"/>
              <a:buAutoNum type="arabicPeriod" startAt="2"/>
            </a:pPr>
            <a:r>
              <a:rPr lang="fr-FR" b="1" dirty="0"/>
              <a:t>Plan d’action</a:t>
            </a:r>
          </a:p>
          <a:p>
            <a:pPr lvl="1"/>
            <a:r>
              <a:rPr lang="fr-FR" dirty="0"/>
              <a:t>Calendrier à venir </a:t>
            </a:r>
          </a:p>
          <a:p>
            <a:pPr lvl="1"/>
            <a:r>
              <a:rPr lang="fr-FR" dirty="0"/>
              <a:t>Actions réalisées </a:t>
            </a:r>
          </a:p>
          <a:p>
            <a:pPr lvl="1"/>
            <a:r>
              <a:rPr lang="fr-FR" dirty="0"/>
              <a:t>Plan d’action</a:t>
            </a:r>
          </a:p>
          <a:p>
            <a:pPr marL="457200" lvl="1" indent="0">
              <a:buNone/>
            </a:pPr>
            <a:r>
              <a:rPr lang="fr-FR" dirty="0"/>
              <a:t>=&gt; A vous la Parole </a:t>
            </a:r>
          </a:p>
          <a:p>
            <a:pPr lvl="1"/>
            <a:r>
              <a:rPr lang="fr-FR" dirty="0"/>
              <a:t>Votes sur le plan d’action</a:t>
            </a:r>
          </a:p>
          <a:p>
            <a:pPr marL="514350" indent="-514350">
              <a:lnSpc>
                <a:spcPct val="100000"/>
              </a:lnSpc>
              <a:buFont typeface="+mj-lt"/>
              <a:buAutoNum type="arabicPeriod" startAt="2"/>
            </a:pPr>
            <a:r>
              <a:rPr lang="fr-FR" b="1" dirty="0"/>
              <a:t>Conclusion</a:t>
            </a:r>
          </a:p>
        </p:txBody>
      </p:sp>
      <p:sp>
        <p:nvSpPr>
          <p:cNvPr id="4" name="Espace réservé du numéro de diapositive 3">
            <a:extLst>
              <a:ext uri="{FF2B5EF4-FFF2-40B4-BE49-F238E27FC236}">
                <a16:creationId xmlns:a16="http://schemas.microsoft.com/office/drawing/2014/main" id="{6806EDB0-FF98-4ED5-9ECC-FCBEFCCCDBAC}"/>
              </a:ext>
            </a:extLst>
          </p:cNvPr>
          <p:cNvSpPr>
            <a:spLocks noGrp="1"/>
          </p:cNvSpPr>
          <p:nvPr>
            <p:ph type="sldNum" sz="quarter" idx="12"/>
          </p:nvPr>
        </p:nvSpPr>
        <p:spPr/>
        <p:txBody>
          <a:bodyPr/>
          <a:lstStyle/>
          <a:p>
            <a:fld id="{20B35EF6-8718-4233-AC5A-D78F068ACFE5}" type="slidenum">
              <a:rPr lang="fr-FR" smtClean="0"/>
              <a:t>2</a:t>
            </a:fld>
            <a:endParaRPr lang="fr-FR"/>
          </a:p>
        </p:txBody>
      </p:sp>
    </p:spTree>
    <p:extLst>
      <p:ext uri="{BB962C8B-B14F-4D97-AF65-F5344CB8AC3E}">
        <p14:creationId xmlns:p14="http://schemas.microsoft.com/office/powerpoint/2010/main" val="27126203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texte 27">
            <a:extLst>
              <a:ext uri="{FF2B5EF4-FFF2-40B4-BE49-F238E27FC236}">
                <a16:creationId xmlns:a16="http://schemas.microsoft.com/office/drawing/2014/main" id="{33E44607-F67C-4D01-B0D2-725F90AA2259}"/>
              </a:ext>
            </a:extLst>
          </p:cNvPr>
          <p:cNvSpPr txBox="1">
            <a:spLocks/>
          </p:cNvSpPr>
          <p:nvPr/>
        </p:nvSpPr>
        <p:spPr>
          <a:xfrm>
            <a:off x="486568" y="1151680"/>
            <a:ext cx="11218863" cy="636480"/>
          </a:xfrm>
          <a:prstGeom prst="rect">
            <a:avLst/>
          </a:prstGeom>
          <a:noFill/>
          <a:ln w="0" cmpd="sng">
            <a:noFill/>
            <a:prstDash val="solid"/>
          </a:ln>
        </p:spPr>
        <p:txBody>
          <a:bodyPr vert="horz" lIns="0" tIns="0" rIns="0" bIns="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300"/>
              </a:lnSpc>
              <a:buNone/>
            </a:pPr>
            <a:r>
              <a:rPr lang="fr-FR" sz="3200" b="1" spc="25" dirty="0">
                <a:latin typeface="Trebuchet MS" panose="22635452340000000000" pitchFamily="2"/>
              </a:rPr>
              <a:t>Table ronde à l’Assemblée nationale le 14 novembre</a:t>
            </a:r>
          </a:p>
        </p:txBody>
      </p:sp>
      <p:sp>
        <p:nvSpPr>
          <p:cNvPr id="4" name="Rectangle : coins arrondis 3">
            <a:extLst>
              <a:ext uri="{FF2B5EF4-FFF2-40B4-BE49-F238E27FC236}">
                <a16:creationId xmlns:a16="http://schemas.microsoft.com/office/drawing/2014/main" id="{79D7C15D-5DF8-8C1D-B051-6F8D65ED1E8E}"/>
              </a:ext>
            </a:extLst>
          </p:cNvPr>
          <p:cNvSpPr/>
          <p:nvPr/>
        </p:nvSpPr>
        <p:spPr>
          <a:xfrm>
            <a:off x="4758133" y="6252205"/>
            <a:ext cx="1124124" cy="442111"/>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descr="Une image contenant intérieur, bâtiment, Centre de conférences, Visage humain&#10;&#10;Description générée automatiquement">
            <a:extLst>
              <a:ext uri="{FF2B5EF4-FFF2-40B4-BE49-F238E27FC236}">
                <a16:creationId xmlns:a16="http://schemas.microsoft.com/office/drawing/2014/main" id="{40F3223B-CB2C-9E9F-CCF8-BF897AD756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7786" y="3079669"/>
            <a:ext cx="4700693" cy="3525520"/>
          </a:xfrm>
          <a:prstGeom prst="rect">
            <a:avLst/>
          </a:prstGeom>
        </p:spPr>
      </p:pic>
      <p:sp>
        <p:nvSpPr>
          <p:cNvPr id="5" name="ZoneTexte 4">
            <a:extLst>
              <a:ext uri="{FF2B5EF4-FFF2-40B4-BE49-F238E27FC236}">
                <a16:creationId xmlns:a16="http://schemas.microsoft.com/office/drawing/2014/main" id="{C1E0FCC3-F462-FEA2-DEFE-6041111E51EA}"/>
              </a:ext>
            </a:extLst>
          </p:cNvPr>
          <p:cNvSpPr txBox="1"/>
          <p:nvPr/>
        </p:nvSpPr>
        <p:spPr>
          <a:xfrm>
            <a:off x="243840" y="1971992"/>
            <a:ext cx="2997200" cy="1200329"/>
          </a:xfrm>
          <a:prstGeom prst="rect">
            <a:avLst/>
          </a:prstGeom>
          <a:noFill/>
        </p:spPr>
        <p:txBody>
          <a:bodyPr wrap="square" rtlCol="0">
            <a:spAutoFit/>
          </a:bodyPr>
          <a:lstStyle/>
          <a:p>
            <a:pPr marL="285750" indent="-285750">
              <a:buFont typeface="Arial" panose="020B0604020202020204" pitchFamily="34" charset="0"/>
              <a:buChar char="•"/>
            </a:pPr>
            <a:r>
              <a:rPr lang="fr-FR" b="1" dirty="0"/>
              <a:t>6 groupes parlementaires</a:t>
            </a:r>
          </a:p>
          <a:p>
            <a:pPr marL="285750" indent="-285750">
              <a:buFont typeface="Arial" panose="020B0604020202020204" pitchFamily="34" charset="0"/>
              <a:buChar char="•"/>
            </a:pPr>
            <a:r>
              <a:rPr lang="fr-FR" b="1" dirty="0"/>
              <a:t>15 parlementaires</a:t>
            </a:r>
          </a:p>
          <a:p>
            <a:pPr marL="285750" indent="-285750">
              <a:buFont typeface="Arial" panose="020B0604020202020204" pitchFamily="34" charset="0"/>
              <a:buChar char="•"/>
            </a:pPr>
            <a:r>
              <a:rPr lang="fr-FR" b="1" dirty="0"/>
              <a:t>35 salariés IRSN</a:t>
            </a:r>
          </a:p>
          <a:p>
            <a:pPr marL="285750" indent="-285750">
              <a:buFont typeface="Arial" panose="020B0604020202020204" pitchFamily="34" charset="0"/>
              <a:buChar char="•"/>
            </a:pPr>
            <a:r>
              <a:rPr lang="fr-FR" b="1" dirty="0"/>
              <a:t>5 salariés ASN</a:t>
            </a:r>
          </a:p>
        </p:txBody>
      </p:sp>
      <p:sp>
        <p:nvSpPr>
          <p:cNvPr id="6" name="ZoneTexte 5">
            <a:extLst>
              <a:ext uri="{FF2B5EF4-FFF2-40B4-BE49-F238E27FC236}">
                <a16:creationId xmlns:a16="http://schemas.microsoft.com/office/drawing/2014/main" id="{5C424A12-E3F6-A999-9B2E-871108ED8C95}"/>
              </a:ext>
            </a:extLst>
          </p:cNvPr>
          <p:cNvSpPr txBox="1"/>
          <p:nvPr/>
        </p:nvSpPr>
        <p:spPr>
          <a:xfrm>
            <a:off x="7005319" y="1761489"/>
            <a:ext cx="3186854" cy="1077218"/>
          </a:xfrm>
          <a:prstGeom prst="rect">
            <a:avLst/>
          </a:prstGeom>
          <a:noFill/>
        </p:spPr>
        <p:txBody>
          <a:bodyPr wrap="square" rtlCol="0">
            <a:spAutoFit/>
          </a:bodyPr>
          <a:lstStyle/>
          <a:p>
            <a:r>
              <a:rPr lang="fr-FR" sz="1600" i="1" dirty="0"/>
              <a:t>J’ai été surpris de voir qu’une solution (la fusion) était apportée à un problème qui n’était pas posé (B. De Boeck)</a:t>
            </a:r>
          </a:p>
        </p:txBody>
      </p:sp>
      <p:sp>
        <p:nvSpPr>
          <p:cNvPr id="7" name="ZoneTexte 6">
            <a:extLst>
              <a:ext uri="{FF2B5EF4-FFF2-40B4-BE49-F238E27FC236}">
                <a16:creationId xmlns:a16="http://schemas.microsoft.com/office/drawing/2014/main" id="{CFCCC264-38DF-AD0D-4B5C-E77E78F5A7A4}"/>
              </a:ext>
            </a:extLst>
          </p:cNvPr>
          <p:cNvSpPr txBox="1"/>
          <p:nvPr/>
        </p:nvSpPr>
        <p:spPr>
          <a:xfrm>
            <a:off x="8111066" y="2852572"/>
            <a:ext cx="3186854" cy="1077218"/>
          </a:xfrm>
          <a:prstGeom prst="rect">
            <a:avLst/>
          </a:prstGeom>
          <a:noFill/>
        </p:spPr>
        <p:txBody>
          <a:bodyPr wrap="square" rtlCol="0">
            <a:spAutoFit/>
          </a:bodyPr>
          <a:lstStyle/>
          <a:p>
            <a:r>
              <a:rPr lang="fr-FR" sz="1600" i="1" dirty="0"/>
              <a:t>La littérature en Sciences de gestion montre que 80% des projets de fusion n’atteignent pas leurs objectifs (B. </a:t>
            </a:r>
            <a:r>
              <a:rPr lang="fr-FR" sz="1600" i="1" dirty="0" err="1"/>
              <a:t>Journé</a:t>
            </a:r>
            <a:r>
              <a:rPr lang="fr-FR" sz="1600" i="1" dirty="0"/>
              <a:t>)</a:t>
            </a:r>
          </a:p>
        </p:txBody>
      </p:sp>
      <p:sp>
        <p:nvSpPr>
          <p:cNvPr id="9" name="ZoneTexte 8">
            <a:extLst>
              <a:ext uri="{FF2B5EF4-FFF2-40B4-BE49-F238E27FC236}">
                <a16:creationId xmlns:a16="http://schemas.microsoft.com/office/drawing/2014/main" id="{0205C141-95AA-11DF-5963-563BAF821956}"/>
              </a:ext>
            </a:extLst>
          </p:cNvPr>
          <p:cNvSpPr txBox="1"/>
          <p:nvPr/>
        </p:nvSpPr>
        <p:spPr>
          <a:xfrm>
            <a:off x="8669866" y="3943655"/>
            <a:ext cx="3186854" cy="830997"/>
          </a:xfrm>
          <a:prstGeom prst="rect">
            <a:avLst/>
          </a:prstGeom>
          <a:noFill/>
        </p:spPr>
        <p:txBody>
          <a:bodyPr wrap="square" rtlCol="0">
            <a:spAutoFit/>
          </a:bodyPr>
          <a:lstStyle/>
          <a:p>
            <a:r>
              <a:rPr lang="fr-FR" sz="1600" i="1" dirty="0"/>
              <a:t>La Belgique a renoncé à un projet de fusion AFCN-AVN à la fin des années 2000 (B. De Boeck)</a:t>
            </a:r>
          </a:p>
        </p:txBody>
      </p:sp>
      <p:sp>
        <p:nvSpPr>
          <p:cNvPr id="10" name="ZoneTexte 9">
            <a:extLst>
              <a:ext uri="{FF2B5EF4-FFF2-40B4-BE49-F238E27FC236}">
                <a16:creationId xmlns:a16="http://schemas.microsoft.com/office/drawing/2014/main" id="{878345BB-C0E9-C9F9-264E-3278B4916F43}"/>
              </a:ext>
            </a:extLst>
          </p:cNvPr>
          <p:cNvSpPr txBox="1"/>
          <p:nvPr/>
        </p:nvSpPr>
        <p:spPr>
          <a:xfrm>
            <a:off x="8111066" y="4788517"/>
            <a:ext cx="3186854" cy="830997"/>
          </a:xfrm>
          <a:prstGeom prst="rect">
            <a:avLst/>
          </a:prstGeom>
          <a:noFill/>
        </p:spPr>
        <p:txBody>
          <a:bodyPr wrap="square" rtlCol="0">
            <a:spAutoFit/>
          </a:bodyPr>
          <a:lstStyle/>
          <a:p>
            <a:r>
              <a:rPr lang="fr-FR" sz="1600" i="1" dirty="0"/>
              <a:t>Je vois des risques sérieux liés à la dégradation du lien sûreté-sécurité (J. Devos)</a:t>
            </a:r>
          </a:p>
        </p:txBody>
      </p:sp>
      <p:sp>
        <p:nvSpPr>
          <p:cNvPr id="11" name="ZoneTexte 10">
            <a:extLst>
              <a:ext uri="{FF2B5EF4-FFF2-40B4-BE49-F238E27FC236}">
                <a16:creationId xmlns:a16="http://schemas.microsoft.com/office/drawing/2014/main" id="{A221BCFD-7CAF-D758-F2AD-89D7FF2ACB7B}"/>
              </a:ext>
            </a:extLst>
          </p:cNvPr>
          <p:cNvSpPr txBox="1"/>
          <p:nvPr/>
        </p:nvSpPr>
        <p:spPr>
          <a:xfrm>
            <a:off x="7267786" y="5619514"/>
            <a:ext cx="3186854" cy="1077218"/>
          </a:xfrm>
          <a:prstGeom prst="rect">
            <a:avLst/>
          </a:prstGeom>
          <a:noFill/>
        </p:spPr>
        <p:txBody>
          <a:bodyPr wrap="square" rtlCol="0">
            <a:spAutoFit/>
          </a:bodyPr>
          <a:lstStyle/>
          <a:p>
            <a:r>
              <a:rPr lang="fr-FR" sz="1600" i="1" dirty="0"/>
              <a:t>Appel aux parlementaires : prenez garde à l’accident à venir, votre responsabilité sera engagée </a:t>
            </a:r>
          </a:p>
          <a:p>
            <a:r>
              <a:rPr lang="fr-FR" sz="1600" i="1" dirty="0"/>
              <a:t>(J.-C. Delalonde)</a:t>
            </a:r>
          </a:p>
        </p:txBody>
      </p:sp>
    </p:spTree>
    <p:extLst>
      <p:ext uri="{BB962C8B-B14F-4D97-AF65-F5344CB8AC3E}">
        <p14:creationId xmlns:p14="http://schemas.microsoft.com/office/powerpoint/2010/main" val="17935724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texte 27">
            <a:extLst>
              <a:ext uri="{FF2B5EF4-FFF2-40B4-BE49-F238E27FC236}">
                <a16:creationId xmlns:a16="http://schemas.microsoft.com/office/drawing/2014/main" id="{33E44607-F67C-4D01-B0D2-725F90AA2259}"/>
              </a:ext>
            </a:extLst>
          </p:cNvPr>
          <p:cNvSpPr txBox="1">
            <a:spLocks/>
          </p:cNvSpPr>
          <p:nvPr/>
        </p:nvSpPr>
        <p:spPr>
          <a:xfrm>
            <a:off x="486568" y="1151680"/>
            <a:ext cx="11218863" cy="727920"/>
          </a:xfrm>
          <a:prstGeom prst="rect">
            <a:avLst/>
          </a:prstGeom>
          <a:noFill/>
          <a:ln w="0" cmpd="sng">
            <a:noFill/>
            <a:prstDash val="solid"/>
          </a:ln>
        </p:spPr>
        <p:txBody>
          <a:bodyPr vert="horz" lIns="0" tIns="0" rIns="0" bIns="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300"/>
              </a:lnSpc>
              <a:buNone/>
            </a:pPr>
            <a:r>
              <a:rPr lang="fr-FR" sz="3200" b="1" spc="25" dirty="0">
                <a:latin typeface="Trebuchet MS" panose="22635452340000000000" pitchFamily="2"/>
              </a:rPr>
              <a:t>Consultations des commissions et conseils</a:t>
            </a:r>
          </a:p>
        </p:txBody>
      </p:sp>
      <p:sp>
        <p:nvSpPr>
          <p:cNvPr id="4" name="Rectangle : coins arrondis 3">
            <a:extLst>
              <a:ext uri="{FF2B5EF4-FFF2-40B4-BE49-F238E27FC236}">
                <a16:creationId xmlns:a16="http://schemas.microsoft.com/office/drawing/2014/main" id="{79D7C15D-5DF8-8C1D-B051-6F8D65ED1E8E}"/>
              </a:ext>
            </a:extLst>
          </p:cNvPr>
          <p:cNvSpPr/>
          <p:nvPr/>
        </p:nvSpPr>
        <p:spPr>
          <a:xfrm>
            <a:off x="4758133" y="6252205"/>
            <a:ext cx="1124124" cy="442111"/>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intérieur, personne, habits, ordinateur portable&#10;&#10;Description générée automatiquement">
            <a:extLst>
              <a:ext uri="{FF2B5EF4-FFF2-40B4-BE49-F238E27FC236}">
                <a16:creationId xmlns:a16="http://schemas.microsoft.com/office/drawing/2014/main" id="{8D8271F7-884B-C1B9-8325-A6F3377751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3600" y="1879600"/>
            <a:ext cx="4643120" cy="3482340"/>
          </a:xfrm>
          <a:prstGeom prst="rect">
            <a:avLst/>
          </a:prstGeom>
        </p:spPr>
      </p:pic>
      <p:sp>
        <p:nvSpPr>
          <p:cNvPr id="6" name="ZoneTexte 5">
            <a:extLst>
              <a:ext uri="{FF2B5EF4-FFF2-40B4-BE49-F238E27FC236}">
                <a16:creationId xmlns:a16="http://schemas.microsoft.com/office/drawing/2014/main" id="{E0D81A98-7E40-0FFF-980D-7227607C012B}"/>
              </a:ext>
            </a:extLst>
          </p:cNvPr>
          <p:cNvSpPr txBox="1"/>
          <p:nvPr/>
        </p:nvSpPr>
        <p:spPr>
          <a:xfrm>
            <a:off x="486568" y="1971040"/>
            <a:ext cx="6597404" cy="4370427"/>
          </a:xfrm>
          <a:prstGeom prst="rect">
            <a:avLst/>
          </a:prstGeom>
          <a:noFill/>
        </p:spPr>
        <p:txBody>
          <a:bodyPr wrap="square" rtlCol="0">
            <a:spAutoFit/>
          </a:bodyPr>
          <a:lstStyle/>
          <a:p>
            <a:r>
              <a:rPr lang="fr-FR" b="1" dirty="0"/>
              <a:t>Conseil supérieur de la fonction publique d’Etat – 16 novembre</a:t>
            </a:r>
          </a:p>
          <a:p>
            <a:endParaRPr lang="fr-FR" dirty="0"/>
          </a:p>
          <a:p>
            <a:r>
              <a:rPr lang="fr-FR" b="1" dirty="0"/>
              <a:t>Amendements </a:t>
            </a:r>
          </a:p>
          <a:p>
            <a:r>
              <a:rPr lang="fr-FR" sz="1600" dirty="0"/>
              <a:t>Ajout au titre I. de l’article 8 du projet de loi. I.– </a:t>
            </a:r>
          </a:p>
          <a:p>
            <a:r>
              <a:rPr lang="fr-FR" sz="1600" i="1" dirty="0"/>
              <a:t>Les contrats de travail des salariés de l’Institut de radioprotection et de sûreté nucléaire sont transférés, </a:t>
            </a:r>
            <a:r>
              <a:rPr lang="fr-FR" sz="1600" b="1" i="1" u="sng" dirty="0"/>
              <a:t>sans modification</a:t>
            </a:r>
            <a:r>
              <a:rPr lang="fr-FR" sz="1600" i="1" dirty="0"/>
              <a:t>, à l’Autorité de sûreté nucléaire et de radioprotection, qui se substitue à l’Institut de radioprotection et de sûreté nucléaire en qualité de nouvel employeur. </a:t>
            </a:r>
          </a:p>
          <a:p>
            <a:endParaRPr lang="fr-FR" sz="1600" i="1" dirty="0"/>
          </a:p>
          <a:p>
            <a:r>
              <a:rPr lang="fr-FR" sz="1600" b="1" i="1" dirty="0"/>
              <a:t>Les salariés concernés conservent leur contrat de travail de droit privé. Les dispositions du dernier alinéa de l'article 1224-3 du Code du travail s'appliquent en cas de refus d'un salarié de l'IRSN de poursuivre son contrat de travail au sein de l'ARSN. </a:t>
            </a:r>
          </a:p>
          <a:p>
            <a:endParaRPr lang="fr-FR" sz="1600" b="1" i="1" dirty="0"/>
          </a:p>
          <a:p>
            <a:r>
              <a:rPr lang="fr-FR" sz="1600" b="1" dirty="0">
                <a:highlight>
                  <a:srgbClr val="FFFF00"/>
                </a:highlight>
              </a:rPr>
              <a:t>Avis défavorable sur les articles du projet de loi à l’unanimité =&gt; reprogrammation de la consultation </a:t>
            </a:r>
          </a:p>
          <a:p>
            <a:r>
              <a:rPr lang="fr-FR" sz="1600" dirty="0"/>
              <a:t>CFDT, CFE-CGC, CGT, FO, Solidaires, UNSA</a:t>
            </a:r>
          </a:p>
        </p:txBody>
      </p:sp>
    </p:spTree>
    <p:extLst>
      <p:ext uri="{BB962C8B-B14F-4D97-AF65-F5344CB8AC3E}">
        <p14:creationId xmlns:p14="http://schemas.microsoft.com/office/powerpoint/2010/main" val="41260845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texte 27">
            <a:extLst>
              <a:ext uri="{FF2B5EF4-FFF2-40B4-BE49-F238E27FC236}">
                <a16:creationId xmlns:a16="http://schemas.microsoft.com/office/drawing/2014/main" id="{33E44607-F67C-4D01-B0D2-725F90AA2259}"/>
              </a:ext>
            </a:extLst>
          </p:cNvPr>
          <p:cNvSpPr txBox="1">
            <a:spLocks/>
          </p:cNvSpPr>
          <p:nvPr/>
        </p:nvSpPr>
        <p:spPr>
          <a:xfrm>
            <a:off x="486569" y="1151680"/>
            <a:ext cx="6097112" cy="727920"/>
          </a:xfrm>
          <a:prstGeom prst="rect">
            <a:avLst/>
          </a:prstGeom>
          <a:noFill/>
          <a:ln w="0" cmpd="sng">
            <a:noFill/>
            <a:prstDash val="solid"/>
          </a:ln>
        </p:spPr>
        <p:txBody>
          <a:bodyPr vert="horz" lIns="0" tIns="0" rIns="0" bIns="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300"/>
              </a:lnSpc>
              <a:buNone/>
            </a:pPr>
            <a:r>
              <a:rPr lang="fr-FR" sz="3200" b="1" spc="25" dirty="0">
                <a:latin typeface="Trebuchet MS" panose="22635452340000000000" pitchFamily="2"/>
              </a:rPr>
              <a:t>Echanges avec les OS de l’ASN</a:t>
            </a:r>
          </a:p>
        </p:txBody>
      </p:sp>
      <p:sp>
        <p:nvSpPr>
          <p:cNvPr id="4" name="Rectangle : coins arrondis 3">
            <a:extLst>
              <a:ext uri="{FF2B5EF4-FFF2-40B4-BE49-F238E27FC236}">
                <a16:creationId xmlns:a16="http://schemas.microsoft.com/office/drawing/2014/main" id="{79D7C15D-5DF8-8C1D-B051-6F8D65ED1E8E}"/>
              </a:ext>
            </a:extLst>
          </p:cNvPr>
          <p:cNvSpPr/>
          <p:nvPr/>
        </p:nvSpPr>
        <p:spPr>
          <a:xfrm>
            <a:off x="4758133" y="6252205"/>
            <a:ext cx="1124124" cy="442111"/>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3BD4863E-C66D-B268-3E38-28B8717D0498}"/>
              </a:ext>
            </a:extLst>
          </p:cNvPr>
          <p:cNvPicPr>
            <a:picLocks noChangeAspect="1"/>
          </p:cNvPicPr>
          <p:nvPr/>
        </p:nvPicPr>
        <p:blipFill>
          <a:blip r:embed="rId2"/>
          <a:stretch>
            <a:fillRect/>
          </a:stretch>
        </p:blipFill>
        <p:spPr>
          <a:xfrm>
            <a:off x="655002" y="1879600"/>
            <a:ext cx="3033078" cy="4988198"/>
          </a:xfrm>
          <a:prstGeom prst="rect">
            <a:avLst/>
          </a:prstGeom>
        </p:spPr>
      </p:pic>
    </p:spTree>
    <p:extLst>
      <p:ext uri="{BB962C8B-B14F-4D97-AF65-F5344CB8AC3E}">
        <p14:creationId xmlns:p14="http://schemas.microsoft.com/office/powerpoint/2010/main" val="6558247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texte 27">
            <a:extLst>
              <a:ext uri="{FF2B5EF4-FFF2-40B4-BE49-F238E27FC236}">
                <a16:creationId xmlns:a16="http://schemas.microsoft.com/office/drawing/2014/main" id="{33E44607-F67C-4D01-B0D2-725F90AA2259}"/>
              </a:ext>
            </a:extLst>
          </p:cNvPr>
          <p:cNvSpPr txBox="1">
            <a:spLocks/>
          </p:cNvSpPr>
          <p:nvPr/>
        </p:nvSpPr>
        <p:spPr>
          <a:xfrm>
            <a:off x="486569" y="1151680"/>
            <a:ext cx="6097112" cy="727920"/>
          </a:xfrm>
          <a:prstGeom prst="rect">
            <a:avLst/>
          </a:prstGeom>
          <a:noFill/>
          <a:ln w="0" cmpd="sng">
            <a:noFill/>
            <a:prstDash val="solid"/>
          </a:ln>
        </p:spPr>
        <p:txBody>
          <a:bodyPr vert="horz" lIns="0" tIns="0" rIns="0" bIns="0" rtlCol="0" anchor="t">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300"/>
              </a:lnSpc>
              <a:buNone/>
            </a:pPr>
            <a:r>
              <a:rPr lang="fr-FR" sz="3200" b="1" spc="25" dirty="0">
                <a:latin typeface="Trebuchet MS" panose="22635452340000000000" pitchFamily="2"/>
              </a:rPr>
              <a:t>Ils nous ont apporté leur soutien</a:t>
            </a:r>
          </a:p>
        </p:txBody>
      </p:sp>
      <p:sp>
        <p:nvSpPr>
          <p:cNvPr id="4" name="Rectangle : coins arrondis 3">
            <a:extLst>
              <a:ext uri="{FF2B5EF4-FFF2-40B4-BE49-F238E27FC236}">
                <a16:creationId xmlns:a16="http://schemas.microsoft.com/office/drawing/2014/main" id="{79D7C15D-5DF8-8C1D-B051-6F8D65ED1E8E}"/>
              </a:ext>
            </a:extLst>
          </p:cNvPr>
          <p:cNvSpPr/>
          <p:nvPr/>
        </p:nvSpPr>
        <p:spPr>
          <a:xfrm>
            <a:off x="4758133" y="6252205"/>
            <a:ext cx="1124124" cy="442111"/>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07795972-B016-151E-4FC2-2FFAE578EB85}"/>
              </a:ext>
            </a:extLst>
          </p:cNvPr>
          <p:cNvSpPr txBox="1"/>
          <p:nvPr/>
        </p:nvSpPr>
        <p:spPr>
          <a:xfrm>
            <a:off x="486569" y="1971040"/>
            <a:ext cx="2835520" cy="369332"/>
          </a:xfrm>
          <a:prstGeom prst="rect">
            <a:avLst/>
          </a:prstGeom>
          <a:noFill/>
        </p:spPr>
        <p:txBody>
          <a:bodyPr wrap="none" rtlCol="0">
            <a:spAutoFit/>
          </a:bodyPr>
          <a:lstStyle/>
          <a:p>
            <a:r>
              <a:rPr lang="fr-FR" dirty="0"/>
              <a:t>Ligue des droits de l’homme</a:t>
            </a:r>
          </a:p>
        </p:txBody>
      </p:sp>
      <p:pic>
        <p:nvPicPr>
          <p:cNvPr id="5" name="Image 4">
            <a:extLst>
              <a:ext uri="{FF2B5EF4-FFF2-40B4-BE49-F238E27FC236}">
                <a16:creationId xmlns:a16="http://schemas.microsoft.com/office/drawing/2014/main" id="{EBFB0F27-9FD7-5217-DD15-139E7044993B}"/>
              </a:ext>
            </a:extLst>
          </p:cNvPr>
          <p:cNvPicPr>
            <a:picLocks noChangeAspect="1"/>
          </p:cNvPicPr>
          <p:nvPr/>
        </p:nvPicPr>
        <p:blipFill>
          <a:blip r:embed="rId2"/>
          <a:stretch>
            <a:fillRect/>
          </a:stretch>
        </p:blipFill>
        <p:spPr>
          <a:xfrm>
            <a:off x="486569" y="2340372"/>
            <a:ext cx="2869382" cy="3851593"/>
          </a:xfrm>
          <a:prstGeom prst="rect">
            <a:avLst/>
          </a:prstGeom>
        </p:spPr>
      </p:pic>
      <p:sp>
        <p:nvSpPr>
          <p:cNvPr id="6" name="ZoneTexte 5">
            <a:extLst>
              <a:ext uri="{FF2B5EF4-FFF2-40B4-BE49-F238E27FC236}">
                <a16:creationId xmlns:a16="http://schemas.microsoft.com/office/drawing/2014/main" id="{77DBF585-A8AA-B6A2-A70D-766CC3198D55}"/>
              </a:ext>
            </a:extLst>
          </p:cNvPr>
          <p:cNvSpPr txBox="1"/>
          <p:nvPr/>
        </p:nvSpPr>
        <p:spPr>
          <a:xfrm>
            <a:off x="4316889" y="1971040"/>
            <a:ext cx="1864165" cy="369332"/>
          </a:xfrm>
          <a:prstGeom prst="rect">
            <a:avLst/>
          </a:prstGeom>
          <a:noFill/>
        </p:spPr>
        <p:txBody>
          <a:bodyPr wrap="none" rtlCol="0">
            <a:spAutoFit/>
          </a:bodyPr>
          <a:lstStyle/>
          <a:p>
            <a:r>
              <a:rPr lang="fr-FR" dirty="0"/>
              <a:t>UFC-QUE CHOISIR</a:t>
            </a:r>
          </a:p>
        </p:txBody>
      </p:sp>
      <p:pic>
        <p:nvPicPr>
          <p:cNvPr id="8" name="Image 7">
            <a:extLst>
              <a:ext uri="{FF2B5EF4-FFF2-40B4-BE49-F238E27FC236}">
                <a16:creationId xmlns:a16="http://schemas.microsoft.com/office/drawing/2014/main" id="{4DD824F9-4875-FE42-42B2-4A91B9077ADB}"/>
              </a:ext>
            </a:extLst>
          </p:cNvPr>
          <p:cNvPicPr>
            <a:picLocks noChangeAspect="1"/>
          </p:cNvPicPr>
          <p:nvPr/>
        </p:nvPicPr>
        <p:blipFill>
          <a:blip r:embed="rId3"/>
          <a:stretch>
            <a:fillRect/>
          </a:stretch>
        </p:blipFill>
        <p:spPr>
          <a:xfrm>
            <a:off x="4147820" y="2374585"/>
            <a:ext cx="3896360" cy="3817380"/>
          </a:xfrm>
          <a:prstGeom prst="rect">
            <a:avLst/>
          </a:prstGeom>
        </p:spPr>
      </p:pic>
    </p:spTree>
    <p:extLst>
      <p:ext uri="{BB962C8B-B14F-4D97-AF65-F5344CB8AC3E}">
        <p14:creationId xmlns:p14="http://schemas.microsoft.com/office/powerpoint/2010/main" val="5556792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texte 27">
            <a:extLst>
              <a:ext uri="{FF2B5EF4-FFF2-40B4-BE49-F238E27FC236}">
                <a16:creationId xmlns:a16="http://schemas.microsoft.com/office/drawing/2014/main" id="{33E44607-F67C-4D01-B0D2-725F90AA2259}"/>
              </a:ext>
            </a:extLst>
          </p:cNvPr>
          <p:cNvSpPr txBox="1">
            <a:spLocks/>
          </p:cNvSpPr>
          <p:nvPr/>
        </p:nvSpPr>
        <p:spPr>
          <a:xfrm>
            <a:off x="486568" y="1151680"/>
            <a:ext cx="11218863" cy="727920"/>
          </a:xfrm>
          <a:prstGeom prst="rect">
            <a:avLst/>
          </a:prstGeom>
          <a:noFill/>
          <a:ln w="0" cmpd="sng">
            <a:noFill/>
            <a:prstDash val="solid"/>
          </a:ln>
        </p:spPr>
        <p:txBody>
          <a:bodyPr vert="horz" lIns="0" tIns="0" rIns="0" bIns="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300"/>
              </a:lnSpc>
              <a:buNone/>
            </a:pPr>
            <a:r>
              <a:rPr lang="fr-FR" sz="3200" b="1" spc="25" dirty="0">
                <a:latin typeface="Trebuchet MS" panose="22635452340000000000" pitchFamily="2"/>
              </a:rPr>
              <a:t>Echos dans la presse</a:t>
            </a:r>
          </a:p>
        </p:txBody>
      </p:sp>
      <p:sp>
        <p:nvSpPr>
          <p:cNvPr id="4" name="Rectangle : coins arrondis 3">
            <a:extLst>
              <a:ext uri="{FF2B5EF4-FFF2-40B4-BE49-F238E27FC236}">
                <a16:creationId xmlns:a16="http://schemas.microsoft.com/office/drawing/2014/main" id="{79D7C15D-5DF8-8C1D-B051-6F8D65ED1E8E}"/>
              </a:ext>
            </a:extLst>
          </p:cNvPr>
          <p:cNvSpPr/>
          <p:nvPr/>
        </p:nvSpPr>
        <p:spPr>
          <a:xfrm>
            <a:off x="4758133" y="6252205"/>
            <a:ext cx="1124124" cy="442111"/>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BB47BF40-C9F1-69C6-A2D6-AD907A95DCFC}"/>
              </a:ext>
            </a:extLst>
          </p:cNvPr>
          <p:cNvPicPr>
            <a:picLocks noChangeAspect="1"/>
          </p:cNvPicPr>
          <p:nvPr/>
        </p:nvPicPr>
        <p:blipFill>
          <a:blip r:embed="rId2"/>
          <a:stretch>
            <a:fillRect/>
          </a:stretch>
        </p:blipFill>
        <p:spPr>
          <a:xfrm>
            <a:off x="76371" y="1757680"/>
            <a:ext cx="4084364" cy="3693477"/>
          </a:xfrm>
          <a:prstGeom prst="rect">
            <a:avLst/>
          </a:prstGeom>
        </p:spPr>
      </p:pic>
      <p:sp>
        <p:nvSpPr>
          <p:cNvPr id="8" name="ZoneTexte 7">
            <a:extLst>
              <a:ext uri="{FF2B5EF4-FFF2-40B4-BE49-F238E27FC236}">
                <a16:creationId xmlns:a16="http://schemas.microsoft.com/office/drawing/2014/main" id="{D1853CA7-914B-7E94-9B46-95006AFB2E74}"/>
              </a:ext>
            </a:extLst>
          </p:cNvPr>
          <p:cNvSpPr txBox="1"/>
          <p:nvPr/>
        </p:nvSpPr>
        <p:spPr>
          <a:xfrm>
            <a:off x="4257039" y="1673405"/>
            <a:ext cx="3774228" cy="4859920"/>
          </a:xfrm>
          <a:prstGeom prst="rect">
            <a:avLst/>
          </a:prstGeom>
          <a:noFill/>
        </p:spPr>
        <p:txBody>
          <a:bodyPr wrap="square">
            <a:spAutoFit/>
          </a:bodyPr>
          <a:lstStyle/>
          <a:p>
            <a:r>
              <a:rPr lang="fr-FR" sz="2800" b="1" dirty="0">
                <a:solidFill>
                  <a:srgbClr val="000000"/>
                </a:solidFill>
                <a:effectLst/>
                <a:latin typeface="Calibri" panose="020F0502020204030204" pitchFamily="34" charset="0"/>
                <a:ea typeface="Times New Roman" panose="02020603050405020304" pitchFamily="18" charset="0"/>
              </a:rPr>
              <a:t>Nucléaire</a:t>
            </a:r>
            <a:endParaRPr lang="fr-FR" sz="2000" b="1" dirty="0">
              <a:solidFill>
                <a:srgbClr val="000000"/>
              </a:solidFill>
              <a:effectLst/>
              <a:latin typeface="Calibri" panose="020F0502020204030204" pitchFamily="34" charset="0"/>
              <a:ea typeface="Calibri" panose="020F0502020204030204" pitchFamily="34" charset="0"/>
            </a:endParaRPr>
          </a:p>
          <a:p>
            <a:pPr>
              <a:lnSpc>
                <a:spcPts val="1950"/>
              </a:lnSpc>
            </a:pPr>
            <a:r>
              <a:rPr lang="fr-FR" sz="1400" b="1" dirty="0">
                <a:solidFill>
                  <a:srgbClr val="FF3333"/>
                </a:solidFill>
                <a:effectLst/>
                <a:latin typeface="Calibri" panose="020F0502020204030204" pitchFamily="34" charset="0"/>
                <a:ea typeface="Calibri" panose="020F0502020204030204" pitchFamily="34" charset="0"/>
              </a:rPr>
              <a:t>FR - </a:t>
            </a:r>
            <a:r>
              <a:rPr lang="fr-FR" sz="1800" b="1" dirty="0">
                <a:effectLst/>
                <a:latin typeface="Calibri" panose="020F0502020204030204" pitchFamily="34" charset="0"/>
                <a:ea typeface="Calibri" panose="020F0502020204030204" pitchFamily="34" charset="0"/>
              </a:rPr>
              <a:t>Documents - Projet de loi sûreté nucléaire : critiques contre des délais de consultations « totalement déraisonnables »</a:t>
            </a:r>
            <a:r>
              <a:rPr lang="fr-FR" sz="1800" dirty="0">
                <a:effectLst/>
                <a:latin typeface="Calibri" panose="020F0502020204030204" pitchFamily="34" charset="0"/>
                <a:ea typeface="Calibri" panose="020F0502020204030204" pitchFamily="34" charset="0"/>
              </a:rPr>
              <a:t> - </a:t>
            </a:r>
            <a:r>
              <a:rPr lang="fr-FR" sz="1200" dirty="0">
                <a:effectLst/>
                <a:latin typeface="Calibri" panose="020F0502020204030204" pitchFamily="34" charset="0"/>
                <a:ea typeface="Calibri" panose="020F0502020204030204" pitchFamily="34" charset="0"/>
              </a:rPr>
              <a:t>Comme promis dans l’étude d’impact publiée par Contexte, le gouvernement a lancé le 6 novembre les consultations sur l’avant-projet de loi visant à fusionner l’Autorité de sûreté nucléaire et l’Institut de radioprotection et de sûreté nucléaire. Si le Conseil supérieur de l’énergie a rendu son avis favorable dès le 14 novembre, le Conseil national de l’enseignement supérieur et de la recherche a reporté le sien d’une semaine après la déclaration sévère de deux syndicats. Déplorant « une mise à l’ordre du jour très tardive », ils estimaient « strictement impossible d’analyser en profondeur l’ensemble des documents transmis », jugeant qu’« une telle manière d’opérer est inadmissible devant l’importance des enjeux ». [….]</a:t>
            </a:r>
          </a:p>
        </p:txBody>
      </p:sp>
      <p:pic>
        <p:nvPicPr>
          <p:cNvPr id="10" name="Image 9">
            <a:extLst>
              <a:ext uri="{FF2B5EF4-FFF2-40B4-BE49-F238E27FC236}">
                <a16:creationId xmlns:a16="http://schemas.microsoft.com/office/drawing/2014/main" id="{92D2B3C1-131D-A507-4E6B-FD73201B179C}"/>
              </a:ext>
            </a:extLst>
          </p:cNvPr>
          <p:cNvPicPr>
            <a:picLocks noChangeAspect="1"/>
          </p:cNvPicPr>
          <p:nvPr/>
        </p:nvPicPr>
        <p:blipFill>
          <a:blip r:embed="rId3"/>
          <a:stretch>
            <a:fillRect/>
          </a:stretch>
        </p:blipFill>
        <p:spPr>
          <a:xfrm>
            <a:off x="8031267" y="1754080"/>
            <a:ext cx="3479276" cy="3952240"/>
          </a:xfrm>
          <a:prstGeom prst="rect">
            <a:avLst/>
          </a:prstGeom>
        </p:spPr>
      </p:pic>
    </p:spTree>
    <p:extLst>
      <p:ext uri="{BB962C8B-B14F-4D97-AF65-F5344CB8AC3E}">
        <p14:creationId xmlns:p14="http://schemas.microsoft.com/office/powerpoint/2010/main" val="12623829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texte 27">
            <a:extLst>
              <a:ext uri="{FF2B5EF4-FFF2-40B4-BE49-F238E27FC236}">
                <a16:creationId xmlns:a16="http://schemas.microsoft.com/office/drawing/2014/main" id="{33E44607-F67C-4D01-B0D2-725F90AA2259}"/>
              </a:ext>
            </a:extLst>
          </p:cNvPr>
          <p:cNvSpPr txBox="1">
            <a:spLocks/>
          </p:cNvSpPr>
          <p:nvPr/>
        </p:nvSpPr>
        <p:spPr>
          <a:xfrm>
            <a:off x="486568" y="1392223"/>
            <a:ext cx="11218863" cy="952500"/>
          </a:xfrm>
          <a:prstGeom prst="rect">
            <a:avLst/>
          </a:prstGeom>
          <a:noFill/>
          <a:ln w="0" cmpd="sng">
            <a:noFill/>
            <a:prstDash val="solid"/>
          </a:ln>
        </p:spPr>
        <p:txBody>
          <a:bodyPr vert="horz" lIns="0" tIns="0" rIns="0" bIns="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4300"/>
              </a:lnSpc>
              <a:buFont typeface="Arial" panose="020B0604020202020204" pitchFamily="34" charset="0"/>
              <a:buNone/>
            </a:pPr>
            <a:r>
              <a:rPr lang="fr-FR" sz="3200" b="1" spc="25" dirty="0">
                <a:latin typeface="Trebuchet MS" panose="22635452340000000000" pitchFamily="2"/>
              </a:rPr>
              <a:t>A venir</a:t>
            </a:r>
          </a:p>
        </p:txBody>
      </p:sp>
      <p:sp>
        <p:nvSpPr>
          <p:cNvPr id="3" name="Espace réservé du contenu 2">
            <a:extLst>
              <a:ext uri="{FF2B5EF4-FFF2-40B4-BE49-F238E27FC236}">
                <a16:creationId xmlns:a16="http://schemas.microsoft.com/office/drawing/2014/main" id="{E2D6FA87-259A-49CF-9FEA-87E6D12ED880}"/>
              </a:ext>
            </a:extLst>
          </p:cNvPr>
          <p:cNvSpPr>
            <a:spLocks noGrp="1"/>
          </p:cNvSpPr>
          <p:nvPr>
            <p:ph idx="1"/>
          </p:nvPr>
        </p:nvSpPr>
        <p:spPr>
          <a:xfrm>
            <a:off x="409575" y="2400993"/>
            <a:ext cx="11630025" cy="3729830"/>
          </a:xfrm>
        </p:spPr>
        <p:txBody>
          <a:bodyPr>
            <a:normAutofit/>
          </a:bodyPr>
          <a:lstStyle/>
          <a:p>
            <a:r>
              <a:rPr lang="fr-FR" dirty="0"/>
              <a:t>CSE extraordinaire 28/11</a:t>
            </a:r>
          </a:p>
          <a:p>
            <a:r>
              <a:rPr lang="fr-FR" dirty="0"/>
              <a:t>Accord de concertation (Directions + OS) en cours de finalisation</a:t>
            </a:r>
          </a:p>
          <a:p>
            <a:r>
              <a:rPr lang="fr-FR" dirty="0"/>
              <a:t>Audition de la Ministre sur le PJL le 29/11 à 15h commission des affaires éco</a:t>
            </a:r>
          </a:p>
          <a:p>
            <a:r>
              <a:rPr lang="fr-FR" dirty="0"/>
              <a:t>CA le 7/12 : vote du budget 2024</a:t>
            </a:r>
          </a:p>
          <a:p>
            <a:r>
              <a:rPr lang="fr-FR" dirty="0"/>
              <a:t>Début de l’examen au parlement février 2024</a:t>
            </a:r>
          </a:p>
          <a:p>
            <a:pPr marL="0" indent="0">
              <a:buNone/>
            </a:pPr>
            <a:endParaRPr lang="fr-FR" dirty="0"/>
          </a:p>
          <a:p>
            <a:endParaRPr lang="fr-FR" dirty="0"/>
          </a:p>
          <a:p>
            <a:endParaRPr lang="fr-FR" dirty="0"/>
          </a:p>
        </p:txBody>
      </p:sp>
    </p:spTree>
    <p:extLst>
      <p:ext uri="{BB962C8B-B14F-4D97-AF65-F5344CB8AC3E}">
        <p14:creationId xmlns:p14="http://schemas.microsoft.com/office/powerpoint/2010/main" val="25752479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0491A3FA-7567-4E27-A46D-63315B7FE9B3}"/>
              </a:ext>
            </a:extLst>
          </p:cNvPr>
          <p:cNvSpPr>
            <a:spLocks noGrp="1"/>
          </p:cNvSpPr>
          <p:nvPr>
            <p:ph idx="1"/>
          </p:nvPr>
        </p:nvSpPr>
        <p:spPr/>
        <p:txBody>
          <a:bodyPr>
            <a:normAutofit/>
          </a:bodyPr>
          <a:lstStyle/>
          <a:p>
            <a:r>
              <a:rPr lang="fr-FR" dirty="0"/>
              <a:t>Interventions dans les différentes Commissions</a:t>
            </a:r>
          </a:p>
          <a:p>
            <a:r>
              <a:rPr lang="fr-FR" dirty="0"/>
              <a:t>Accueil de la Ministre le 27/11</a:t>
            </a:r>
          </a:p>
          <a:p>
            <a:pPr lvl="1"/>
            <a:r>
              <a:rPr lang="fr-FR" dirty="0">
                <a:solidFill>
                  <a:srgbClr val="FF0000"/>
                </a:solidFill>
              </a:rPr>
              <a:t>Sortez vos T-shirts  </a:t>
            </a:r>
          </a:p>
          <a:p>
            <a:r>
              <a:rPr lang="fr-FR" dirty="0"/>
              <a:t>Action le 13/12 matin:</a:t>
            </a:r>
          </a:p>
          <a:p>
            <a:pPr lvl="1"/>
            <a:r>
              <a:rPr lang="fr-FR" dirty="0"/>
              <a:t>Piquet de grève à Cadarache</a:t>
            </a:r>
          </a:p>
          <a:p>
            <a:pPr lvl="1"/>
            <a:r>
              <a:rPr lang="fr-FR" dirty="0"/>
              <a:t>Rassemblement sur la voie publique à proximité de l’Elysée</a:t>
            </a:r>
          </a:p>
          <a:p>
            <a:pPr marL="457200" lvl="1" indent="0">
              <a:buNone/>
            </a:pPr>
            <a:endParaRPr lang="fr-FR" dirty="0"/>
          </a:p>
        </p:txBody>
      </p:sp>
      <p:sp>
        <p:nvSpPr>
          <p:cNvPr id="3" name="Espace réservé du texte 27">
            <a:extLst>
              <a:ext uri="{FF2B5EF4-FFF2-40B4-BE49-F238E27FC236}">
                <a16:creationId xmlns:a16="http://schemas.microsoft.com/office/drawing/2014/main" id="{CEF5B70C-439E-4548-B007-C97255993EC9}"/>
              </a:ext>
            </a:extLst>
          </p:cNvPr>
          <p:cNvSpPr txBox="1">
            <a:spLocks/>
          </p:cNvSpPr>
          <p:nvPr/>
        </p:nvSpPr>
        <p:spPr>
          <a:xfrm>
            <a:off x="486568" y="1392223"/>
            <a:ext cx="11218863" cy="952500"/>
          </a:xfrm>
          <a:prstGeom prst="rect">
            <a:avLst/>
          </a:prstGeom>
          <a:noFill/>
          <a:ln w="0" cmpd="sng">
            <a:noFill/>
            <a:prstDash val="solid"/>
          </a:ln>
        </p:spPr>
        <p:txBody>
          <a:bodyPr vert="horz" lIns="0" tIns="0" rIns="0" bIns="0" rtlCol="0" anchor="t">
            <a:normAutofit/>
          </a:bodyPr>
          <a:lstStyle>
            <a:lvl1pPr marR="0" indent="0">
              <a:lnSpc>
                <a:spcPts val="4300"/>
              </a:lnSpc>
              <a:spcBef>
                <a:spcPts val="1000"/>
              </a:spcBef>
              <a:spcAft>
                <a:spcPts val="0"/>
              </a:spcAft>
              <a:buFont typeface="Arial" panose="020B0604020202020204" pitchFamily="34" charset="0"/>
              <a:buNone/>
              <a:defRPr sz="3200" b="1" spc="25">
                <a:latin typeface="Trebuchet MS" panose="22635452340000000000" pitchFamily="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t>Plan d’action</a:t>
            </a:r>
          </a:p>
        </p:txBody>
      </p:sp>
      <p:pic>
        <p:nvPicPr>
          <p:cNvPr id="2" name="Image 1">
            <a:extLst>
              <a:ext uri="{FF2B5EF4-FFF2-40B4-BE49-F238E27FC236}">
                <a16:creationId xmlns:a16="http://schemas.microsoft.com/office/drawing/2014/main" id="{10D20503-EA5E-B453-CC48-ADC57A1C52DC}"/>
              </a:ext>
            </a:extLst>
          </p:cNvPr>
          <p:cNvPicPr>
            <a:picLocks noChangeAspect="1"/>
          </p:cNvPicPr>
          <p:nvPr/>
        </p:nvPicPr>
        <p:blipFill>
          <a:blip r:embed="rId2"/>
          <a:stretch>
            <a:fillRect/>
          </a:stretch>
        </p:blipFill>
        <p:spPr>
          <a:xfrm>
            <a:off x="3102368" y="1202946"/>
            <a:ext cx="1267496" cy="1014363"/>
          </a:xfrm>
          <a:prstGeom prst="rect">
            <a:avLst/>
          </a:prstGeom>
        </p:spPr>
      </p:pic>
      <p:pic>
        <p:nvPicPr>
          <p:cNvPr id="4" name="Image 3" descr="Une image contenant texte, capture d’écran, logiciel, dessin humoristique&#10;&#10;Description générée automatiquement">
            <a:extLst>
              <a:ext uri="{FF2B5EF4-FFF2-40B4-BE49-F238E27FC236}">
                <a16:creationId xmlns:a16="http://schemas.microsoft.com/office/drawing/2014/main" id="{72F6867C-D1B0-ED8A-19B7-DA95214BFB1D}"/>
              </a:ext>
            </a:extLst>
          </p:cNvPr>
          <p:cNvPicPr>
            <a:picLocks noChangeAspect="1"/>
          </p:cNvPicPr>
          <p:nvPr/>
        </p:nvPicPr>
        <p:blipFill rotWithShape="1">
          <a:blip r:embed="rId3"/>
          <a:srcRect l="10361" t="28672" r="61556" b="23329"/>
          <a:stretch/>
        </p:blipFill>
        <p:spPr bwMode="auto">
          <a:xfrm>
            <a:off x="8173356" y="2549706"/>
            <a:ext cx="2139980" cy="2057873"/>
          </a:xfrm>
          <a:prstGeom prst="rect">
            <a:avLst/>
          </a:prstGeom>
          <a:ln>
            <a:noFill/>
          </a:ln>
          <a:extLst>
            <a:ext uri="{53640926-AAD7-44D8-BBD7-CCE9431645EC}">
              <a14:shadowObscured xmlns:a14="http://schemas.microsoft.com/office/drawing/2010/main"/>
            </a:ext>
          </a:extLst>
        </p:spPr>
      </p:pic>
      <p:pic>
        <p:nvPicPr>
          <p:cNvPr id="6" name="Image 5">
            <a:extLst>
              <a:ext uri="{FF2B5EF4-FFF2-40B4-BE49-F238E27FC236}">
                <a16:creationId xmlns:a16="http://schemas.microsoft.com/office/drawing/2014/main" id="{E377C46F-5292-0EA2-E71C-6918414029C0}"/>
              </a:ext>
            </a:extLst>
          </p:cNvPr>
          <p:cNvPicPr>
            <a:picLocks noChangeAspect="1"/>
          </p:cNvPicPr>
          <p:nvPr/>
        </p:nvPicPr>
        <p:blipFill>
          <a:blip r:embed="rId4"/>
          <a:stretch>
            <a:fillRect/>
          </a:stretch>
        </p:blipFill>
        <p:spPr>
          <a:xfrm>
            <a:off x="4512698" y="5235373"/>
            <a:ext cx="3028950" cy="1514475"/>
          </a:xfrm>
          <a:prstGeom prst="rect">
            <a:avLst/>
          </a:prstGeom>
        </p:spPr>
      </p:pic>
    </p:spTree>
    <p:extLst>
      <p:ext uri="{BB962C8B-B14F-4D97-AF65-F5344CB8AC3E}">
        <p14:creationId xmlns:p14="http://schemas.microsoft.com/office/powerpoint/2010/main" val="16556346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7DD1CB2-66DE-49E6-BCB8-3AB7905460C1}"/>
              </a:ext>
            </a:extLst>
          </p:cNvPr>
          <p:cNvSpPr>
            <a:spLocks noGrp="1"/>
          </p:cNvSpPr>
          <p:nvPr>
            <p:ph type="sldNum" sz="quarter" idx="12"/>
          </p:nvPr>
        </p:nvSpPr>
        <p:spPr/>
        <p:txBody>
          <a:bodyPr/>
          <a:lstStyle/>
          <a:p>
            <a:fld id="{20B35EF6-8718-4233-AC5A-D78F068ACFE5}" type="slidenum">
              <a:rPr lang="fr-FR" smtClean="0"/>
              <a:t>27</a:t>
            </a:fld>
            <a:endParaRPr lang="fr-FR"/>
          </a:p>
        </p:txBody>
      </p:sp>
      <p:sp>
        <p:nvSpPr>
          <p:cNvPr id="7" name="ZoneTexte 6">
            <a:extLst>
              <a:ext uri="{FF2B5EF4-FFF2-40B4-BE49-F238E27FC236}">
                <a16:creationId xmlns:a16="http://schemas.microsoft.com/office/drawing/2014/main" id="{CF7FEBFA-2176-4B2E-BAF9-EEA4DFDD4AC7}"/>
              </a:ext>
            </a:extLst>
          </p:cNvPr>
          <p:cNvSpPr txBox="1"/>
          <p:nvPr/>
        </p:nvSpPr>
        <p:spPr>
          <a:xfrm rot="20481325">
            <a:off x="2315609" y="3381328"/>
            <a:ext cx="6590899" cy="1015663"/>
          </a:xfrm>
          <a:prstGeom prst="rect">
            <a:avLst/>
          </a:prstGeom>
          <a:noFill/>
          <a:ln w="28575">
            <a:solidFill>
              <a:srgbClr val="EE4757"/>
            </a:solidFill>
            <a:prstDash val="lgDash"/>
          </a:ln>
        </p:spPr>
        <p:txBody>
          <a:bodyPr wrap="square" rtlCol="0">
            <a:spAutoFit/>
          </a:bodyPr>
          <a:lstStyle/>
          <a:p>
            <a:r>
              <a:rPr lang="fr-FR" sz="6000" b="1" dirty="0">
                <a:solidFill>
                  <a:srgbClr val="EE4757"/>
                </a:solidFill>
                <a:latin typeface="Bernard MT Condensed" panose="02050806060905020404" pitchFamily="18" charset="0"/>
                <a:cs typeface="72 Condensed" panose="020B0506030000000003" pitchFamily="34" charset="0"/>
              </a:rPr>
              <a:t>Vous avez la parole !</a:t>
            </a:r>
          </a:p>
        </p:txBody>
      </p:sp>
    </p:spTree>
    <p:extLst>
      <p:ext uri="{BB962C8B-B14F-4D97-AF65-F5344CB8AC3E}">
        <p14:creationId xmlns:p14="http://schemas.microsoft.com/office/powerpoint/2010/main" val="1267333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4">
            <a:extLst>
              <a:ext uri="{FF2B5EF4-FFF2-40B4-BE49-F238E27FC236}">
                <a16:creationId xmlns:a16="http://schemas.microsoft.com/office/drawing/2014/main" id="{0491A3FA-7567-4E27-A46D-63315B7FE9B3}"/>
              </a:ext>
            </a:extLst>
          </p:cNvPr>
          <p:cNvSpPr>
            <a:spLocks noGrp="1"/>
          </p:cNvSpPr>
          <p:nvPr>
            <p:ph idx="1"/>
          </p:nvPr>
        </p:nvSpPr>
        <p:spPr/>
        <p:txBody>
          <a:bodyPr>
            <a:normAutofit/>
          </a:bodyPr>
          <a:lstStyle/>
          <a:p>
            <a:r>
              <a:rPr lang="fr-FR" sz="2400" dirty="0"/>
              <a:t>Etes-vous d’accord pour participer au comité d’accueil de la Ministre ? </a:t>
            </a:r>
          </a:p>
          <a:p>
            <a:pPr lvl="1"/>
            <a:r>
              <a:rPr lang="fr-FR" dirty="0"/>
              <a:t>Oui</a:t>
            </a:r>
          </a:p>
          <a:p>
            <a:pPr lvl="1"/>
            <a:r>
              <a:rPr lang="fr-FR" dirty="0"/>
              <a:t>Non</a:t>
            </a:r>
          </a:p>
          <a:p>
            <a:pPr lvl="1"/>
            <a:r>
              <a:rPr lang="fr-FR" dirty="0"/>
              <a:t>Je ne sais pas</a:t>
            </a:r>
          </a:p>
          <a:p>
            <a:r>
              <a:rPr lang="fr-FR" sz="2400" dirty="0"/>
              <a:t>Etes-vous d’accord pour participer à une action le 13/12 (grève, demi-RTT …) ?</a:t>
            </a:r>
          </a:p>
          <a:p>
            <a:pPr lvl="1"/>
            <a:r>
              <a:rPr lang="fr-FR" dirty="0"/>
              <a:t>Oui</a:t>
            </a:r>
          </a:p>
          <a:p>
            <a:pPr lvl="1"/>
            <a:r>
              <a:rPr lang="fr-FR" dirty="0"/>
              <a:t>Non</a:t>
            </a:r>
          </a:p>
          <a:p>
            <a:pPr lvl="1"/>
            <a:r>
              <a:rPr lang="fr-FR" dirty="0"/>
              <a:t>Je ne sais pas</a:t>
            </a:r>
          </a:p>
          <a:p>
            <a:endParaRPr lang="fr-FR" sz="2400" dirty="0"/>
          </a:p>
        </p:txBody>
      </p:sp>
      <p:sp>
        <p:nvSpPr>
          <p:cNvPr id="3" name="Espace réservé du texte 27">
            <a:extLst>
              <a:ext uri="{FF2B5EF4-FFF2-40B4-BE49-F238E27FC236}">
                <a16:creationId xmlns:a16="http://schemas.microsoft.com/office/drawing/2014/main" id="{CEF5B70C-439E-4548-B007-C97255993EC9}"/>
              </a:ext>
            </a:extLst>
          </p:cNvPr>
          <p:cNvSpPr txBox="1">
            <a:spLocks/>
          </p:cNvSpPr>
          <p:nvPr/>
        </p:nvSpPr>
        <p:spPr>
          <a:xfrm>
            <a:off x="486568" y="1392223"/>
            <a:ext cx="11218863" cy="952500"/>
          </a:xfrm>
          <a:prstGeom prst="rect">
            <a:avLst/>
          </a:prstGeom>
          <a:noFill/>
          <a:ln w="0" cmpd="sng">
            <a:noFill/>
            <a:prstDash val="solid"/>
          </a:ln>
        </p:spPr>
        <p:txBody>
          <a:bodyPr vert="horz" lIns="0" tIns="0" rIns="0" bIns="0" rtlCol="0" anchor="t">
            <a:normAutofit/>
          </a:bodyPr>
          <a:lstStyle>
            <a:lvl1pPr marR="0" indent="0">
              <a:lnSpc>
                <a:spcPts val="4300"/>
              </a:lnSpc>
              <a:spcBef>
                <a:spcPts val="1000"/>
              </a:spcBef>
              <a:spcAft>
                <a:spcPts val="0"/>
              </a:spcAft>
              <a:buFont typeface="Arial" panose="020B0604020202020204" pitchFamily="34" charset="0"/>
              <a:buNone/>
              <a:defRPr sz="3200" b="1" spc="25">
                <a:latin typeface="Trebuchet MS" panose="22635452340000000000" pitchFamily="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t>Votes:</a:t>
            </a:r>
          </a:p>
          <a:p>
            <a:endParaRPr lang="fr-FR" dirty="0"/>
          </a:p>
        </p:txBody>
      </p:sp>
    </p:spTree>
    <p:extLst>
      <p:ext uri="{BB962C8B-B14F-4D97-AF65-F5344CB8AC3E}">
        <p14:creationId xmlns:p14="http://schemas.microsoft.com/office/powerpoint/2010/main" val="31535554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 15" descr="Une image contenant plein air, personne, ciel, habits&#10;&#10;Description générée automatiquement">
            <a:extLst>
              <a:ext uri="{FF2B5EF4-FFF2-40B4-BE49-F238E27FC236}">
                <a16:creationId xmlns:a16="http://schemas.microsoft.com/office/drawing/2014/main" id="{8170D091-7CD1-4997-BF6C-FC72F77E00B2}"/>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rot="20402404">
            <a:off x="3675117" y="4303161"/>
            <a:ext cx="4029940" cy="2267707"/>
          </a:xfrm>
          <a:prstGeom prst="rect">
            <a:avLst/>
          </a:prstGeom>
          <a:ln>
            <a:noFill/>
          </a:ln>
          <a:effectLst>
            <a:softEdge rad="112500"/>
          </a:effectLst>
        </p:spPr>
      </p:pic>
      <p:pic>
        <p:nvPicPr>
          <p:cNvPr id="7" name="Image 6" descr="Une image contenant plein air, personne, habits, ciel&#10;&#10;Description générée automatiquement">
            <a:extLst>
              <a:ext uri="{FF2B5EF4-FFF2-40B4-BE49-F238E27FC236}">
                <a16:creationId xmlns:a16="http://schemas.microsoft.com/office/drawing/2014/main" id="{C6CA7E27-37B6-4CC6-B7CF-0CA763ADE5B6}"/>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b="17473"/>
          <a:stretch/>
        </p:blipFill>
        <p:spPr>
          <a:xfrm rot="20429407">
            <a:off x="3046278" y="1535683"/>
            <a:ext cx="3917668" cy="2424851"/>
          </a:xfrm>
          <a:prstGeom prst="rect">
            <a:avLst/>
          </a:prstGeom>
          <a:ln>
            <a:noFill/>
          </a:ln>
          <a:effectLst>
            <a:softEdge rad="112500"/>
          </a:effectLst>
        </p:spPr>
      </p:pic>
      <p:pic>
        <p:nvPicPr>
          <p:cNvPr id="3" name="Image 2" descr="Une image contenant habits, personne, plein air, femme&#10;&#10;Description générée automatiquement">
            <a:extLst>
              <a:ext uri="{FF2B5EF4-FFF2-40B4-BE49-F238E27FC236}">
                <a16:creationId xmlns:a16="http://schemas.microsoft.com/office/drawing/2014/main" id="{9EE226AF-1BF8-4D32-95FF-DD1799E2E4A1}"/>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rot="5400000">
            <a:off x="-357661" y="3150337"/>
            <a:ext cx="4230501" cy="3172876"/>
          </a:xfrm>
          <a:prstGeom prst="rect">
            <a:avLst/>
          </a:prstGeom>
          <a:ln>
            <a:noFill/>
          </a:ln>
          <a:effectLst>
            <a:softEdge rad="112500"/>
          </a:effectLst>
        </p:spPr>
      </p:pic>
      <p:sp>
        <p:nvSpPr>
          <p:cNvPr id="4" name="Espace réservé du numéro de diapositive 3">
            <a:extLst>
              <a:ext uri="{FF2B5EF4-FFF2-40B4-BE49-F238E27FC236}">
                <a16:creationId xmlns:a16="http://schemas.microsoft.com/office/drawing/2014/main" id="{6806EDB0-FF98-4ED5-9ECC-FCBEFCCCDBAC}"/>
              </a:ext>
            </a:extLst>
          </p:cNvPr>
          <p:cNvSpPr>
            <a:spLocks noGrp="1"/>
          </p:cNvSpPr>
          <p:nvPr>
            <p:ph type="sldNum" sz="quarter" idx="12"/>
          </p:nvPr>
        </p:nvSpPr>
        <p:spPr/>
        <p:txBody>
          <a:bodyPr/>
          <a:lstStyle/>
          <a:p>
            <a:fld id="{20B35EF6-8718-4233-AC5A-D78F068ACFE5}" type="slidenum">
              <a:rPr lang="fr-FR" smtClean="0"/>
              <a:t>29</a:t>
            </a:fld>
            <a:endParaRPr lang="fr-FR"/>
          </a:p>
        </p:txBody>
      </p:sp>
      <p:sp>
        <p:nvSpPr>
          <p:cNvPr id="6" name="ZoneTexte 5">
            <a:extLst>
              <a:ext uri="{FF2B5EF4-FFF2-40B4-BE49-F238E27FC236}">
                <a16:creationId xmlns:a16="http://schemas.microsoft.com/office/drawing/2014/main" id="{136F32A9-7C15-450F-A18C-D96178A09E16}"/>
              </a:ext>
            </a:extLst>
          </p:cNvPr>
          <p:cNvSpPr txBox="1"/>
          <p:nvPr/>
        </p:nvSpPr>
        <p:spPr>
          <a:xfrm rot="-1200000">
            <a:off x="2906737" y="3542491"/>
            <a:ext cx="5502453" cy="861774"/>
          </a:xfrm>
          <a:prstGeom prst="rect">
            <a:avLst/>
          </a:prstGeom>
          <a:noFill/>
          <a:ln w="127000">
            <a:solidFill>
              <a:srgbClr val="EE4757"/>
            </a:solidFill>
            <a:prstDash val="lgDash"/>
          </a:ln>
        </p:spPr>
        <p:txBody>
          <a:bodyPr wrap="square" rtlCol="0">
            <a:spAutoFit/>
          </a:bodyPr>
          <a:lstStyle/>
          <a:p>
            <a:pPr algn="ctr"/>
            <a:r>
              <a:rPr lang="fr-FR" sz="5000" b="1" dirty="0">
                <a:solidFill>
                  <a:srgbClr val="EE4757"/>
                </a:solidFill>
                <a:latin typeface="Bernard MT Condensed" panose="02050806060905020404" pitchFamily="18" charset="0"/>
                <a:cs typeface="72 Condensed" panose="020B0506030000000003" pitchFamily="34" charset="0"/>
              </a:rPr>
              <a:t>Restons groupés !</a:t>
            </a:r>
          </a:p>
        </p:txBody>
      </p:sp>
      <p:pic>
        <p:nvPicPr>
          <p:cNvPr id="10" name="Image 9" descr="Une image contenant texte, Bleu électrique, habits, bleu&#10;&#10;Description générée automatiquement">
            <a:extLst>
              <a:ext uri="{FF2B5EF4-FFF2-40B4-BE49-F238E27FC236}">
                <a16:creationId xmlns:a16="http://schemas.microsoft.com/office/drawing/2014/main" id="{53369BDE-00BE-4A0E-864C-F2D1FD9F3B1F}"/>
              </a:ext>
            </a:extLst>
          </p:cNvPr>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6825077" y="1154930"/>
            <a:ext cx="1791849" cy="2457739"/>
          </a:xfrm>
          <a:prstGeom prst="rect">
            <a:avLst/>
          </a:prstGeom>
          <a:ln>
            <a:noFill/>
          </a:ln>
          <a:effectLst>
            <a:softEdge rad="112500"/>
          </a:effectLst>
        </p:spPr>
      </p:pic>
      <p:pic>
        <p:nvPicPr>
          <p:cNvPr id="12" name="Image 11" descr="Une image contenant texte, plein air, Vêtements à haute visibilité, vert&#10;&#10;Description générée automatiquement">
            <a:extLst>
              <a:ext uri="{FF2B5EF4-FFF2-40B4-BE49-F238E27FC236}">
                <a16:creationId xmlns:a16="http://schemas.microsoft.com/office/drawing/2014/main" id="{6F004D1B-DF03-42B2-9FBA-141040B8B409}"/>
              </a:ext>
            </a:extLst>
          </p:cNvPr>
          <p:cNvPicPr>
            <a:picLocks noChangeAspect="1"/>
          </p:cNvPicPr>
          <p:nvPr/>
        </p:nvPicPr>
        <p:blipFill>
          <a:blip r:embed="rId6">
            <a:alphaModFix amt="20000"/>
            <a:extLst>
              <a:ext uri="{28A0092B-C50C-407E-A947-70E740481C1C}">
                <a14:useLocalDpi xmlns:a14="http://schemas.microsoft.com/office/drawing/2010/main" val="0"/>
              </a:ext>
            </a:extLst>
          </a:blip>
          <a:stretch>
            <a:fillRect/>
          </a:stretch>
        </p:blipFill>
        <p:spPr>
          <a:xfrm>
            <a:off x="7971077" y="4486478"/>
            <a:ext cx="1791849" cy="2433183"/>
          </a:xfrm>
          <a:prstGeom prst="rect">
            <a:avLst/>
          </a:prstGeom>
          <a:ln>
            <a:noFill/>
          </a:ln>
          <a:effectLst>
            <a:softEdge rad="112500"/>
          </a:effectLst>
        </p:spPr>
      </p:pic>
      <p:pic>
        <p:nvPicPr>
          <p:cNvPr id="14" name="Image 13" descr="Une image contenant plein air, personne, habits, homme&#10;&#10;Description générée automatiquement">
            <a:extLst>
              <a:ext uri="{FF2B5EF4-FFF2-40B4-BE49-F238E27FC236}">
                <a16:creationId xmlns:a16="http://schemas.microsoft.com/office/drawing/2014/main" id="{8C82D55A-36DA-4CC0-9C21-1CD1DD66F9CB}"/>
              </a:ext>
            </a:extLst>
          </p:cNvPr>
          <p:cNvPicPr>
            <a:picLocks noChangeAspect="1"/>
          </p:cNvPicPr>
          <p:nvPr/>
        </p:nvPicPr>
        <p:blipFill>
          <a:blip r:embed="rId7">
            <a:alphaModFix amt="35000"/>
            <a:extLst>
              <a:ext uri="{28A0092B-C50C-407E-A947-70E740481C1C}">
                <a14:useLocalDpi xmlns:a14="http://schemas.microsoft.com/office/drawing/2010/main" val="0"/>
              </a:ext>
            </a:extLst>
          </a:blip>
          <a:stretch>
            <a:fillRect/>
          </a:stretch>
        </p:blipFill>
        <p:spPr>
          <a:xfrm>
            <a:off x="8562094" y="1847383"/>
            <a:ext cx="3659938" cy="2697729"/>
          </a:xfrm>
          <a:prstGeom prst="rect">
            <a:avLst/>
          </a:prstGeom>
          <a:ln>
            <a:noFill/>
          </a:ln>
          <a:effectLst>
            <a:softEdge rad="112500"/>
          </a:effectLst>
        </p:spPr>
      </p:pic>
      <p:pic>
        <p:nvPicPr>
          <p:cNvPr id="19" name="Image 18">
            <a:extLst>
              <a:ext uri="{FF2B5EF4-FFF2-40B4-BE49-F238E27FC236}">
                <a16:creationId xmlns:a16="http://schemas.microsoft.com/office/drawing/2014/main" id="{0312466D-33C8-478E-96DB-8C5D56AC00D8}"/>
              </a:ext>
            </a:extLst>
          </p:cNvPr>
          <p:cNvPicPr>
            <a:picLocks noChangeAspect="1"/>
          </p:cNvPicPr>
          <p:nvPr/>
        </p:nvPicPr>
        <p:blipFill>
          <a:blip r:embed="rId8"/>
          <a:stretch>
            <a:fillRect/>
          </a:stretch>
        </p:blipFill>
        <p:spPr>
          <a:xfrm rot="20016803">
            <a:off x="387864" y="1881042"/>
            <a:ext cx="2891395" cy="1486941"/>
          </a:xfrm>
          <a:prstGeom prst="rect">
            <a:avLst/>
          </a:prstGeom>
        </p:spPr>
      </p:pic>
      <p:pic>
        <p:nvPicPr>
          <p:cNvPr id="20" name="Image 19">
            <a:extLst>
              <a:ext uri="{FF2B5EF4-FFF2-40B4-BE49-F238E27FC236}">
                <a16:creationId xmlns:a16="http://schemas.microsoft.com/office/drawing/2014/main" id="{3B4C43EA-EEAE-4CF7-878F-D0FCEA187233}"/>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10135666" y="5042434"/>
            <a:ext cx="2086366" cy="1496478"/>
          </a:xfrm>
          <a:prstGeom prst="rect">
            <a:avLst/>
          </a:prstGeom>
        </p:spPr>
      </p:pic>
    </p:spTree>
    <p:extLst>
      <p:ext uri="{BB962C8B-B14F-4D97-AF65-F5344CB8AC3E}">
        <p14:creationId xmlns:p14="http://schemas.microsoft.com/office/powerpoint/2010/main" val="27941196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7DD1CB2-66DE-49E6-BCB8-3AB7905460C1}"/>
              </a:ext>
            </a:extLst>
          </p:cNvPr>
          <p:cNvSpPr>
            <a:spLocks noGrp="1"/>
          </p:cNvSpPr>
          <p:nvPr>
            <p:ph type="sldNum" sz="quarter" idx="12"/>
          </p:nvPr>
        </p:nvSpPr>
        <p:spPr/>
        <p:txBody>
          <a:bodyPr/>
          <a:lstStyle/>
          <a:p>
            <a:fld id="{20B35EF6-8718-4233-AC5A-D78F068ACFE5}" type="slidenum">
              <a:rPr lang="fr-FR" smtClean="0"/>
              <a:t>3</a:t>
            </a:fld>
            <a:endParaRPr lang="fr-FR"/>
          </a:p>
        </p:txBody>
      </p:sp>
      <p:sp>
        <p:nvSpPr>
          <p:cNvPr id="7" name="ZoneTexte 6">
            <a:extLst>
              <a:ext uri="{FF2B5EF4-FFF2-40B4-BE49-F238E27FC236}">
                <a16:creationId xmlns:a16="http://schemas.microsoft.com/office/drawing/2014/main" id="{CF7FEBFA-2176-4B2E-BAF9-EEA4DFDD4AC7}"/>
              </a:ext>
            </a:extLst>
          </p:cNvPr>
          <p:cNvSpPr txBox="1"/>
          <p:nvPr/>
        </p:nvSpPr>
        <p:spPr>
          <a:xfrm rot="20481325">
            <a:off x="2315609" y="3381328"/>
            <a:ext cx="6590899" cy="1015663"/>
          </a:xfrm>
          <a:prstGeom prst="rect">
            <a:avLst/>
          </a:prstGeom>
          <a:noFill/>
          <a:ln w="28575">
            <a:solidFill>
              <a:srgbClr val="EE4757"/>
            </a:solidFill>
            <a:prstDash val="lgDash"/>
          </a:ln>
        </p:spPr>
        <p:txBody>
          <a:bodyPr wrap="square" rtlCol="0">
            <a:spAutoFit/>
          </a:bodyPr>
          <a:lstStyle/>
          <a:p>
            <a:pPr algn="ctr"/>
            <a:r>
              <a:rPr lang="fr-FR" sz="6000" b="1" dirty="0">
                <a:solidFill>
                  <a:srgbClr val="EE4757"/>
                </a:solidFill>
                <a:latin typeface="Bernard MT Condensed" panose="02050806060905020404" pitchFamily="18" charset="0"/>
                <a:cs typeface="72 Condensed" panose="020B0506030000000003" pitchFamily="34" charset="0"/>
              </a:rPr>
              <a:t>Projet de loi</a:t>
            </a:r>
          </a:p>
        </p:txBody>
      </p:sp>
      <p:sp>
        <p:nvSpPr>
          <p:cNvPr id="3" name="ZoneTexte 2">
            <a:extLst>
              <a:ext uri="{FF2B5EF4-FFF2-40B4-BE49-F238E27FC236}">
                <a16:creationId xmlns:a16="http://schemas.microsoft.com/office/drawing/2014/main" id="{D4E1B8F1-7DB6-EDE1-EFA0-D719DB23F1C6}"/>
              </a:ext>
            </a:extLst>
          </p:cNvPr>
          <p:cNvSpPr txBox="1"/>
          <p:nvPr/>
        </p:nvSpPr>
        <p:spPr>
          <a:xfrm>
            <a:off x="7294881" y="5059680"/>
            <a:ext cx="4058920" cy="923330"/>
          </a:xfrm>
          <a:prstGeom prst="rect">
            <a:avLst/>
          </a:prstGeom>
          <a:noFill/>
        </p:spPr>
        <p:txBody>
          <a:bodyPr wrap="square" rtlCol="0">
            <a:spAutoFit/>
          </a:bodyPr>
          <a:lstStyle/>
          <a:p>
            <a:r>
              <a:rPr lang="fr-FR" dirty="0"/>
              <a:t>Informations enrichies par la rencontre entre l’Intersyndicale et des membres du cabinet de la Ministre le 15 novembre</a:t>
            </a:r>
          </a:p>
        </p:txBody>
      </p:sp>
    </p:spTree>
    <p:extLst>
      <p:ext uri="{BB962C8B-B14F-4D97-AF65-F5344CB8AC3E}">
        <p14:creationId xmlns:p14="http://schemas.microsoft.com/office/powerpoint/2010/main" val="56056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plein air, bâtiment, arbre, personne&#10;&#10;Description générée automatiquement">
            <a:extLst>
              <a:ext uri="{FF2B5EF4-FFF2-40B4-BE49-F238E27FC236}">
                <a16:creationId xmlns:a16="http://schemas.microsoft.com/office/drawing/2014/main" id="{30BE2B52-6157-4108-BA31-AC91F176FC85}"/>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b="5994"/>
          <a:stretch/>
        </p:blipFill>
        <p:spPr>
          <a:xfrm>
            <a:off x="0" y="1126278"/>
            <a:ext cx="12192000" cy="5731722"/>
          </a:xfrm>
          <a:prstGeom prst="rect">
            <a:avLst/>
          </a:prstGeom>
        </p:spPr>
      </p:pic>
      <p:sp>
        <p:nvSpPr>
          <p:cNvPr id="2" name="Espace réservé du numéro de diapositive 1">
            <a:extLst>
              <a:ext uri="{FF2B5EF4-FFF2-40B4-BE49-F238E27FC236}">
                <a16:creationId xmlns:a16="http://schemas.microsoft.com/office/drawing/2014/main" id="{D7DD1CB2-66DE-49E6-BCB8-3AB7905460C1}"/>
              </a:ext>
            </a:extLst>
          </p:cNvPr>
          <p:cNvSpPr>
            <a:spLocks noGrp="1"/>
          </p:cNvSpPr>
          <p:nvPr>
            <p:ph type="sldNum" sz="quarter" idx="12"/>
          </p:nvPr>
        </p:nvSpPr>
        <p:spPr/>
        <p:txBody>
          <a:bodyPr/>
          <a:lstStyle/>
          <a:p>
            <a:fld id="{20B35EF6-8718-4233-AC5A-D78F068ACFE5}" type="slidenum">
              <a:rPr lang="fr-FR" smtClean="0"/>
              <a:t>30</a:t>
            </a:fld>
            <a:endParaRPr lang="fr-FR"/>
          </a:p>
        </p:txBody>
      </p:sp>
      <p:sp>
        <p:nvSpPr>
          <p:cNvPr id="8" name="ZoneTexte 7">
            <a:extLst>
              <a:ext uri="{FF2B5EF4-FFF2-40B4-BE49-F238E27FC236}">
                <a16:creationId xmlns:a16="http://schemas.microsoft.com/office/drawing/2014/main" id="{BE456AAB-4665-45DC-906D-B7F98D4FE062}"/>
              </a:ext>
            </a:extLst>
          </p:cNvPr>
          <p:cNvSpPr txBox="1"/>
          <p:nvPr/>
        </p:nvSpPr>
        <p:spPr>
          <a:xfrm rot="20889276">
            <a:off x="3613626" y="3152359"/>
            <a:ext cx="3631532" cy="707886"/>
          </a:xfrm>
          <a:prstGeom prst="rect">
            <a:avLst/>
          </a:prstGeom>
          <a:noFill/>
          <a:ln w="127000">
            <a:solidFill>
              <a:srgbClr val="EE4757"/>
            </a:solidFill>
            <a:prstDash val="lgDash"/>
          </a:ln>
        </p:spPr>
        <p:txBody>
          <a:bodyPr wrap="square" rtlCol="0">
            <a:spAutoFit/>
          </a:bodyPr>
          <a:lstStyle/>
          <a:p>
            <a:pPr algn="ctr"/>
            <a:r>
              <a:rPr lang="fr-FR" sz="4000" b="1" dirty="0">
                <a:solidFill>
                  <a:srgbClr val="EE4757"/>
                </a:solidFill>
                <a:latin typeface="Bernard MT Condensed" panose="02050806060905020404" pitchFamily="18" charset="0"/>
                <a:cs typeface="72 Condensed" panose="020B0506030000000003" pitchFamily="34" charset="0"/>
              </a:rPr>
              <a:t>Merci à tous</a:t>
            </a:r>
          </a:p>
        </p:txBody>
      </p:sp>
    </p:spTree>
    <p:extLst>
      <p:ext uri="{BB962C8B-B14F-4D97-AF65-F5344CB8AC3E}">
        <p14:creationId xmlns:p14="http://schemas.microsoft.com/office/powerpoint/2010/main" val="24858260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99459E9-A27D-4840-BACD-5F6858CC3A82}"/>
              </a:ext>
            </a:extLst>
          </p:cNvPr>
          <p:cNvSpPr>
            <a:spLocks noGrp="1"/>
          </p:cNvSpPr>
          <p:nvPr>
            <p:ph idx="1"/>
          </p:nvPr>
        </p:nvSpPr>
        <p:spPr>
          <a:xfrm>
            <a:off x="443883" y="1970843"/>
            <a:ext cx="11448081" cy="4236180"/>
          </a:xfrm>
        </p:spPr>
        <p:txBody>
          <a:bodyPr>
            <a:normAutofit fontScale="62500" lnSpcReduction="20000"/>
          </a:bodyPr>
          <a:lstStyle/>
          <a:p>
            <a:pPr marL="514350" indent="-514350">
              <a:buFont typeface="+mj-lt"/>
              <a:buAutoNum type="arabicPeriod"/>
            </a:pPr>
            <a:r>
              <a:rPr lang="fr-FR" dirty="0"/>
              <a:t>Intro (objectifs de l’AG, définir un plan d’action pour poursuivre la défense en profondeur)-FJE</a:t>
            </a:r>
          </a:p>
          <a:p>
            <a:pPr marL="514350" indent="-514350">
              <a:buFont typeface="+mj-lt"/>
              <a:buAutoNum type="arabicPeriod"/>
            </a:pPr>
            <a:r>
              <a:rPr lang="fr-FR" dirty="0"/>
              <a:t>Où en est-on ? (mini frise)-</a:t>
            </a:r>
            <a:r>
              <a:rPr lang="fr-FR" dirty="0">
                <a:highlight>
                  <a:srgbClr val="FFFF00"/>
                </a:highlight>
              </a:rPr>
              <a:t>FJE 5min</a:t>
            </a:r>
          </a:p>
          <a:p>
            <a:pPr marL="971550" lvl="1" indent="-514350">
              <a:buFont typeface="+mj-lt"/>
              <a:buAutoNum type="arabicPeriod"/>
            </a:pPr>
            <a:r>
              <a:rPr lang="fr-FR" dirty="0"/>
              <a:t>Les victoires des dernières semaines dans les consultations </a:t>
            </a:r>
          </a:p>
          <a:p>
            <a:pPr marL="971550" lvl="1" indent="-514350">
              <a:buFont typeface="+mj-lt"/>
              <a:buAutoNum type="arabicPeriod"/>
            </a:pPr>
            <a:r>
              <a:rPr lang="fr-FR" dirty="0"/>
              <a:t>Table ronde du 14/11 + conf de presse</a:t>
            </a:r>
          </a:p>
          <a:p>
            <a:pPr marL="971550" lvl="1" indent="-514350">
              <a:buFont typeface="+mj-lt"/>
              <a:buAutoNum type="arabicPeriod"/>
            </a:pPr>
            <a:r>
              <a:rPr lang="fr-FR" dirty="0"/>
              <a:t>Rdv avec cabinet de la Ministre du 15/11</a:t>
            </a:r>
          </a:p>
          <a:p>
            <a:pPr marL="514350" indent="-514350">
              <a:buFont typeface="+mj-lt"/>
              <a:buAutoNum type="arabicPeriod"/>
            </a:pPr>
            <a:r>
              <a:rPr lang="fr-FR" dirty="0"/>
              <a:t>Le projet de loi en bref-</a:t>
            </a:r>
            <a:r>
              <a:rPr lang="fr-FR" dirty="0">
                <a:highlight>
                  <a:srgbClr val="FFFF00"/>
                </a:highlight>
              </a:rPr>
              <a:t>30min</a:t>
            </a:r>
          </a:p>
          <a:p>
            <a:pPr marL="971550" lvl="1" indent="-514350">
              <a:buFont typeface="+mj-lt"/>
              <a:buAutoNum type="arabicPeriod"/>
            </a:pPr>
            <a:r>
              <a:rPr lang="fr-FR" dirty="0"/>
              <a:t>Titre 1: 1 à 5 (impairs NLQ 10 min , pairs  TTA 5 min)</a:t>
            </a:r>
          </a:p>
          <a:p>
            <a:pPr marL="971550" lvl="1" indent="-514350">
              <a:buFont typeface="+mj-lt"/>
              <a:buAutoNum type="arabicPeriod"/>
            </a:pPr>
            <a:r>
              <a:rPr lang="fr-FR" dirty="0"/>
              <a:t>Titre 2 : 7 à 10 (PBO 7-9, LCO 10 ) 15 min</a:t>
            </a:r>
          </a:p>
          <a:p>
            <a:pPr marL="514350" indent="-514350">
              <a:buFont typeface="+mj-lt"/>
              <a:buAutoNum type="arabicPeriod"/>
            </a:pPr>
            <a:r>
              <a:rPr lang="fr-FR" dirty="0"/>
              <a:t>A vous la parole</a:t>
            </a:r>
            <a:r>
              <a:rPr lang="fr-FR" dirty="0">
                <a:highlight>
                  <a:srgbClr val="FFFF00"/>
                </a:highlight>
              </a:rPr>
              <a:t>-15 min  </a:t>
            </a:r>
          </a:p>
          <a:p>
            <a:pPr marL="514350" indent="-514350">
              <a:buFont typeface="+mj-lt"/>
              <a:buAutoNum type="arabicPeriod"/>
            </a:pPr>
            <a:r>
              <a:rPr lang="fr-FR" dirty="0"/>
              <a:t>Calendrier à venir (fin de frise)- 2min </a:t>
            </a:r>
            <a:r>
              <a:rPr lang="fr-FR" dirty="0">
                <a:highlight>
                  <a:srgbClr val="FFFF00"/>
                </a:highlight>
              </a:rPr>
              <a:t>TTA</a:t>
            </a:r>
          </a:p>
          <a:p>
            <a:pPr marL="514350" indent="-514350">
              <a:buFont typeface="+mj-lt"/>
              <a:buAutoNum type="arabicPeriod"/>
            </a:pPr>
            <a:r>
              <a:rPr lang="fr-FR" dirty="0"/>
              <a:t>Plan d’action-</a:t>
            </a:r>
            <a:r>
              <a:rPr lang="fr-FR" dirty="0">
                <a:highlight>
                  <a:srgbClr val="FFFF00"/>
                </a:highlight>
              </a:rPr>
              <a:t>5min-NLQ</a:t>
            </a:r>
          </a:p>
          <a:p>
            <a:pPr marL="514350" indent="-514350">
              <a:buFont typeface="+mj-lt"/>
              <a:buAutoNum type="arabicPeriod"/>
            </a:pPr>
            <a:r>
              <a:rPr lang="fr-FR" dirty="0"/>
              <a:t>A vous la Parole – </a:t>
            </a:r>
            <a:r>
              <a:rPr lang="fr-FR" dirty="0">
                <a:highlight>
                  <a:srgbClr val="FFFF00"/>
                </a:highlight>
              </a:rPr>
              <a:t>10 min </a:t>
            </a:r>
          </a:p>
          <a:p>
            <a:pPr marL="514350" indent="-514350">
              <a:buFont typeface="+mj-lt"/>
              <a:buAutoNum type="arabicPeriod"/>
            </a:pPr>
            <a:r>
              <a:rPr lang="fr-FR" dirty="0"/>
              <a:t>Votes sur le plan d’action (main levée salle + Teams Forms à préparer en amont)-5min</a:t>
            </a:r>
          </a:p>
          <a:p>
            <a:pPr marL="514350" indent="-514350">
              <a:buFont typeface="+mj-lt"/>
              <a:buAutoNum type="arabicPeriod"/>
            </a:pPr>
            <a:r>
              <a:rPr lang="fr-FR" dirty="0"/>
              <a:t>Conclusion-FJE-5min MAX</a:t>
            </a:r>
          </a:p>
        </p:txBody>
      </p:sp>
      <p:sp>
        <p:nvSpPr>
          <p:cNvPr id="4" name="Espace réservé du numéro de diapositive 3">
            <a:extLst>
              <a:ext uri="{FF2B5EF4-FFF2-40B4-BE49-F238E27FC236}">
                <a16:creationId xmlns:a16="http://schemas.microsoft.com/office/drawing/2014/main" id="{6806EDB0-FF98-4ED5-9ECC-FCBEFCCCDBAC}"/>
              </a:ext>
            </a:extLst>
          </p:cNvPr>
          <p:cNvSpPr>
            <a:spLocks noGrp="1"/>
          </p:cNvSpPr>
          <p:nvPr>
            <p:ph type="sldNum" sz="quarter" idx="12"/>
          </p:nvPr>
        </p:nvSpPr>
        <p:spPr/>
        <p:txBody>
          <a:bodyPr/>
          <a:lstStyle/>
          <a:p>
            <a:fld id="{20B35EF6-8718-4233-AC5A-D78F068ACFE5}" type="slidenum">
              <a:rPr lang="fr-FR" smtClean="0"/>
              <a:t>31</a:t>
            </a:fld>
            <a:endParaRPr lang="fr-FR"/>
          </a:p>
        </p:txBody>
      </p:sp>
    </p:spTree>
    <p:extLst>
      <p:ext uri="{BB962C8B-B14F-4D97-AF65-F5344CB8AC3E}">
        <p14:creationId xmlns:p14="http://schemas.microsoft.com/office/powerpoint/2010/main" val="39792633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99459E9-A27D-4840-BACD-5F6858CC3A82}"/>
              </a:ext>
            </a:extLst>
          </p:cNvPr>
          <p:cNvSpPr>
            <a:spLocks noGrp="1"/>
          </p:cNvSpPr>
          <p:nvPr>
            <p:ph idx="1"/>
          </p:nvPr>
        </p:nvSpPr>
        <p:spPr>
          <a:xfrm>
            <a:off x="443883" y="1970843"/>
            <a:ext cx="11448081" cy="4236180"/>
          </a:xfrm>
        </p:spPr>
        <p:txBody>
          <a:bodyPr>
            <a:normAutofit fontScale="62500" lnSpcReduction="20000"/>
          </a:bodyPr>
          <a:lstStyle/>
          <a:p>
            <a:pPr marL="514350" indent="-514350">
              <a:buFont typeface="+mj-lt"/>
              <a:buAutoNum type="arabicPeriod"/>
            </a:pPr>
            <a:r>
              <a:rPr lang="fr-FR" dirty="0"/>
              <a:t>Intro (objectifs de l’AG, définir un plan d’action pour poursuivre la défense en profondeur)-</a:t>
            </a:r>
          </a:p>
          <a:p>
            <a:pPr marL="514350" indent="-514350">
              <a:buFont typeface="+mj-lt"/>
              <a:buAutoNum type="arabicPeriod"/>
            </a:pPr>
            <a:r>
              <a:rPr lang="fr-FR" dirty="0"/>
              <a:t>Le projet de loi en bref</a:t>
            </a:r>
          </a:p>
          <a:p>
            <a:pPr marL="971550" lvl="1" indent="-514350">
              <a:buFont typeface="+mj-lt"/>
              <a:buAutoNum type="arabicPeriod"/>
            </a:pPr>
            <a:r>
              <a:rPr lang="fr-FR" dirty="0"/>
              <a:t>Titre 1</a:t>
            </a:r>
          </a:p>
          <a:p>
            <a:pPr marL="971550" lvl="1" indent="-514350">
              <a:buFont typeface="+mj-lt"/>
              <a:buAutoNum type="arabicPeriod"/>
            </a:pPr>
            <a:r>
              <a:rPr lang="fr-FR" dirty="0"/>
              <a:t>Titre 2</a:t>
            </a:r>
          </a:p>
          <a:p>
            <a:pPr marL="514350" indent="-514350">
              <a:buFont typeface="+mj-lt"/>
              <a:buAutoNum type="arabicPeriod"/>
            </a:pPr>
            <a:r>
              <a:rPr lang="fr-FR" dirty="0"/>
              <a:t>A vous la parole  </a:t>
            </a:r>
          </a:p>
          <a:p>
            <a:pPr marL="514350" indent="-514350">
              <a:buFont typeface="+mj-lt"/>
              <a:buAutoNum type="arabicPeriod"/>
            </a:pPr>
            <a:r>
              <a:rPr lang="fr-FR" dirty="0"/>
              <a:t>Calendrier à venir (frise)</a:t>
            </a:r>
          </a:p>
          <a:p>
            <a:pPr marL="514350" indent="-514350">
              <a:buFont typeface="+mj-lt"/>
              <a:buAutoNum type="arabicPeriod"/>
            </a:pPr>
            <a:r>
              <a:rPr lang="fr-FR" dirty="0"/>
              <a:t>Actions réalisées </a:t>
            </a:r>
          </a:p>
          <a:p>
            <a:pPr marL="971550" lvl="1" indent="-514350">
              <a:buFont typeface="+mj-lt"/>
              <a:buAutoNum type="arabicPeriod"/>
            </a:pPr>
            <a:r>
              <a:rPr lang="fr-FR" dirty="0"/>
              <a:t>Les victoires des dernières semaines dans les consultations </a:t>
            </a:r>
          </a:p>
          <a:p>
            <a:pPr marL="971550" lvl="1" indent="-514350">
              <a:buFont typeface="+mj-lt"/>
              <a:buAutoNum type="arabicPeriod"/>
            </a:pPr>
            <a:r>
              <a:rPr lang="fr-FR" dirty="0"/>
              <a:t>Table ronde du 14/11 + conf de presse</a:t>
            </a:r>
          </a:p>
          <a:p>
            <a:pPr marL="971550" lvl="1" indent="-514350">
              <a:buFont typeface="+mj-lt"/>
              <a:buAutoNum type="arabicPeriod"/>
            </a:pPr>
            <a:r>
              <a:rPr lang="fr-FR" dirty="0"/>
              <a:t>Rdv avec cabinet de la Ministre du 15/11</a:t>
            </a:r>
          </a:p>
          <a:p>
            <a:pPr marL="514350" indent="-514350">
              <a:buFont typeface="+mj-lt"/>
              <a:buAutoNum type="arabicPeriod"/>
            </a:pPr>
            <a:r>
              <a:rPr lang="fr-FR" dirty="0"/>
              <a:t>Plan d’action</a:t>
            </a:r>
          </a:p>
          <a:p>
            <a:pPr marL="514350" indent="-514350">
              <a:buFont typeface="+mj-lt"/>
              <a:buAutoNum type="arabicPeriod"/>
            </a:pPr>
            <a:r>
              <a:rPr lang="fr-FR" dirty="0"/>
              <a:t>A vous la Parole </a:t>
            </a:r>
          </a:p>
          <a:p>
            <a:pPr marL="514350" indent="-514350">
              <a:buFont typeface="+mj-lt"/>
              <a:buAutoNum type="arabicPeriod"/>
            </a:pPr>
            <a:r>
              <a:rPr lang="fr-FR" dirty="0"/>
              <a:t>Votes sur le plan d’action</a:t>
            </a:r>
          </a:p>
          <a:p>
            <a:pPr marL="514350" indent="-514350">
              <a:buFont typeface="+mj-lt"/>
              <a:buAutoNum type="arabicPeriod"/>
            </a:pPr>
            <a:r>
              <a:rPr lang="fr-FR" dirty="0"/>
              <a:t>Conclusion</a:t>
            </a:r>
          </a:p>
        </p:txBody>
      </p:sp>
      <p:sp>
        <p:nvSpPr>
          <p:cNvPr id="4" name="Espace réservé du numéro de diapositive 3">
            <a:extLst>
              <a:ext uri="{FF2B5EF4-FFF2-40B4-BE49-F238E27FC236}">
                <a16:creationId xmlns:a16="http://schemas.microsoft.com/office/drawing/2014/main" id="{6806EDB0-FF98-4ED5-9ECC-FCBEFCCCDBAC}"/>
              </a:ext>
            </a:extLst>
          </p:cNvPr>
          <p:cNvSpPr>
            <a:spLocks noGrp="1"/>
          </p:cNvSpPr>
          <p:nvPr>
            <p:ph type="sldNum" sz="quarter" idx="12"/>
          </p:nvPr>
        </p:nvSpPr>
        <p:spPr/>
        <p:txBody>
          <a:bodyPr/>
          <a:lstStyle/>
          <a:p>
            <a:fld id="{20B35EF6-8718-4233-AC5A-D78F068ACFE5}" type="slidenum">
              <a:rPr lang="fr-FR" smtClean="0"/>
              <a:t>32</a:t>
            </a:fld>
            <a:endParaRPr lang="fr-FR"/>
          </a:p>
        </p:txBody>
      </p:sp>
    </p:spTree>
    <p:extLst>
      <p:ext uri="{BB962C8B-B14F-4D97-AF65-F5344CB8AC3E}">
        <p14:creationId xmlns:p14="http://schemas.microsoft.com/office/powerpoint/2010/main" val="40733172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20B11AED-4CC2-9045-81A4-CD6437C5F6E0}"/>
              </a:ext>
            </a:extLst>
          </p:cNvPr>
          <p:cNvSpPr>
            <a:spLocks noGrp="1"/>
          </p:cNvSpPr>
          <p:nvPr>
            <p:ph type="sldNum" sz="quarter" idx="12"/>
          </p:nvPr>
        </p:nvSpPr>
        <p:spPr/>
        <p:txBody>
          <a:bodyPr/>
          <a:lstStyle/>
          <a:p>
            <a:fld id="{20B35EF6-8718-4233-AC5A-D78F068ACFE5}" type="slidenum">
              <a:rPr lang="fr-FR" smtClean="0"/>
              <a:t>33</a:t>
            </a:fld>
            <a:endParaRPr lang="fr-FR"/>
          </a:p>
        </p:txBody>
      </p:sp>
      <p:pic>
        <p:nvPicPr>
          <p:cNvPr id="5" name="Picture 12" descr="Secret des affaires et indépendance des AMO : le Conseil d'Etat pris en  flagrant délit… de désarmante naïveté">
            <a:extLst>
              <a:ext uri="{FF2B5EF4-FFF2-40B4-BE49-F238E27FC236}">
                <a16:creationId xmlns:a16="http://schemas.microsoft.com/office/drawing/2014/main" id="{2D6C514E-9FA1-5830-85A7-653D0AB3EA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7763" y="2424113"/>
            <a:ext cx="2276475" cy="2009775"/>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a:extLst>
              <a:ext uri="{FF2B5EF4-FFF2-40B4-BE49-F238E27FC236}">
                <a16:creationId xmlns:a16="http://schemas.microsoft.com/office/drawing/2014/main" id="{00D1691F-1133-F152-1CB7-5403280E705F}"/>
              </a:ext>
            </a:extLst>
          </p:cNvPr>
          <p:cNvSpPr txBox="1"/>
          <p:nvPr/>
        </p:nvSpPr>
        <p:spPr>
          <a:xfrm rot="18046019">
            <a:off x="4949455" y="3295108"/>
            <a:ext cx="1207382" cy="369332"/>
          </a:xfrm>
          <a:prstGeom prst="rect">
            <a:avLst/>
          </a:prstGeom>
          <a:noFill/>
        </p:spPr>
        <p:txBody>
          <a:bodyPr wrap="none" rtlCol="0">
            <a:spAutoFit/>
          </a:bodyPr>
          <a:lstStyle/>
          <a:p>
            <a:r>
              <a:rPr lang="fr-FR" b="1" dirty="0"/>
              <a:t>Conditions</a:t>
            </a:r>
          </a:p>
        </p:txBody>
      </p:sp>
      <p:sp>
        <p:nvSpPr>
          <p:cNvPr id="7" name="ZoneTexte 6">
            <a:extLst>
              <a:ext uri="{FF2B5EF4-FFF2-40B4-BE49-F238E27FC236}">
                <a16:creationId xmlns:a16="http://schemas.microsoft.com/office/drawing/2014/main" id="{9ED05D5B-BD0A-974D-62EC-BDFFC9B5C25C}"/>
              </a:ext>
            </a:extLst>
          </p:cNvPr>
          <p:cNvSpPr txBox="1"/>
          <p:nvPr/>
        </p:nvSpPr>
        <p:spPr>
          <a:xfrm rot="10800000" flipV="1">
            <a:off x="5282041" y="4123118"/>
            <a:ext cx="2090113" cy="369332"/>
          </a:xfrm>
          <a:prstGeom prst="rect">
            <a:avLst/>
          </a:prstGeom>
          <a:noFill/>
        </p:spPr>
        <p:txBody>
          <a:bodyPr wrap="square" rtlCol="0">
            <a:spAutoFit/>
          </a:bodyPr>
          <a:lstStyle/>
          <a:p>
            <a:r>
              <a:rPr lang="fr-FR" b="1" dirty="0"/>
              <a:t>Par Décret en CE</a:t>
            </a:r>
          </a:p>
        </p:txBody>
      </p:sp>
      <p:sp>
        <p:nvSpPr>
          <p:cNvPr id="8" name="ZoneTexte 7">
            <a:extLst>
              <a:ext uri="{FF2B5EF4-FFF2-40B4-BE49-F238E27FC236}">
                <a16:creationId xmlns:a16="http://schemas.microsoft.com/office/drawing/2014/main" id="{17FAB7AB-14EF-C8D8-FD61-B3A7CC3C3548}"/>
              </a:ext>
            </a:extLst>
          </p:cNvPr>
          <p:cNvSpPr txBox="1"/>
          <p:nvPr/>
        </p:nvSpPr>
        <p:spPr>
          <a:xfrm rot="3470531">
            <a:off x="6245188" y="3252751"/>
            <a:ext cx="769057" cy="369332"/>
          </a:xfrm>
          <a:prstGeom prst="rect">
            <a:avLst/>
          </a:prstGeom>
          <a:noFill/>
        </p:spPr>
        <p:txBody>
          <a:bodyPr wrap="none" rtlCol="0">
            <a:spAutoFit/>
          </a:bodyPr>
          <a:lstStyle/>
          <a:p>
            <a:r>
              <a:rPr lang="fr-FR" b="1" dirty="0"/>
              <a:t>Fixées</a:t>
            </a:r>
          </a:p>
        </p:txBody>
      </p:sp>
      <p:pic>
        <p:nvPicPr>
          <p:cNvPr id="9" name="Picture 12" descr="Secret des affaires et indépendance des AMO : le Conseil d'Etat pris en  flagrant délit… de désarmante naïveté">
            <a:extLst>
              <a:ext uri="{FF2B5EF4-FFF2-40B4-BE49-F238E27FC236}">
                <a16:creationId xmlns:a16="http://schemas.microsoft.com/office/drawing/2014/main" id="{4E217288-4467-7039-A9A9-B97B02BB8A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2013" y="2769460"/>
            <a:ext cx="2276475" cy="2009775"/>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5AB4192A-5456-43C0-025B-A7B8C12F9548}"/>
              </a:ext>
            </a:extLst>
          </p:cNvPr>
          <p:cNvSpPr txBox="1"/>
          <p:nvPr/>
        </p:nvSpPr>
        <p:spPr>
          <a:xfrm rot="18046019">
            <a:off x="1802569" y="3640455"/>
            <a:ext cx="1329659" cy="369332"/>
          </a:xfrm>
          <a:prstGeom prst="rect">
            <a:avLst/>
          </a:prstGeom>
          <a:noFill/>
        </p:spPr>
        <p:txBody>
          <a:bodyPr wrap="none" rtlCol="0">
            <a:spAutoFit/>
          </a:bodyPr>
          <a:lstStyle/>
          <a:p>
            <a:r>
              <a:rPr lang="fr-FR" b="1" dirty="0"/>
              <a:t>déontologie</a:t>
            </a:r>
          </a:p>
        </p:txBody>
      </p:sp>
      <p:sp>
        <p:nvSpPr>
          <p:cNvPr id="11" name="ZoneTexte 10">
            <a:extLst>
              <a:ext uri="{FF2B5EF4-FFF2-40B4-BE49-F238E27FC236}">
                <a16:creationId xmlns:a16="http://schemas.microsoft.com/office/drawing/2014/main" id="{DA93CB2D-BB12-96E3-41E6-2C58F7294A7D}"/>
              </a:ext>
            </a:extLst>
          </p:cNvPr>
          <p:cNvSpPr txBox="1"/>
          <p:nvPr/>
        </p:nvSpPr>
        <p:spPr>
          <a:xfrm rot="10800000" flipV="1">
            <a:off x="2566041" y="4450374"/>
            <a:ext cx="2090113" cy="369332"/>
          </a:xfrm>
          <a:prstGeom prst="rect">
            <a:avLst/>
          </a:prstGeom>
          <a:noFill/>
        </p:spPr>
        <p:txBody>
          <a:bodyPr wrap="square" rtlCol="0">
            <a:spAutoFit/>
          </a:bodyPr>
          <a:lstStyle/>
          <a:p>
            <a:r>
              <a:rPr lang="fr-FR" b="1" dirty="0"/>
              <a:t>intérieur</a:t>
            </a:r>
          </a:p>
        </p:txBody>
      </p:sp>
      <p:sp>
        <p:nvSpPr>
          <p:cNvPr id="12" name="ZoneTexte 11">
            <a:extLst>
              <a:ext uri="{FF2B5EF4-FFF2-40B4-BE49-F238E27FC236}">
                <a16:creationId xmlns:a16="http://schemas.microsoft.com/office/drawing/2014/main" id="{11769269-221D-9190-82CD-D45D4F907CF1}"/>
              </a:ext>
            </a:extLst>
          </p:cNvPr>
          <p:cNvSpPr txBox="1"/>
          <p:nvPr/>
        </p:nvSpPr>
        <p:spPr>
          <a:xfrm rot="3605409">
            <a:off x="2597171" y="3598098"/>
            <a:ext cx="1893595" cy="369332"/>
          </a:xfrm>
          <a:prstGeom prst="rect">
            <a:avLst/>
          </a:prstGeom>
          <a:noFill/>
        </p:spPr>
        <p:txBody>
          <a:bodyPr wrap="square" rtlCol="0">
            <a:spAutoFit/>
          </a:bodyPr>
          <a:lstStyle/>
          <a:p>
            <a:r>
              <a:rPr lang="fr-FR" b="1" dirty="0"/>
              <a:t>dans le règlement</a:t>
            </a:r>
          </a:p>
        </p:txBody>
      </p:sp>
      <p:pic>
        <p:nvPicPr>
          <p:cNvPr id="13" name="Image 12">
            <a:extLst>
              <a:ext uri="{FF2B5EF4-FFF2-40B4-BE49-F238E27FC236}">
                <a16:creationId xmlns:a16="http://schemas.microsoft.com/office/drawing/2014/main" id="{8A5A179C-0259-080A-444E-E074983F1DDE}"/>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artisticGlowDiffused/>
                    </a14:imgEffect>
                  </a14:imgLayer>
                </a14:imgProps>
              </a:ext>
            </a:extLst>
          </a:blip>
          <a:stretch>
            <a:fillRect/>
          </a:stretch>
        </p:blipFill>
        <p:spPr>
          <a:xfrm>
            <a:off x="7620230" y="2161806"/>
            <a:ext cx="2786113" cy="2145978"/>
          </a:xfrm>
          <a:prstGeom prst="rect">
            <a:avLst/>
          </a:prstGeom>
        </p:spPr>
      </p:pic>
      <p:pic>
        <p:nvPicPr>
          <p:cNvPr id="15" name="Picture 12" descr="Secret des affaires et indépendance des AMO : le Conseil d'Etat pris en  flagrant délit… de désarmante naïveté">
            <a:extLst>
              <a:ext uri="{FF2B5EF4-FFF2-40B4-BE49-F238E27FC236}">
                <a16:creationId xmlns:a16="http://schemas.microsoft.com/office/drawing/2014/main" id="{76B71EE7-1BC3-C176-A2FC-35B51564BE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3736" y="4464042"/>
            <a:ext cx="2276475" cy="2009775"/>
          </a:xfrm>
          <a:prstGeom prst="rect">
            <a:avLst/>
          </a:prstGeom>
          <a:noFill/>
          <a:extLst>
            <a:ext uri="{909E8E84-426E-40DD-AFC4-6F175D3DCCD1}">
              <a14:hiddenFill xmlns:a14="http://schemas.microsoft.com/office/drawing/2010/main">
                <a:solidFill>
                  <a:srgbClr val="FFFFFF"/>
                </a:solidFill>
              </a14:hiddenFill>
            </a:ext>
          </a:extLst>
        </p:spPr>
      </p:pic>
      <p:sp>
        <p:nvSpPr>
          <p:cNvPr id="16" name="ZoneTexte 15">
            <a:extLst>
              <a:ext uri="{FF2B5EF4-FFF2-40B4-BE49-F238E27FC236}">
                <a16:creationId xmlns:a16="http://schemas.microsoft.com/office/drawing/2014/main" id="{4B64C069-A558-0F91-EC2A-9CC76A065856}"/>
              </a:ext>
            </a:extLst>
          </p:cNvPr>
          <p:cNvSpPr txBox="1"/>
          <p:nvPr/>
        </p:nvSpPr>
        <p:spPr>
          <a:xfrm rot="18046019">
            <a:off x="6924898" y="5335037"/>
            <a:ext cx="1348446" cy="369332"/>
          </a:xfrm>
          <a:prstGeom prst="rect">
            <a:avLst/>
          </a:prstGeom>
          <a:noFill/>
        </p:spPr>
        <p:txBody>
          <a:bodyPr wrap="none" rtlCol="0">
            <a:spAutoFit/>
          </a:bodyPr>
          <a:lstStyle/>
          <a:p>
            <a:r>
              <a:rPr lang="fr-FR" b="1" dirty="0"/>
              <a:t>22 décisions</a:t>
            </a:r>
          </a:p>
        </p:txBody>
      </p:sp>
      <p:sp>
        <p:nvSpPr>
          <p:cNvPr id="17" name="ZoneTexte 16">
            <a:extLst>
              <a:ext uri="{FF2B5EF4-FFF2-40B4-BE49-F238E27FC236}">
                <a16:creationId xmlns:a16="http://schemas.microsoft.com/office/drawing/2014/main" id="{A2E2A29D-11E3-8E62-0724-8975CF851DB9}"/>
              </a:ext>
            </a:extLst>
          </p:cNvPr>
          <p:cNvSpPr txBox="1"/>
          <p:nvPr/>
        </p:nvSpPr>
        <p:spPr>
          <a:xfrm rot="10800000" flipV="1">
            <a:off x="7328014" y="6163047"/>
            <a:ext cx="2090113" cy="369332"/>
          </a:xfrm>
          <a:prstGeom prst="rect">
            <a:avLst/>
          </a:prstGeom>
          <a:noFill/>
        </p:spPr>
        <p:txBody>
          <a:bodyPr wrap="square" rtlCol="0">
            <a:spAutoFit/>
          </a:bodyPr>
          <a:lstStyle/>
          <a:p>
            <a:r>
              <a:rPr lang="fr-FR" b="1" dirty="0"/>
              <a:t>Sur plus de 2300 </a:t>
            </a:r>
          </a:p>
        </p:txBody>
      </p:sp>
      <p:sp>
        <p:nvSpPr>
          <p:cNvPr id="18" name="ZoneTexte 17">
            <a:extLst>
              <a:ext uri="{FF2B5EF4-FFF2-40B4-BE49-F238E27FC236}">
                <a16:creationId xmlns:a16="http://schemas.microsoft.com/office/drawing/2014/main" id="{4FA981A3-49FF-1C86-D6BD-558B2C73961B}"/>
              </a:ext>
            </a:extLst>
          </p:cNvPr>
          <p:cNvSpPr txBox="1"/>
          <p:nvPr/>
        </p:nvSpPr>
        <p:spPr>
          <a:xfrm rot="3470531">
            <a:off x="8203445" y="5292680"/>
            <a:ext cx="944489" cy="369332"/>
          </a:xfrm>
          <a:prstGeom prst="rect">
            <a:avLst/>
          </a:prstGeom>
          <a:noFill/>
        </p:spPr>
        <p:txBody>
          <a:bodyPr wrap="none" rtlCol="0">
            <a:spAutoFit/>
          </a:bodyPr>
          <a:lstStyle/>
          <a:p>
            <a:r>
              <a:rPr lang="fr-FR" b="1" dirty="0"/>
              <a:t>en 2022</a:t>
            </a:r>
          </a:p>
        </p:txBody>
      </p:sp>
    </p:spTree>
    <p:extLst>
      <p:ext uri="{BB962C8B-B14F-4D97-AF65-F5344CB8AC3E}">
        <p14:creationId xmlns:p14="http://schemas.microsoft.com/office/powerpoint/2010/main" val="1519347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 coins arrondis 3">
            <a:extLst>
              <a:ext uri="{FF2B5EF4-FFF2-40B4-BE49-F238E27FC236}">
                <a16:creationId xmlns:a16="http://schemas.microsoft.com/office/drawing/2014/main" id="{79D7C15D-5DF8-8C1D-B051-6F8D65ED1E8E}"/>
              </a:ext>
            </a:extLst>
          </p:cNvPr>
          <p:cNvSpPr/>
          <p:nvPr/>
        </p:nvSpPr>
        <p:spPr>
          <a:xfrm>
            <a:off x="4758133" y="6252205"/>
            <a:ext cx="1124124" cy="442111"/>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texte 27">
            <a:extLst>
              <a:ext uri="{FF2B5EF4-FFF2-40B4-BE49-F238E27FC236}">
                <a16:creationId xmlns:a16="http://schemas.microsoft.com/office/drawing/2014/main" id="{914D30ED-073E-62A9-AED8-4F0BAE774439}"/>
              </a:ext>
            </a:extLst>
          </p:cNvPr>
          <p:cNvSpPr txBox="1">
            <a:spLocks/>
          </p:cNvSpPr>
          <p:nvPr/>
        </p:nvSpPr>
        <p:spPr>
          <a:xfrm>
            <a:off x="486568" y="1151680"/>
            <a:ext cx="11218863" cy="952500"/>
          </a:xfrm>
          <a:prstGeom prst="rect">
            <a:avLst/>
          </a:prstGeom>
          <a:noFill/>
          <a:ln w="0" cmpd="sng">
            <a:noFill/>
            <a:prstDash val="solid"/>
          </a:ln>
        </p:spPr>
        <p:txBody>
          <a:bodyPr vert="horz" lIns="0" tIns="0" rIns="0" bIns="0" rtlCol="0" anchor="t">
            <a:noAutofit/>
          </a:bodyPr>
          <a:lstStyle>
            <a:defPPr>
              <a:defRPr lang="fr-FR"/>
            </a:defPPr>
            <a:lvl1pPr indent="0">
              <a:lnSpc>
                <a:spcPts val="4300"/>
              </a:lnSpc>
              <a:spcBef>
                <a:spcPts val="1000"/>
              </a:spcBef>
              <a:buFont typeface="Arial" panose="020B0604020202020204" pitchFamily="34" charset="0"/>
              <a:buNone/>
              <a:defRPr sz="3200" b="1" spc="25">
                <a:latin typeface="Trebuchet MS" panose="22635452340000000000" pitchFamily="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sz="2000" dirty="0"/>
              <a:t>Le projet de loi en bref : Titre 1</a:t>
            </a:r>
          </a:p>
          <a:p>
            <a:pPr algn="ctr"/>
            <a:r>
              <a:rPr lang="fr-FR" sz="1800" u="sng" dirty="0"/>
              <a:t>Article1 : Un nouveau nom, un même collège</a:t>
            </a:r>
          </a:p>
          <a:p>
            <a:pPr marL="285750" indent="-285750" algn="just">
              <a:buFont typeface="Arial" panose="020B0604020202020204" pitchFamily="34" charset="0"/>
              <a:buChar char="•"/>
            </a:pPr>
            <a:r>
              <a:rPr lang="fr-FR" sz="1600" dirty="0"/>
              <a:t>La nouvelle autorité s’appellerait Autorité de sûreté nucléaire et de radioprotection</a:t>
            </a:r>
          </a:p>
          <a:p>
            <a:pPr marL="285750" indent="-285750" algn="just">
              <a:buFont typeface="Arial" panose="020B0604020202020204" pitchFamily="34" charset="0"/>
              <a:buChar char="•"/>
            </a:pPr>
            <a:r>
              <a:rPr lang="fr-FR" sz="1600" dirty="0"/>
              <a:t>Maintien de l’actuel collège de l’Autorité de sûreté nucléaire</a:t>
            </a:r>
          </a:p>
          <a:p>
            <a:endParaRPr lang="fr-FR" sz="2000" dirty="0"/>
          </a:p>
        </p:txBody>
      </p:sp>
      <p:pic>
        <p:nvPicPr>
          <p:cNvPr id="3" name="Image 2">
            <a:extLst>
              <a:ext uri="{FF2B5EF4-FFF2-40B4-BE49-F238E27FC236}">
                <a16:creationId xmlns:a16="http://schemas.microsoft.com/office/drawing/2014/main" id="{B0058E68-7699-0407-DECB-52D3523AB458}"/>
              </a:ext>
            </a:extLst>
          </p:cNvPr>
          <p:cNvPicPr>
            <a:picLocks noChangeAspect="1"/>
          </p:cNvPicPr>
          <p:nvPr/>
        </p:nvPicPr>
        <p:blipFill>
          <a:blip r:embed="rId2"/>
          <a:stretch>
            <a:fillRect/>
          </a:stretch>
        </p:blipFill>
        <p:spPr>
          <a:xfrm>
            <a:off x="4758134" y="3873569"/>
            <a:ext cx="2865074" cy="2777112"/>
          </a:xfrm>
          <a:prstGeom prst="rect">
            <a:avLst/>
          </a:prstGeom>
        </p:spPr>
      </p:pic>
    </p:spTree>
    <p:extLst>
      <p:ext uri="{BB962C8B-B14F-4D97-AF65-F5344CB8AC3E}">
        <p14:creationId xmlns:p14="http://schemas.microsoft.com/office/powerpoint/2010/main" val="21018094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Logo ministère des armées | La Fédération des clubs de la défense">
            <a:extLst>
              <a:ext uri="{FF2B5EF4-FFF2-40B4-BE49-F238E27FC236}">
                <a16:creationId xmlns:a16="http://schemas.microsoft.com/office/drawing/2014/main" id="{A51D6D5E-D2D1-1B75-406F-9FAE865C7F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71718" y="3364993"/>
            <a:ext cx="1202130" cy="10713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 coins arrondis 3">
            <a:extLst>
              <a:ext uri="{FF2B5EF4-FFF2-40B4-BE49-F238E27FC236}">
                <a16:creationId xmlns:a16="http://schemas.microsoft.com/office/drawing/2014/main" id="{79D7C15D-5DF8-8C1D-B051-6F8D65ED1E8E}"/>
              </a:ext>
            </a:extLst>
          </p:cNvPr>
          <p:cNvSpPr/>
          <p:nvPr/>
        </p:nvSpPr>
        <p:spPr>
          <a:xfrm>
            <a:off x="4758133" y="6252205"/>
            <a:ext cx="1124124" cy="442111"/>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texte 27">
            <a:extLst>
              <a:ext uri="{FF2B5EF4-FFF2-40B4-BE49-F238E27FC236}">
                <a16:creationId xmlns:a16="http://schemas.microsoft.com/office/drawing/2014/main" id="{914D30ED-073E-62A9-AED8-4F0BAE774439}"/>
              </a:ext>
            </a:extLst>
          </p:cNvPr>
          <p:cNvSpPr txBox="1">
            <a:spLocks/>
          </p:cNvSpPr>
          <p:nvPr/>
        </p:nvSpPr>
        <p:spPr>
          <a:xfrm>
            <a:off x="486568" y="1151680"/>
            <a:ext cx="11218863" cy="952500"/>
          </a:xfrm>
          <a:prstGeom prst="rect">
            <a:avLst/>
          </a:prstGeom>
          <a:noFill/>
          <a:ln w="0" cmpd="sng">
            <a:noFill/>
            <a:prstDash val="solid"/>
          </a:ln>
        </p:spPr>
        <p:txBody>
          <a:bodyPr vert="horz" lIns="0" tIns="0" rIns="0" bIns="0" rtlCol="0" anchor="t">
            <a:noAutofit/>
          </a:bodyPr>
          <a:lstStyle>
            <a:defPPr>
              <a:defRPr lang="fr-FR"/>
            </a:defPPr>
            <a:lvl1pPr indent="0">
              <a:lnSpc>
                <a:spcPts val="4300"/>
              </a:lnSpc>
              <a:spcBef>
                <a:spcPts val="1000"/>
              </a:spcBef>
              <a:buFont typeface="Arial" panose="020B0604020202020204" pitchFamily="34" charset="0"/>
              <a:buNone/>
              <a:defRPr sz="3200" b="1" spc="25">
                <a:latin typeface="Trebuchet MS" panose="22635452340000000000" pitchFamily="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sz="2000" dirty="0"/>
              <a:t>Le projet de loi en bref : Titre 1</a:t>
            </a:r>
          </a:p>
          <a:p>
            <a:pPr algn="ctr"/>
            <a:r>
              <a:rPr lang="fr-FR" sz="1800" u="sng" dirty="0"/>
              <a:t>Article 2 :  les missions de l’ASNR</a:t>
            </a:r>
            <a:r>
              <a:rPr lang="fr-FR" sz="1600" dirty="0"/>
              <a:t> </a:t>
            </a:r>
          </a:p>
          <a:p>
            <a:endParaRPr lang="fr-FR" sz="2000" dirty="0"/>
          </a:p>
        </p:txBody>
      </p:sp>
      <p:sp>
        <p:nvSpPr>
          <p:cNvPr id="6" name="ZoneTexte 5">
            <a:extLst>
              <a:ext uri="{FF2B5EF4-FFF2-40B4-BE49-F238E27FC236}">
                <a16:creationId xmlns:a16="http://schemas.microsoft.com/office/drawing/2014/main" id="{70318408-1143-990C-441F-DAFE7FFB1210}"/>
              </a:ext>
            </a:extLst>
          </p:cNvPr>
          <p:cNvSpPr txBox="1"/>
          <p:nvPr/>
        </p:nvSpPr>
        <p:spPr>
          <a:xfrm>
            <a:off x="271798" y="2377699"/>
            <a:ext cx="3411439" cy="1200329"/>
          </a:xfrm>
          <a:prstGeom prst="rect">
            <a:avLst/>
          </a:prstGeom>
          <a:noFill/>
        </p:spPr>
        <p:txBody>
          <a:bodyPr wrap="square">
            <a:spAutoFit/>
          </a:bodyPr>
          <a:lstStyle/>
          <a:p>
            <a:pPr marL="285750" indent="-285750" algn="just">
              <a:buFont typeface="Arial" panose="020B0604020202020204" pitchFamily="34" charset="0"/>
              <a:buChar char="•"/>
            </a:pPr>
            <a:r>
              <a:rPr lang="fr-FR" sz="1800" dirty="0"/>
              <a:t>L’ASNR exercerait des missions:</a:t>
            </a:r>
          </a:p>
          <a:p>
            <a:pPr marL="742950" lvl="1" indent="-285750" algn="just">
              <a:buFont typeface="Arial" panose="020B0604020202020204" pitchFamily="34" charset="0"/>
              <a:buChar char="•"/>
            </a:pPr>
            <a:r>
              <a:rPr lang="fr-FR" dirty="0"/>
              <a:t>d’expertise</a:t>
            </a:r>
          </a:p>
          <a:p>
            <a:pPr marL="742950" lvl="1" indent="-285750" algn="just">
              <a:buFont typeface="Arial" panose="020B0604020202020204" pitchFamily="34" charset="0"/>
              <a:buChar char="•"/>
            </a:pPr>
            <a:r>
              <a:rPr lang="fr-FR" dirty="0"/>
              <a:t>de recherche</a:t>
            </a:r>
          </a:p>
          <a:p>
            <a:pPr marL="742950" lvl="1" indent="-285750" algn="just">
              <a:buFont typeface="Arial" panose="020B0604020202020204" pitchFamily="34" charset="0"/>
              <a:buChar char="•"/>
            </a:pPr>
            <a:r>
              <a:rPr lang="fr-FR" dirty="0"/>
              <a:t>de formation</a:t>
            </a:r>
          </a:p>
        </p:txBody>
      </p:sp>
      <p:sp>
        <p:nvSpPr>
          <p:cNvPr id="7" name="ZoneTexte 6">
            <a:extLst>
              <a:ext uri="{FF2B5EF4-FFF2-40B4-BE49-F238E27FC236}">
                <a16:creationId xmlns:a16="http://schemas.microsoft.com/office/drawing/2014/main" id="{976A984E-B21B-1E66-DB5B-2F335FE5C7FE}"/>
              </a:ext>
            </a:extLst>
          </p:cNvPr>
          <p:cNvSpPr txBox="1"/>
          <p:nvPr/>
        </p:nvSpPr>
        <p:spPr>
          <a:xfrm>
            <a:off x="73818" y="3710800"/>
            <a:ext cx="10659699" cy="3139321"/>
          </a:xfrm>
          <a:prstGeom prst="rect">
            <a:avLst/>
          </a:prstGeom>
          <a:noFill/>
        </p:spPr>
        <p:txBody>
          <a:bodyPr wrap="square">
            <a:spAutoFit/>
          </a:bodyPr>
          <a:lstStyle/>
          <a:p>
            <a:pPr marL="285750" indent="-285750" algn="just">
              <a:buFont typeface="Arial" panose="020B0604020202020204" pitchFamily="34" charset="0"/>
              <a:buChar char="•"/>
            </a:pPr>
            <a:r>
              <a:rPr lang="fr-FR" dirty="0"/>
              <a:t>D</a:t>
            </a:r>
            <a:r>
              <a:rPr lang="fr-FR" sz="1800" dirty="0"/>
              <a:t>ans ses domaines de compétence, l’ASNR:</a:t>
            </a:r>
          </a:p>
          <a:p>
            <a:pPr marL="742950" lvl="1" indent="-285750" algn="just">
              <a:buFont typeface="Arial" panose="020B0604020202020204" pitchFamily="34" charset="0"/>
              <a:buChar char="•"/>
            </a:pPr>
            <a:r>
              <a:rPr lang="fr-FR" dirty="0"/>
              <a:t>Réaliserait des expertises, des recherches </a:t>
            </a:r>
          </a:p>
          <a:p>
            <a:pPr marL="742950" lvl="1" indent="-285750" algn="just">
              <a:buFont typeface="Arial" panose="020B0604020202020204" pitchFamily="34" charset="0"/>
              <a:buChar char="•"/>
            </a:pPr>
            <a:r>
              <a:rPr lang="fr-FR" dirty="0"/>
              <a:t>Réaliserait des travaux d’analyse, de mesurage ou de dosage  </a:t>
            </a:r>
          </a:p>
          <a:p>
            <a:pPr marL="742950" lvl="1" indent="-285750" algn="just">
              <a:buFont typeface="Arial" panose="020B0604020202020204" pitchFamily="34" charset="0"/>
              <a:buChar char="•"/>
            </a:pPr>
            <a:r>
              <a:rPr lang="fr-FR" dirty="0"/>
              <a:t>Définirait des programmes de recherche, menés en son sein ou confiés à des tiers</a:t>
            </a:r>
          </a:p>
          <a:p>
            <a:pPr marL="742950" lvl="1" indent="-285750" algn="just">
              <a:buFont typeface="Arial" panose="020B0604020202020204" pitchFamily="34" charset="0"/>
              <a:buChar char="•"/>
            </a:pPr>
            <a:r>
              <a:rPr lang="fr-FR" dirty="0"/>
              <a:t>Contribuerait à la surveillance radio de l’environnement et des personnes exposées aux RI</a:t>
            </a:r>
          </a:p>
          <a:p>
            <a:pPr marL="742950" lvl="1" indent="-285750" algn="just">
              <a:buFont typeface="Arial" panose="020B0604020202020204" pitchFamily="34" charset="0"/>
              <a:buChar char="•"/>
            </a:pPr>
            <a:r>
              <a:rPr lang="fr-FR" dirty="0"/>
              <a:t>Assurerait la gestion et l’exploitation des données de mesure de l’exposition des travailleurs au RI (SISERI)</a:t>
            </a:r>
          </a:p>
          <a:p>
            <a:pPr marL="742950" lvl="1" indent="-285750" algn="just">
              <a:buFont typeface="Arial" panose="020B0604020202020204" pitchFamily="34" charset="0"/>
              <a:buChar char="•"/>
            </a:pPr>
            <a:r>
              <a:rPr lang="fr-FR" dirty="0"/>
              <a:t>Gèrerait l’inventaire des sources et son accès (SIGIS)</a:t>
            </a:r>
          </a:p>
          <a:p>
            <a:pPr marL="742950" lvl="1" indent="-285750" algn="just">
              <a:buFont typeface="Arial" panose="020B0604020202020204" pitchFamily="34" charset="0"/>
              <a:buChar char="•"/>
            </a:pPr>
            <a:r>
              <a:rPr lang="fr-FR" dirty="0">
                <a:solidFill>
                  <a:srgbClr val="EE4757"/>
                </a:solidFill>
              </a:rPr>
              <a:t>Dispenserait des formations, délivrerait des agréments, des habilitations et certificats</a:t>
            </a:r>
          </a:p>
          <a:p>
            <a:pPr marL="742950" lvl="1" indent="-285750" algn="just">
              <a:buFont typeface="Arial" panose="020B0604020202020204" pitchFamily="34" charset="0"/>
              <a:buChar char="•"/>
            </a:pPr>
            <a:r>
              <a:rPr lang="fr-FR" dirty="0">
                <a:solidFill>
                  <a:srgbClr val="EE4757"/>
                </a:solidFill>
              </a:rPr>
              <a:t>Apporterait son appui technique au gvt et autorités publiques </a:t>
            </a:r>
          </a:p>
          <a:p>
            <a:pPr marL="742950" lvl="1" indent="-285750" algn="just">
              <a:buFont typeface="Arial" panose="020B0604020202020204" pitchFamily="34" charset="0"/>
              <a:buChar char="•"/>
            </a:pPr>
            <a:r>
              <a:rPr lang="fr-FR" dirty="0">
                <a:solidFill>
                  <a:srgbClr val="7FA8D9"/>
                </a:solidFill>
              </a:rPr>
              <a:t>Pourrait percevoir des rémunérations pour services rendus </a:t>
            </a:r>
          </a:p>
        </p:txBody>
      </p:sp>
      <p:pic>
        <p:nvPicPr>
          <p:cNvPr id="15" name="Image 14">
            <a:extLst>
              <a:ext uri="{FF2B5EF4-FFF2-40B4-BE49-F238E27FC236}">
                <a16:creationId xmlns:a16="http://schemas.microsoft.com/office/drawing/2014/main" id="{C8B5BA7F-FBF3-875E-A82B-6EACE3813AFD}"/>
              </a:ext>
            </a:extLst>
          </p:cNvPr>
          <p:cNvPicPr>
            <a:picLocks noChangeAspect="1"/>
          </p:cNvPicPr>
          <p:nvPr/>
        </p:nvPicPr>
        <p:blipFill rotWithShape="1">
          <a:blip r:embed="rId3">
            <a:alphaModFix amt="70000"/>
          </a:blip>
          <a:srcRect l="42011" r="9518"/>
          <a:stretch/>
        </p:blipFill>
        <p:spPr>
          <a:xfrm>
            <a:off x="10591301" y="1162194"/>
            <a:ext cx="1593400" cy="2234458"/>
          </a:xfrm>
          <a:prstGeom prst="rect">
            <a:avLst/>
          </a:prstGeom>
        </p:spPr>
      </p:pic>
      <p:pic>
        <p:nvPicPr>
          <p:cNvPr id="9" name="Image 8">
            <a:extLst>
              <a:ext uri="{FF2B5EF4-FFF2-40B4-BE49-F238E27FC236}">
                <a16:creationId xmlns:a16="http://schemas.microsoft.com/office/drawing/2014/main" id="{7B36BE8B-9B40-6C57-F89F-EB504C7E1FB0}"/>
              </a:ext>
            </a:extLst>
          </p:cNvPr>
          <p:cNvPicPr>
            <a:picLocks noChangeAspect="1"/>
          </p:cNvPicPr>
          <p:nvPr/>
        </p:nvPicPr>
        <p:blipFill rotWithShape="1">
          <a:blip r:embed="rId3">
            <a:alphaModFix amt="70000"/>
          </a:blip>
          <a:srcRect r="57037"/>
          <a:stretch/>
        </p:blipFill>
        <p:spPr>
          <a:xfrm>
            <a:off x="8938213" y="1127793"/>
            <a:ext cx="1412328" cy="2234458"/>
          </a:xfrm>
          <a:prstGeom prst="rect">
            <a:avLst/>
          </a:prstGeom>
        </p:spPr>
      </p:pic>
      <p:grpSp>
        <p:nvGrpSpPr>
          <p:cNvPr id="11" name="Groupe 10">
            <a:extLst>
              <a:ext uri="{FF2B5EF4-FFF2-40B4-BE49-F238E27FC236}">
                <a16:creationId xmlns:a16="http://schemas.microsoft.com/office/drawing/2014/main" id="{9D8065B5-7E8C-0B16-DD52-9FD0998CE2C7}"/>
              </a:ext>
            </a:extLst>
          </p:cNvPr>
          <p:cNvGrpSpPr/>
          <p:nvPr/>
        </p:nvGrpSpPr>
        <p:grpSpPr>
          <a:xfrm>
            <a:off x="9742827" y="3080841"/>
            <a:ext cx="903986" cy="903986"/>
            <a:chOff x="10409934" y="2695206"/>
            <a:chExt cx="903986" cy="903986"/>
          </a:xfrm>
        </p:grpSpPr>
        <p:pic>
          <p:nvPicPr>
            <p:cNvPr id="1026" name="Picture 2" descr="puzzle — Wiktionnaire, le dictionnaire libre">
              <a:extLst>
                <a:ext uri="{FF2B5EF4-FFF2-40B4-BE49-F238E27FC236}">
                  <a16:creationId xmlns:a16="http://schemas.microsoft.com/office/drawing/2014/main" id="{AFD727DD-29A3-B714-D80D-6F6781A9C51A}"/>
                </a:ext>
              </a:extLst>
            </p:cNvPr>
            <p:cNvPicPr>
              <a:picLocks noChangeAspect="1" noChangeArrowheads="1"/>
            </p:cNvPicPr>
            <p:nvPr/>
          </p:nvPicPr>
          <p:blipFill>
            <a:blip r:embed="rId4">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rot="2607216">
              <a:off x="10409934" y="2695206"/>
              <a:ext cx="903986" cy="903986"/>
            </a:xfrm>
            <a:prstGeom prst="rect">
              <a:avLst/>
            </a:prstGeom>
            <a:noFill/>
            <a:extLst>
              <a:ext uri="{909E8E84-426E-40DD-AFC4-6F175D3DCCD1}">
                <a14:hiddenFill xmlns:a14="http://schemas.microsoft.com/office/drawing/2010/main">
                  <a:solidFill>
                    <a:srgbClr val="FFFFFF"/>
                  </a:solidFill>
                </a14:hiddenFill>
              </a:ext>
            </a:extLst>
          </p:spPr>
        </p:pic>
        <p:sp>
          <p:nvSpPr>
            <p:cNvPr id="10" name="ZoneTexte 9">
              <a:extLst>
                <a:ext uri="{FF2B5EF4-FFF2-40B4-BE49-F238E27FC236}">
                  <a16:creationId xmlns:a16="http://schemas.microsoft.com/office/drawing/2014/main" id="{9ABBB953-4C89-C6C7-BE9E-1F25348E17BB}"/>
                </a:ext>
              </a:extLst>
            </p:cNvPr>
            <p:cNvSpPr txBox="1"/>
            <p:nvPr/>
          </p:nvSpPr>
          <p:spPr>
            <a:xfrm rot="2728126">
              <a:off x="10535436" y="3083016"/>
              <a:ext cx="623889" cy="276999"/>
            </a:xfrm>
            <a:prstGeom prst="rect">
              <a:avLst/>
            </a:prstGeom>
            <a:noFill/>
          </p:spPr>
          <p:txBody>
            <a:bodyPr wrap="none" rtlCol="0">
              <a:spAutoFit/>
            </a:bodyPr>
            <a:lstStyle/>
            <a:p>
              <a:r>
                <a:rPr lang="fr-FR" sz="1200" b="1" dirty="0"/>
                <a:t>BU-LDI</a:t>
              </a:r>
            </a:p>
          </p:txBody>
        </p:sp>
      </p:grpSp>
      <p:grpSp>
        <p:nvGrpSpPr>
          <p:cNvPr id="12" name="Groupe 11">
            <a:extLst>
              <a:ext uri="{FF2B5EF4-FFF2-40B4-BE49-F238E27FC236}">
                <a16:creationId xmlns:a16="http://schemas.microsoft.com/office/drawing/2014/main" id="{25EDC8BA-1B4E-9E54-0AA2-A6D91578FB17}"/>
              </a:ext>
            </a:extLst>
          </p:cNvPr>
          <p:cNvGrpSpPr/>
          <p:nvPr/>
        </p:nvGrpSpPr>
        <p:grpSpPr>
          <a:xfrm>
            <a:off x="10350541" y="3126035"/>
            <a:ext cx="903986" cy="903986"/>
            <a:chOff x="10409934" y="2695206"/>
            <a:chExt cx="903986" cy="903986"/>
          </a:xfrm>
        </p:grpSpPr>
        <p:pic>
          <p:nvPicPr>
            <p:cNvPr id="13" name="Picture 2" descr="puzzle — Wiktionnaire, le dictionnaire libre">
              <a:extLst>
                <a:ext uri="{FF2B5EF4-FFF2-40B4-BE49-F238E27FC236}">
                  <a16:creationId xmlns:a16="http://schemas.microsoft.com/office/drawing/2014/main" id="{33B3482D-7C39-9F18-54B9-E24C5E0E3099}"/>
                </a:ext>
              </a:extLst>
            </p:cNvPr>
            <p:cNvPicPr>
              <a:picLocks noChangeAspect="1" noChangeArrowheads="1"/>
            </p:cNvPicPr>
            <p:nvPr/>
          </p:nvPicPr>
          <p:blipFill>
            <a:blip r:embed="rId4">
              <a:clrChange>
                <a:clrFrom>
                  <a:srgbClr val="FFFFFF"/>
                </a:clrFrom>
                <a:clrTo>
                  <a:srgbClr val="FFFFFF">
                    <a:alpha val="0"/>
                  </a:srgbClr>
                </a:clrTo>
              </a:clrChange>
              <a:duotone>
                <a:prstClr val="black"/>
                <a:srgbClr val="EE4757">
                  <a:tint val="45000"/>
                  <a:satMod val="400000"/>
                </a:srgbClr>
              </a:duotone>
              <a:extLst>
                <a:ext uri="{28A0092B-C50C-407E-A947-70E740481C1C}">
                  <a14:useLocalDpi xmlns:a14="http://schemas.microsoft.com/office/drawing/2010/main" val="0"/>
                </a:ext>
              </a:extLst>
            </a:blip>
            <a:srcRect/>
            <a:stretch>
              <a:fillRect/>
            </a:stretch>
          </p:blipFill>
          <p:spPr bwMode="auto">
            <a:xfrm rot="2607216">
              <a:off x="10409934" y="2695206"/>
              <a:ext cx="903986" cy="903986"/>
            </a:xfrm>
            <a:prstGeom prst="rect">
              <a:avLst/>
            </a:prstGeom>
            <a:noFill/>
            <a:extLst>
              <a:ext uri="{909E8E84-426E-40DD-AFC4-6F175D3DCCD1}">
                <a14:hiddenFill xmlns:a14="http://schemas.microsoft.com/office/drawing/2010/main">
                  <a:solidFill>
                    <a:srgbClr val="FFFFFF"/>
                  </a:solidFill>
                </a14:hiddenFill>
              </a:ext>
            </a:extLst>
          </p:spPr>
        </p:pic>
        <p:sp>
          <p:nvSpPr>
            <p:cNvPr id="14" name="ZoneTexte 13">
              <a:extLst>
                <a:ext uri="{FF2B5EF4-FFF2-40B4-BE49-F238E27FC236}">
                  <a16:creationId xmlns:a16="http://schemas.microsoft.com/office/drawing/2014/main" id="{F69BCC51-7FF7-2C4F-44E7-F3800ED7DC1A}"/>
                </a:ext>
              </a:extLst>
            </p:cNvPr>
            <p:cNvSpPr txBox="1"/>
            <p:nvPr/>
          </p:nvSpPr>
          <p:spPr>
            <a:xfrm rot="2728126">
              <a:off x="10569099" y="3083016"/>
              <a:ext cx="556563" cy="276999"/>
            </a:xfrm>
            <a:prstGeom prst="rect">
              <a:avLst/>
            </a:prstGeom>
            <a:noFill/>
          </p:spPr>
          <p:txBody>
            <a:bodyPr wrap="none" rtlCol="0">
              <a:spAutoFit/>
            </a:bodyPr>
            <a:lstStyle/>
            <a:p>
              <a:r>
                <a:rPr lang="fr-FR" sz="1200" b="1" dirty="0"/>
                <a:t>DEND</a:t>
              </a:r>
            </a:p>
          </p:txBody>
        </p:sp>
      </p:grpSp>
      <p:pic>
        <p:nvPicPr>
          <p:cNvPr id="1028" name="Picture 4" descr="Un nouveau logo pour le CEA">
            <a:extLst>
              <a:ext uri="{FF2B5EF4-FFF2-40B4-BE49-F238E27FC236}">
                <a16:creationId xmlns:a16="http://schemas.microsoft.com/office/drawing/2014/main" id="{7ECD9AA7-B8D0-517A-4C38-CA7B93D3C1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41426" y="3844887"/>
            <a:ext cx="1492868" cy="121707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9" name="Image 18">
            <a:extLst>
              <a:ext uri="{FF2B5EF4-FFF2-40B4-BE49-F238E27FC236}">
                <a16:creationId xmlns:a16="http://schemas.microsoft.com/office/drawing/2014/main" id="{A0E32563-43F5-8264-7CF9-AC944C18338F}"/>
              </a:ext>
            </a:extLst>
          </p:cNvPr>
          <p:cNvPicPr>
            <a:picLocks noChangeAspect="1"/>
          </p:cNvPicPr>
          <p:nvPr/>
        </p:nvPicPr>
        <p:blipFill>
          <a:blip r:embed="rId6">
            <a:clrChange>
              <a:clrFrom>
                <a:srgbClr val="FFFFFF"/>
              </a:clrFrom>
              <a:clrTo>
                <a:srgbClr val="FFFFFF">
                  <a:alpha val="0"/>
                </a:srgbClr>
              </a:clrTo>
            </a:clrChange>
          </a:blip>
          <a:stretch>
            <a:fillRect/>
          </a:stretch>
        </p:blipFill>
        <p:spPr>
          <a:xfrm rot="21344513">
            <a:off x="-723" y="5490335"/>
            <a:ext cx="809368" cy="723525"/>
          </a:xfrm>
          <a:prstGeom prst="rect">
            <a:avLst/>
          </a:prstGeom>
        </p:spPr>
      </p:pic>
      <p:pic>
        <p:nvPicPr>
          <p:cNvPr id="20" name="Image 19">
            <a:extLst>
              <a:ext uri="{FF2B5EF4-FFF2-40B4-BE49-F238E27FC236}">
                <a16:creationId xmlns:a16="http://schemas.microsoft.com/office/drawing/2014/main" id="{4EAA776E-82D8-4007-A7DD-CE1ECAC39266}"/>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artisticGlowDiffused/>
                    </a14:imgEffect>
                  </a14:imgLayer>
                </a14:imgProps>
              </a:ext>
            </a:extLst>
          </a:blip>
          <a:stretch>
            <a:fillRect/>
          </a:stretch>
        </p:blipFill>
        <p:spPr>
          <a:xfrm rot="1516975">
            <a:off x="6901254" y="6147215"/>
            <a:ext cx="885087" cy="681730"/>
          </a:xfrm>
          <a:prstGeom prst="rect">
            <a:avLst/>
          </a:prstGeom>
        </p:spPr>
      </p:pic>
    </p:spTree>
    <p:extLst>
      <p:ext uri="{BB962C8B-B14F-4D97-AF65-F5344CB8AC3E}">
        <p14:creationId xmlns:p14="http://schemas.microsoft.com/office/powerpoint/2010/main" val="11742406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texte 27">
            <a:extLst>
              <a:ext uri="{FF2B5EF4-FFF2-40B4-BE49-F238E27FC236}">
                <a16:creationId xmlns:a16="http://schemas.microsoft.com/office/drawing/2014/main" id="{33E44607-F67C-4D01-B0D2-725F90AA2259}"/>
              </a:ext>
            </a:extLst>
          </p:cNvPr>
          <p:cNvSpPr txBox="1">
            <a:spLocks/>
          </p:cNvSpPr>
          <p:nvPr/>
        </p:nvSpPr>
        <p:spPr>
          <a:xfrm>
            <a:off x="486569" y="1151680"/>
            <a:ext cx="7377272" cy="952500"/>
          </a:xfrm>
          <a:prstGeom prst="rect">
            <a:avLst/>
          </a:prstGeom>
          <a:noFill/>
          <a:ln w="0" cmpd="sng">
            <a:noFill/>
            <a:prstDash val="solid"/>
          </a:ln>
        </p:spPr>
        <p:txBody>
          <a:bodyPr vert="horz" lIns="0" tIns="0" rIns="0" bIns="0" rtlCol="0" anchor="t">
            <a:noAutofit/>
          </a:bodyPr>
          <a:lstStyle>
            <a:defPPr>
              <a:defRPr lang="fr-FR"/>
            </a:defPPr>
            <a:lvl1pPr indent="0">
              <a:lnSpc>
                <a:spcPts val="4300"/>
              </a:lnSpc>
              <a:spcBef>
                <a:spcPts val="1000"/>
              </a:spcBef>
              <a:buFont typeface="Arial" panose="020B0604020202020204" pitchFamily="34" charset="0"/>
              <a:buNone/>
              <a:defRPr sz="3200" b="1" spc="25">
                <a:latin typeface="Trebuchet MS" panose="22635452340000000000" pitchFamily="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t>Le projet de loi en bref : Titre 1</a:t>
            </a:r>
          </a:p>
          <a:p>
            <a:pPr algn="ctr"/>
            <a:endParaRPr lang="fr-FR" sz="1800" u="sng" dirty="0"/>
          </a:p>
          <a:p>
            <a:pPr algn="ctr"/>
            <a:r>
              <a:rPr lang="fr-FR" sz="1800" u="sng" dirty="0"/>
              <a:t>Article 3 : L’ASNR organisme de recherche</a:t>
            </a:r>
          </a:p>
          <a:p>
            <a:endParaRPr lang="fr-FR" sz="1600" dirty="0"/>
          </a:p>
          <a:p>
            <a:r>
              <a:rPr lang="fr-FR" sz="1600" dirty="0"/>
              <a:t>Les articles L. 112-6 et L. 114-3-1 du code de la recherche sont complétés pour  permettre à la nouvelle autorité d’exercer des activités de recherche</a:t>
            </a:r>
          </a:p>
          <a:p>
            <a:endParaRPr lang="fr-FR" sz="1600" dirty="0"/>
          </a:p>
          <a:p>
            <a:endParaRPr lang="fr-FR" dirty="0"/>
          </a:p>
        </p:txBody>
      </p:sp>
      <p:sp>
        <p:nvSpPr>
          <p:cNvPr id="4" name="Rectangle : coins arrondis 3">
            <a:extLst>
              <a:ext uri="{FF2B5EF4-FFF2-40B4-BE49-F238E27FC236}">
                <a16:creationId xmlns:a16="http://schemas.microsoft.com/office/drawing/2014/main" id="{79D7C15D-5DF8-8C1D-B051-6F8D65ED1E8E}"/>
              </a:ext>
            </a:extLst>
          </p:cNvPr>
          <p:cNvSpPr/>
          <p:nvPr/>
        </p:nvSpPr>
        <p:spPr>
          <a:xfrm>
            <a:off x="4758133" y="6252205"/>
            <a:ext cx="1124124" cy="442111"/>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ABE6190-AEA9-5A9C-6306-355A50C25516}"/>
              </a:ext>
            </a:extLst>
          </p:cNvPr>
          <p:cNvPicPr>
            <a:picLocks noChangeAspect="1"/>
          </p:cNvPicPr>
          <p:nvPr/>
        </p:nvPicPr>
        <p:blipFill>
          <a:blip r:embed="rId2"/>
          <a:stretch>
            <a:fillRect/>
          </a:stretch>
        </p:blipFill>
        <p:spPr>
          <a:xfrm>
            <a:off x="8238272" y="2472655"/>
            <a:ext cx="2734527" cy="3933035"/>
          </a:xfrm>
          <a:prstGeom prst="rect">
            <a:avLst/>
          </a:prstGeom>
        </p:spPr>
      </p:pic>
    </p:spTree>
    <p:extLst>
      <p:ext uri="{BB962C8B-B14F-4D97-AF65-F5344CB8AC3E}">
        <p14:creationId xmlns:p14="http://schemas.microsoft.com/office/powerpoint/2010/main" val="31031377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texte 27">
            <a:extLst>
              <a:ext uri="{FF2B5EF4-FFF2-40B4-BE49-F238E27FC236}">
                <a16:creationId xmlns:a16="http://schemas.microsoft.com/office/drawing/2014/main" id="{33E44607-F67C-4D01-B0D2-725F90AA2259}"/>
              </a:ext>
            </a:extLst>
          </p:cNvPr>
          <p:cNvSpPr txBox="1">
            <a:spLocks/>
          </p:cNvSpPr>
          <p:nvPr/>
        </p:nvSpPr>
        <p:spPr>
          <a:xfrm>
            <a:off x="486568" y="1151680"/>
            <a:ext cx="11218863" cy="952500"/>
          </a:xfrm>
          <a:prstGeom prst="rect">
            <a:avLst/>
          </a:prstGeom>
          <a:noFill/>
          <a:ln w="0" cmpd="sng">
            <a:noFill/>
            <a:prstDash val="solid"/>
          </a:ln>
        </p:spPr>
        <p:txBody>
          <a:bodyPr vert="horz" lIns="0" tIns="0" rIns="0" bIns="0" rtlCol="0" anchor="t">
            <a:noAutofit/>
          </a:bodyPr>
          <a:lstStyle>
            <a:defPPr>
              <a:defRPr lang="fr-FR"/>
            </a:defPPr>
            <a:lvl1pPr indent="0">
              <a:lnSpc>
                <a:spcPts val="4300"/>
              </a:lnSpc>
              <a:spcBef>
                <a:spcPts val="1000"/>
              </a:spcBef>
              <a:buFont typeface="Arial" panose="020B0604020202020204" pitchFamily="34" charset="0"/>
              <a:buNone/>
              <a:defRPr sz="3200" b="1" spc="25">
                <a:latin typeface="Trebuchet MS" panose="22635452340000000000" pitchFamily="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t>Le projet de loi en bref : Titre 1</a:t>
            </a:r>
          </a:p>
          <a:p>
            <a:pPr algn="ctr"/>
            <a:r>
              <a:rPr lang="fr-FR" sz="1800" u="sng" dirty="0"/>
              <a:t>Article 4 : séparation des processus, une illusion</a:t>
            </a:r>
          </a:p>
          <a:p>
            <a:endParaRPr lang="fr-FR" dirty="0"/>
          </a:p>
        </p:txBody>
      </p:sp>
      <p:sp>
        <p:nvSpPr>
          <p:cNvPr id="4" name="Rectangle : coins arrondis 3">
            <a:extLst>
              <a:ext uri="{FF2B5EF4-FFF2-40B4-BE49-F238E27FC236}">
                <a16:creationId xmlns:a16="http://schemas.microsoft.com/office/drawing/2014/main" id="{79D7C15D-5DF8-8C1D-B051-6F8D65ED1E8E}"/>
              </a:ext>
            </a:extLst>
          </p:cNvPr>
          <p:cNvSpPr/>
          <p:nvPr/>
        </p:nvSpPr>
        <p:spPr>
          <a:xfrm>
            <a:off x="4758133" y="6252205"/>
            <a:ext cx="1124124" cy="442111"/>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052" name="Picture 4" descr="Le Comité Jeune de Finance Montréal lancera bientôt ses activités | Finance  et Investissement">
            <a:extLst>
              <a:ext uri="{FF2B5EF4-FFF2-40B4-BE49-F238E27FC236}">
                <a16:creationId xmlns:a16="http://schemas.microsoft.com/office/drawing/2014/main" id="{B3D58298-C0BD-9A10-5A9D-A313705785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4365" y="2315444"/>
            <a:ext cx="2483664" cy="1862748"/>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a:extLst>
              <a:ext uri="{FF2B5EF4-FFF2-40B4-BE49-F238E27FC236}">
                <a16:creationId xmlns:a16="http://schemas.microsoft.com/office/drawing/2014/main" id="{5AC1AED5-E0DB-0C47-12F6-B049242324F8}"/>
              </a:ext>
            </a:extLst>
          </p:cNvPr>
          <p:cNvSpPr txBox="1"/>
          <p:nvPr/>
        </p:nvSpPr>
        <p:spPr>
          <a:xfrm>
            <a:off x="6988029" y="2661858"/>
            <a:ext cx="2562721" cy="1015663"/>
          </a:xfrm>
          <a:prstGeom prst="rect">
            <a:avLst/>
          </a:prstGeom>
          <a:solidFill>
            <a:schemeClr val="bg1"/>
          </a:solidFill>
        </p:spPr>
        <p:txBody>
          <a:bodyPr wrap="square" rtlCol="0">
            <a:spAutoFit/>
          </a:bodyPr>
          <a:lstStyle/>
          <a:p>
            <a:pPr algn="ctr"/>
            <a:r>
              <a:rPr lang="fr-FR" dirty="0"/>
              <a:t>Collège:</a:t>
            </a:r>
          </a:p>
          <a:p>
            <a:pPr algn="ctr"/>
            <a:r>
              <a:rPr lang="fr-FR" sz="1400" dirty="0"/>
              <a:t>Décisions et avis sur </a:t>
            </a:r>
          </a:p>
          <a:p>
            <a:pPr algn="ctr"/>
            <a:r>
              <a:rPr lang="fr-FR" sz="1400" dirty="0"/>
              <a:t>les sujets les plus sensibles ou à plus forts enjeux</a:t>
            </a:r>
          </a:p>
        </p:txBody>
      </p:sp>
      <p:pic>
        <p:nvPicPr>
          <p:cNvPr id="2058" name="Picture 10" descr="219 500+ Groupe De Personnes Travail Illustrations, graphiques vectoriels  libre de droits et Clip Art - iStock | Groupe de travail, Groupe de  personnes business, Groupe de personnes bureau">
            <a:extLst>
              <a:ext uri="{FF2B5EF4-FFF2-40B4-BE49-F238E27FC236}">
                <a16:creationId xmlns:a16="http://schemas.microsoft.com/office/drawing/2014/main" id="{32EB855E-02B0-43C5-5766-E48E1165FE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3633" y="4822903"/>
            <a:ext cx="2628900" cy="173355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219 500+ Groupe De Personnes Travail Illustrations, graphiques vectoriels  libre de droits et Clip Art - iStock | Groupe de travail, Groupe de  personnes business, Groupe de personnes bureau">
            <a:extLst>
              <a:ext uri="{FF2B5EF4-FFF2-40B4-BE49-F238E27FC236}">
                <a16:creationId xmlns:a16="http://schemas.microsoft.com/office/drawing/2014/main" id="{B676F25B-CA71-A2E6-EB52-74C015927BE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4005745" y="4817051"/>
            <a:ext cx="2628900" cy="17335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descr="219 500+ Groupe De Personnes Travail Illustrations, graphiques vectoriels  libre de droits et Clip Art - iStock | Groupe de travail, Groupe de  personnes business, Groupe de personnes bureau">
            <a:extLst>
              <a:ext uri="{FF2B5EF4-FFF2-40B4-BE49-F238E27FC236}">
                <a16:creationId xmlns:a16="http://schemas.microsoft.com/office/drawing/2014/main" id="{FBE225AF-3342-175B-AA6C-DE0411F031D3}"/>
              </a:ext>
            </a:extLst>
          </p:cNvPr>
          <p:cNvPicPr>
            <a:picLocks noChangeAspect="1" noChangeArrowheads="1"/>
          </p:cNvPicPr>
          <p:nvPr/>
        </p:nvPicPr>
        <p:blipFill>
          <a:blip r:embed="rId6">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7081913" y="4817051"/>
            <a:ext cx="2628900" cy="173355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Connecteur : en angle 8">
            <a:extLst>
              <a:ext uri="{FF2B5EF4-FFF2-40B4-BE49-F238E27FC236}">
                <a16:creationId xmlns:a16="http://schemas.microsoft.com/office/drawing/2014/main" id="{D2DE428A-E78A-7641-D371-44E3AD94AD2B}"/>
              </a:ext>
            </a:extLst>
          </p:cNvPr>
          <p:cNvCxnSpPr/>
          <p:nvPr/>
        </p:nvCxnSpPr>
        <p:spPr>
          <a:xfrm flipV="1">
            <a:off x="1031846" y="4171857"/>
            <a:ext cx="693782" cy="394282"/>
          </a:xfrm>
          <a:prstGeom prst="bentConnector3">
            <a:avLst/>
          </a:prstGeom>
        </p:spPr>
        <p:style>
          <a:lnRef idx="3">
            <a:schemeClr val="dk1"/>
          </a:lnRef>
          <a:fillRef idx="0">
            <a:schemeClr val="dk1"/>
          </a:fillRef>
          <a:effectRef idx="2">
            <a:schemeClr val="dk1"/>
          </a:effectRef>
          <a:fontRef idx="minor">
            <a:schemeClr val="tx1"/>
          </a:fontRef>
        </p:style>
      </p:cxnSp>
      <p:cxnSp>
        <p:nvCxnSpPr>
          <p:cNvPr id="10" name="Connecteur : en angle 9">
            <a:extLst>
              <a:ext uri="{FF2B5EF4-FFF2-40B4-BE49-F238E27FC236}">
                <a16:creationId xmlns:a16="http://schemas.microsoft.com/office/drawing/2014/main" id="{6D140FA6-C8F2-747B-AEB7-559A7D999902}"/>
              </a:ext>
            </a:extLst>
          </p:cNvPr>
          <p:cNvCxnSpPr>
            <a:cxnSpLocks/>
          </p:cNvCxnSpPr>
          <p:nvPr/>
        </p:nvCxnSpPr>
        <p:spPr>
          <a:xfrm>
            <a:off x="1449667" y="4171857"/>
            <a:ext cx="693782" cy="394282"/>
          </a:xfrm>
          <a:prstGeom prst="bentConnector3">
            <a:avLst/>
          </a:prstGeom>
        </p:spPr>
        <p:style>
          <a:lnRef idx="3">
            <a:schemeClr val="dk1"/>
          </a:lnRef>
          <a:fillRef idx="0">
            <a:schemeClr val="dk1"/>
          </a:fillRef>
          <a:effectRef idx="2">
            <a:schemeClr val="dk1"/>
          </a:effectRef>
          <a:fontRef idx="minor">
            <a:schemeClr val="tx1"/>
          </a:fontRef>
        </p:style>
      </p:cxnSp>
      <p:sp>
        <p:nvSpPr>
          <p:cNvPr id="11" name="ZoneTexte 10">
            <a:extLst>
              <a:ext uri="{FF2B5EF4-FFF2-40B4-BE49-F238E27FC236}">
                <a16:creationId xmlns:a16="http://schemas.microsoft.com/office/drawing/2014/main" id="{29649F61-35CE-6E4C-1661-D4E74DEF613F}"/>
              </a:ext>
            </a:extLst>
          </p:cNvPr>
          <p:cNvSpPr txBox="1"/>
          <p:nvPr/>
        </p:nvSpPr>
        <p:spPr>
          <a:xfrm>
            <a:off x="9627006" y="5283716"/>
            <a:ext cx="2562721" cy="800219"/>
          </a:xfrm>
          <a:prstGeom prst="rect">
            <a:avLst/>
          </a:prstGeom>
          <a:solidFill>
            <a:schemeClr val="bg1"/>
          </a:solidFill>
        </p:spPr>
        <p:txBody>
          <a:bodyPr wrap="square" rtlCol="0">
            <a:spAutoFit/>
          </a:bodyPr>
          <a:lstStyle/>
          <a:p>
            <a:pPr algn="ctr"/>
            <a:r>
              <a:rPr lang="fr-FR" dirty="0"/>
              <a:t>Services :</a:t>
            </a:r>
          </a:p>
          <a:p>
            <a:pPr algn="ctr"/>
            <a:r>
              <a:rPr lang="fr-FR" sz="1400" dirty="0"/>
              <a:t>Instruction, expertise et recherche</a:t>
            </a:r>
          </a:p>
        </p:txBody>
      </p:sp>
      <p:cxnSp>
        <p:nvCxnSpPr>
          <p:cNvPr id="12" name="Connecteur : en angle 11">
            <a:extLst>
              <a:ext uri="{FF2B5EF4-FFF2-40B4-BE49-F238E27FC236}">
                <a16:creationId xmlns:a16="http://schemas.microsoft.com/office/drawing/2014/main" id="{BDB92FE2-AF2C-45C7-0A97-7BE0ADB44457}"/>
              </a:ext>
            </a:extLst>
          </p:cNvPr>
          <p:cNvCxnSpPr/>
          <p:nvPr/>
        </p:nvCxnSpPr>
        <p:spPr>
          <a:xfrm flipV="1">
            <a:off x="2143449" y="4171857"/>
            <a:ext cx="693782" cy="394282"/>
          </a:xfrm>
          <a:prstGeom prst="bentConnector3">
            <a:avLst/>
          </a:prstGeom>
        </p:spPr>
        <p:style>
          <a:lnRef idx="3">
            <a:schemeClr val="dk1"/>
          </a:lnRef>
          <a:fillRef idx="0">
            <a:schemeClr val="dk1"/>
          </a:fillRef>
          <a:effectRef idx="2">
            <a:schemeClr val="dk1"/>
          </a:effectRef>
          <a:fontRef idx="minor">
            <a:schemeClr val="tx1"/>
          </a:fontRef>
        </p:style>
      </p:cxnSp>
      <p:cxnSp>
        <p:nvCxnSpPr>
          <p:cNvPr id="14" name="Connecteur : en angle 13">
            <a:extLst>
              <a:ext uri="{FF2B5EF4-FFF2-40B4-BE49-F238E27FC236}">
                <a16:creationId xmlns:a16="http://schemas.microsoft.com/office/drawing/2014/main" id="{5E38FB7D-8F66-CD50-26DF-83E0DAB1EA09}"/>
              </a:ext>
            </a:extLst>
          </p:cNvPr>
          <p:cNvCxnSpPr>
            <a:cxnSpLocks/>
          </p:cNvCxnSpPr>
          <p:nvPr/>
        </p:nvCxnSpPr>
        <p:spPr>
          <a:xfrm>
            <a:off x="2561270" y="4171857"/>
            <a:ext cx="693782" cy="394282"/>
          </a:xfrm>
          <a:prstGeom prst="bentConnector3">
            <a:avLst/>
          </a:prstGeom>
        </p:spPr>
        <p:style>
          <a:lnRef idx="3">
            <a:schemeClr val="dk1"/>
          </a:lnRef>
          <a:fillRef idx="0">
            <a:schemeClr val="dk1"/>
          </a:fillRef>
          <a:effectRef idx="2">
            <a:schemeClr val="dk1"/>
          </a:effectRef>
          <a:fontRef idx="minor">
            <a:schemeClr val="tx1"/>
          </a:fontRef>
        </p:style>
      </p:cxnSp>
      <p:cxnSp>
        <p:nvCxnSpPr>
          <p:cNvPr id="15" name="Connecteur : en angle 14">
            <a:extLst>
              <a:ext uri="{FF2B5EF4-FFF2-40B4-BE49-F238E27FC236}">
                <a16:creationId xmlns:a16="http://schemas.microsoft.com/office/drawing/2014/main" id="{DCA82BEE-4C36-6556-2AC7-CB31E29E81A0}"/>
              </a:ext>
            </a:extLst>
          </p:cNvPr>
          <p:cNvCxnSpPr/>
          <p:nvPr/>
        </p:nvCxnSpPr>
        <p:spPr>
          <a:xfrm flipV="1">
            <a:off x="3234081" y="4171857"/>
            <a:ext cx="693782" cy="394282"/>
          </a:xfrm>
          <a:prstGeom prst="bentConnector3">
            <a:avLst/>
          </a:prstGeom>
        </p:spPr>
        <p:style>
          <a:lnRef idx="3">
            <a:schemeClr val="dk1"/>
          </a:lnRef>
          <a:fillRef idx="0">
            <a:schemeClr val="dk1"/>
          </a:fillRef>
          <a:effectRef idx="2">
            <a:schemeClr val="dk1"/>
          </a:effectRef>
          <a:fontRef idx="minor">
            <a:schemeClr val="tx1"/>
          </a:fontRef>
        </p:style>
      </p:cxnSp>
      <p:cxnSp>
        <p:nvCxnSpPr>
          <p:cNvPr id="16" name="Connecteur : en angle 15">
            <a:extLst>
              <a:ext uri="{FF2B5EF4-FFF2-40B4-BE49-F238E27FC236}">
                <a16:creationId xmlns:a16="http://schemas.microsoft.com/office/drawing/2014/main" id="{F930AE8F-DFC5-A1C8-0B89-DA0A750D44C4}"/>
              </a:ext>
            </a:extLst>
          </p:cNvPr>
          <p:cNvCxnSpPr>
            <a:cxnSpLocks/>
          </p:cNvCxnSpPr>
          <p:nvPr/>
        </p:nvCxnSpPr>
        <p:spPr>
          <a:xfrm>
            <a:off x="3651902" y="4171857"/>
            <a:ext cx="693782" cy="394282"/>
          </a:xfrm>
          <a:prstGeom prst="bentConnector3">
            <a:avLst/>
          </a:prstGeom>
        </p:spPr>
        <p:style>
          <a:lnRef idx="3">
            <a:schemeClr val="dk1"/>
          </a:lnRef>
          <a:fillRef idx="0">
            <a:schemeClr val="dk1"/>
          </a:fillRef>
          <a:effectRef idx="2">
            <a:schemeClr val="dk1"/>
          </a:effectRef>
          <a:fontRef idx="minor">
            <a:schemeClr val="tx1"/>
          </a:fontRef>
        </p:style>
      </p:cxnSp>
      <p:cxnSp>
        <p:nvCxnSpPr>
          <p:cNvPr id="17" name="Connecteur : en angle 16">
            <a:extLst>
              <a:ext uri="{FF2B5EF4-FFF2-40B4-BE49-F238E27FC236}">
                <a16:creationId xmlns:a16="http://schemas.microsoft.com/office/drawing/2014/main" id="{8BEB8A71-073D-6EFD-0234-6F310372D35B}"/>
              </a:ext>
            </a:extLst>
          </p:cNvPr>
          <p:cNvCxnSpPr/>
          <p:nvPr/>
        </p:nvCxnSpPr>
        <p:spPr>
          <a:xfrm flipV="1">
            <a:off x="4361127" y="4171857"/>
            <a:ext cx="693782" cy="394282"/>
          </a:xfrm>
          <a:prstGeom prst="bentConnector3">
            <a:avLst/>
          </a:prstGeom>
        </p:spPr>
        <p:style>
          <a:lnRef idx="3">
            <a:schemeClr val="dk1"/>
          </a:lnRef>
          <a:fillRef idx="0">
            <a:schemeClr val="dk1"/>
          </a:fillRef>
          <a:effectRef idx="2">
            <a:schemeClr val="dk1"/>
          </a:effectRef>
          <a:fontRef idx="minor">
            <a:schemeClr val="tx1"/>
          </a:fontRef>
        </p:style>
      </p:cxnSp>
      <p:cxnSp>
        <p:nvCxnSpPr>
          <p:cNvPr id="18" name="Connecteur : en angle 17">
            <a:extLst>
              <a:ext uri="{FF2B5EF4-FFF2-40B4-BE49-F238E27FC236}">
                <a16:creationId xmlns:a16="http://schemas.microsoft.com/office/drawing/2014/main" id="{759BADD6-7CA3-0345-9A20-9B545A7D06D0}"/>
              </a:ext>
            </a:extLst>
          </p:cNvPr>
          <p:cNvCxnSpPr>
            <a:cxnSpLocks/>
          </p:cNvCxnSpPr>
          <p:nvPr/>
        </p:nvCxnSpPr>
        <p:spPr>
          <a:xfrm>
            <a:off x="4778948" y="4171857"/>
            <a:ext cx="693782" cy="394282"/>
          </a:xfrm>
          <a:prstGeom prst="bentConnector3">
            <a:avLst/>
          </a:prstGeom>
        </p:spPr>
        <p:style>
          <a:lnRef idx="3">
            <a:schemeClr val="dk1"/>
          </a:lnRef>
          <a:fillRef idx="0">
            <a:schemeClr val="dk1"/>
          </a:fillRef>
          <a:effectRef idx="2">
            <a:schemeClr val="dk1"/>
          </a:effectRef>
          <a:fontRef idx="minor">
            <a:schemeClr val="tx1"/>
          </a:fontRef>
        </p:style>
      </p:cxnSp>
      <p:cxnSp>
        <p:nvCxnSpPr>
          <p:cNvPr id="19" name="Connecteur : en angle 18">
            <a:extLst>
              <a:ext uri="{FF2B5EF4-FFF2-40B4-BE49-F238E27FC236}">
                <a16:creationId xmlns:a16="http://schemas.microsoft.com/office/drawing/2014/main" id="{0C2CEA7F-D522-E4C5-AA19-77430882137E}"/>
              </a:ext>
            </a:extLst>
          </p:cNvPr>
          <p:cNvCxnSpPr/>
          <p:nvPr/>
        </p:nvCxnSpPr>
        <p:spPr>
          <a:xfrm flipV="1">
            <a:off x="5472730" y="4171857"/>
            <a:ext cx="693782" cy="394282"/>
          </a:xfrm>
          <a:prstGeom prst="bentConnector3">
            <a:avLst/>
          </a:prstGeom>
        </p:spPr>
        <p:style>
          <a:lnRef idx="3">
            <a:schemeClr val="dk1"/>
          </a:lnRef>
          <a:fillRef idx="0">
            <a:schemeClr val="dk1"/>
          </a:fillRef>
          <a:effectRef idx="2">
            <a:schemeClr val="dk1"/>
          </a:effectRef>
          <a:fontRef idx="minor">
            <a:schemeClr val="tx1"/>
          </a:fontRef>
        </p:style>
      </p:cxnSp>
      <p:cxnSp>
        <p:nvCxnSpPr>
          <p:cNvPr id="20" name="Connecteur : en angle 19">
            <a:extLst>
              <a:ext uri="{FF2B5EF4-FFF2-40B4-BE49-F238E27FC236}">
                <a16:creationId xmlns:a16="http://schemas.microsoft.com/office/drawing/2014/main" id="{F13EE3D8-8026-9D14-45CF-4E8299B9EA37}"/>
              </a:ext>
            </a:extLst>
          </p:cNvPr>
          <p:cNvCxnSpPr>
            <a:cxnSpLocks/>
          </p:cNvCxnSpPr>
          <p:nvPr/>
        </p:nvCxnSpPr>
        <p:spPr>
          <a:xfrm>
            <a:off x="5890551" y="4171857"/>
            <a:ext cx="693782" cy="394282"/>
          </a:xfrm>
          <a:prstGeom prst="bentConnector3">
            <a:avLst/>
          </a:prstGeom>
        </p:spPr>
        <p:style>
          <a:lnRef idx="3">
            <a:schemeClr val="dk1"/>
          </a:lnRef>
          <a:fillRef idx="0">
            <a:schemeClr val="dk1"/>
          </a:fillRef>
          <a:effectRef idx="2">
            <a:schemeClr val="dk1"/>
          </a:effectRef>
          <a:fontRef idx="minor">
            <a:schemeClr val="tx1"/>
          </a:fontRef>
        </p:style>
      </p:cxnSp>
      <p:cxnSp>
        <p:nvCxnSpPr>
          <p:cNvPr id="21" name="Connecteur : en angle 20">
            <a:extLst>
              <a:ext uri="{FF2B5EF4-FFF2-40B4-BE49-F238E27FC236}">
                <a16:creationId xmlns:a16="http://schemas.microsoft.com/office/drawing/2014/main" id="{26405A61-CE65-B721-C193-FC881A827930}"/>
              </a:ext>
            </a:extLst>
          </p:cNvPr>
          <p:cNvCxnSpPr/>
          <p:nvPr/>
        </p:nvCxnSpPr>
        <p:spPr>
          <a:xfrm flipV="1">
            <a:off x="6563362" y="4171857"/>
            <a:ext cx="693782" cy="394282"/>
          </a:xfrm>
          <a:prstGeom prst="bentConnector3">
            <a:avLst/>
          </a:prstGeom>
        </p:spPr>
        <p:style>
          <a:lnRef idx="3">
            <a:schemeClr val="dk1"/>
          </a:lnRef>
          <a:fillRef idx="0">
            <a:schemeClr val="dk1"/>
          </a:fillRef>
          <a:effectRef idx="2">
            <a:schemeClr val="dk1"/>
          </a:effectRef>
          <a:fontRef idx="minor">
            <a:schemeClr val="tx1"/>
          </a:fontRef>
        </p:style>
      </p:cxnSp>
      <p:cxnSp>
        <p:nvCxnSpPr>
          <p:cNvPr id="22" name="Connecteur : en angle 21">
            <a:extLst>
              <a:ext uri="{FF2B5EF4-FFF2-40B4-BE49-F238E27FC236}">
                <a16:creationId xmlns:a16="http://schemas.microsoft.com/office/drawing/2014/main" id="{CC830106-46A7-DF61-C07A-3DB1FBF9C278}"/>
              </a:ext>
            </a:extLst>
          </p:cNvPr>
          <p:cNvCxnSpPr>
            <a:cxnSpLocks/>
          </p:cNvCxnSpPr>
          <p:nvPr/>
        </p:nvCxnSpPr>
        <p:spPr>
          <a:xfrm>
            <a:off x="6981183" y="4171857"/>
            <a:ext cx="693782" cy="394282"/>
          </a:xfrm>
          <a:prstGeom prst="bentConnector3">
            <a:avLst/>
          </a:prstGeom>
        </p:spPr>
        <p:style>
          <a:lnRef idx="3">
            <a:schemeClr val="dk1"/>
          </a:lnRef>
          <a:fillRef idx="0">
            <a:schemeClr val="dk1"/>
          </a:fillRef>
          <a:effectRef idx="2">
            <a:schemeClr val="dk1"/>
          </a:effectRef>
          <a:fontRef idx="minor">
            <a:schemeClr val="tx1"/>
          </a:fontRef>
        </p:style>
      </p:cxnSp>
      <p:cxnSp>
        <p:nvCxnSpPr>
          <p:cNvPr id="23" name="Connecteur : en angle 22">
            <a:extLst>
              <a:ext uri="{FF2B5EF4-FFF2-40B4-BE49-F238E27FC236}">
                <a16:creationId xmlns:a16="http://schemas.microsoft.com/office/drawing/2014/main" id="{7ED534A6-30F4-2CDA-6480-933E84593B14}"/>
              </a:ext>
            </a:extLst>
          </p:cNvPr>
          <p:cNvCxnSpPr/>
          <p:nvPr/>
        </p:nvCxnSpPr>
        <p:spPr>
          <a:xfrm flipV="1">
            <a:off x="7678514" y="4171857"/>
            <a:ext cx="693782" cy="394282"/>
          </a:xfrm>
          <a:prstGeom prst="bentConnector3">
            <a:avLst/>
          </a:prstGeom>
        </p:spPr>
        <p:style>
          <a:lnRef idx="3">
            <a:schemeClr val="dk1"/>
          </a:lnRef>
          <a:fillRef idx="0">
            <a:schemeClr val="dk1"/>
          </a:fillRef>
          <a:effectRef idx="2">
            <a:schemeClr val="dk1"/>
          </a:effectRef>
          <a:fontRef idx="minor">
            <a:schemeClr val="tx1"/>
          </a:fontRef>
        </p:style>
      </p:cxnSp>
      <p:cxnSp>
        <p:nvCxnSpPr>
          <p:cNvPr id="24" name="Connecteur : en angle 23">
            <a:extLst>
              <a:ext uri="{FF2B5EF4-FFF2-40B4-BE49-F238E27FC236}">
                <a16:creationId xmlns:a16="http://schemas.microsoft.com/office/drawing/2014/main" id="{096F2AE0-B7F6-A76C-925B-E52F13200BD9}"/>
              </a:ext>
            </a:extLst>
          </p:cNvPr>
          <p:cNvCxnSpPr>
            <a:cxnSpLocks/>
          </p:cNvCxnSpPr>
          <p:nvPr/>
        </p:nvCxnSpPr>
        <p:spPr>
          <a:xfrm>
            <a:off x="8096335" y="4171857"/>
            <a:ext cx="693782" cy="394282"/>
          </a:xfrm>
          <a:prstGeom prst="bentConnector3">
            <a:avLst/>
          </a:prstGeom>
        </p:spPr>
        <p:style>
          <a:lnRef idx="3">
            <a:schemeClr val="dk1"/>
          </a:lnRef>
          <a:fillRef idx="0">
            <a:schemeClr val="dk1"/>
          </a:fillRef>
          <a:effectRef idx="2">
            <a:schemeClr val="dk1"/>
          </a:effectRef>
          <a:fontRef idx="minor">
            <a:schemeClr val="tx1"/>
          </a:fontRef>
        </p:style>
      </p:cxnSp>
      <p:cxnSp>
        <p:nvCxnSpPr>
          <p:cNvPr id="25" name="Connecteur : en angle 24">
            <a:extLst>
              <a:ext uri="{FF2B5EF4-FFF2-40B4-BE49-F238E27FC236}">
                <a16:creationId xmlns:a16="http://schemas.microsoft.com/office/drawing/2014/main" id="{3B6F019E-AFA6-54DE-A5C1-274FB7BCA5B4}"/>
              </a:ext>
            </a:extLst>
          </p:cNvPr>
          <p:cNvCxnSpPr/>
          <p:nvPr/>
        </p:nvCxnSpPr>
        <p:spPr>
          <a:xfrm flipV="1">
            <a:off x="8790117" y="4171857"/>
            <a:ext cx="693782" cy="394282"/>
          </a:xfrm>
          <a:prstGeom prst="bentConnector3">
            <a:avLst/>
          </a:prstGeom>
        </p:spPr>
        <p:style>
          <a:lnRef idx="3">
            <a:schemeClr val="dk1"/>
          </a:lnRef>
          <a:fillRef idx="0">
            <a:schemeClr val="dk1"/>
          </a:fillRef>
          <a:effectRef idx="2">
            <a:schemeClr val="dk1"/>
          </a:effectRef>
          <a:fontRef idx="minor">
            <a:schemeClr val="tx1"/>
          </a:fontRef>
        </p:style>
      </p:cxnSp>
      <p:cxnSp>
        <p:nvCxnSpPr>
          <p:cNvPr id="26" name="Connecteur : en angle 25">
            <a:extLst>
              <a:ext uri="{FF2B5EF4-FFF2-40B4-BE49-F238E27FC236}">
                <a16:creationId xmlns:a16="http://schemas.microsoft.com/office/drawing/2014/main" id="{2E4C3629-28AA-1DD9-442C-94250873A875}"/>
              </a:ext>
            </a:extLst>
          </p:cNvPr>
          <p:cNvCxnSpPr>
            <a:cxnSpLocks/>
          </p:cNvCxnSpPr>
          <p:nvPr/>
        </p:nvCxnSpPr>
        <p:spPr>
          <a:xfrm>
            <a:off x="9207938" y="4171857"/>
            <a:ext cx="693782" cy="394282"/>
          </a:xfrm>
          <a:prstGeom prst="bentConnector3">
            <a:avLst/>
          </a:prstGeom>
        </p:spPr>
        <p:style>
          <a:lnRef idx="3">
            <a:schemeClr val="dk1"/>
          </a:lnRef>
          <a:fillRef idx="0">
            <a:schemeClr val="dk1"/>
          </a:fillRef>
          <a:effectRef idx="2">
            <a:schemeClr val="dk1"/>
          </a:effectRef>
          <a:fontRef idx="minor">
            <a:schemeClr val="tx1"/>
          </a:fontRef>
        </p:style>
      </p:cxnSp>
      <p:cxnSp>
        <p:nvCxnSpPr>
          <p:cNvPr id="27" name="Connecteur : en angle 26">
            <a:extLst>
              <a:ext uri="{FF2B5EF4-FFF2-40B4-BE49-F238E27FC236}">
                <a16:creationId xmlns:a16="http://schemas.microsoft.com/office/drawing/2014/main" id="{FDADF01F-98B7-73E9-1E25-30C6472E8C8C}"/>
              </a:ext>
            </a:extLst>
          </p:cNvPr>
          <p:cNvCxnSpPr/>
          <p:nvPr/>
        </p:nvCxnSpPr>
        <p:spPr>
          <a:xfrm flipV="1">
            <a:off x="9880749" y="4171857"/>
            <a:ext cx="693782" cy="394282"/>
          </a:xfrm>
          <a:prstGeom prst="bentConnector3">
            <a:avLst/>
          </a:prstGeom>
        </p:spPr>
        <p:style>
          <a:lnRef idx="3">
            <a:schemeClr val="dk1"/>
          </a:lnRef>
          <a:fillRef idx="0">
            <a:schemeClr val="dk1"/>
          </a:fillRef>
          <a:effectRef idx="2">
            <a:schemeClr val="dk1"/>
          </a:effectRef>
          <a:fontRef idx="minor">
            <a:schemeClr val="tx1"/>
          </a:fontRef>
        </p:style>
      </p:cxnSp>
      <p:cxnSp>
        <p:nvCxnSpPr>
          <p:cNvPr id="28" name="Connecteur : en angle 27">
            <a:extLst>
              <a:ext uri="{FF2B5EF4-FFF2-40B4-BE49-F238E27FC236}">
                <a16:creationId xmlns:a16="http://schemas.microsoft.com/office/drawing/2014/main" id="{AD4257CB-52EE-2BF7-A486-926C715F9303}"/>
              </a:ext>
            </a:extLst>
          </p:cNvPr>
          <p:cNvCxnSpPr>
            <a:cxnSpLocks/>
          </p:cNvCxnSpPr>
          <p:nvPr/>
        </p:nvCxnSpPr>
        <p:spPr>
          <a:xfrm>
            <a:off x="10298570" y="4171857"/>
            <a:ext cx="693782" cy="394282"/>
          </a:xfrm>
          <a:prstGeom prst="bentConnector3">
            <a:avLst/>
          </a:prstGeom>
        </p:spPr>
        <p:style>
          <a:lnRef idx="3">
            <a:schemeClr val="dk1"/>
          </a:lnRef>
          <a:fillRef idx="0">
            <a:schemeClr val="dk1"/>
          </a:fillRef>
          <a:effectRef idx="2">
            <a:schemeClr val="dk1"/>
          </a:effectRef>
          <a:fontRef idx="minor">
            <a:schemeClr val="tx1"/>
          </a:fontRef>
        </p:style>
      </p:cxnSp>
      <p:pic>
        <p:nvPicPr>
          <p:cNvPr id="31" name="Image 30">
            <a:extLst>
              <a:ext uri="{FF2B5EF4-FFF2-40B4-BE49-F238E27FC236}">
                <a16:creationId xmlns:a16="http://schemas.microsoft.com/office/drawing/2014/main" id="{A1704691-224F-7B62-CCE2-0F2D1A30662E}"/>
              </a:ext>
            </a:extLst>
          </p:cNvPr>
          <p:cNvPicPr>
            <a:picLocks noChangeAspect="1"/>
          </p:cNvPicPr>
          <p:nvPr/>
        </p:nvPicPr>
        <p:blipFill>
          <a:blip r:embed="rId7">
            <a:clrChange>
              <a:clrFrom>
                <a:srgbClr val="FFFFFF"/>
              </a:clrFrom>
              <a:clrTo>
                <a:srgbClr val="FFFFFF">
                  <a:alpha val="0"/>
                </a:srgbClr>
              </a:clrTo>
            </a:clrChange>
          </a:blip>
          <a:stretch>
            <a:fillRect/>
          </a:stretch>
        </p:blipFill>
        <p:spPr>
          <a:xfrm rot="1451965">
            <a:off x="9686452" y="2573080"/>
            <a:ext cx="2414225" cy="2164268"/>
          </a:xfrm>
          <a:prstGeom prst="rect">
            <a:avLst/>
          </a:prstGeom>
        </p:spPr>
      </p:pic>
    </p:spTree>
    <p:extLst>
      <p:ext uri="{BB962C8B-B14F-4D97-AF65-F5344CB8AC3E}">
        <p14:creationId xmlns:p14="http://schemas.microsoft.com/office/powerpoint/2010/main" val="1375711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Espace réservé du texte 27">
            <a:extLst>
              <a:ext uri="{FF2B5EF4-FFF2-40B4-BE49-F238E27FC236}">
                <a16:creationId xmlns:a16="http://schemas.microsoft.com/office/drawing/2014/main" id="{33E44607-F67C-4D01-B0D2-725F90AA2259}"/>
              </a:ext>
            </a:extLst>
          </p:cNvPr>
          <p:cNvSpPr txBox="1">
            <a:spLocks/>
          </p:cNvSpPr>
          <p:nvPr/>
        </p:nvSpPr>
        <p:spPr>
          <a:xfrm>
            <a:off x="381923" y="1594221"/>
            <a:ext cx="7910026" cy="5133837"/>
          </a:xfrm>
          <a:prstGeom prst="rect">
            <a:avLst/>
          </a:prstGeom>
        </p:spPr>
        <p:txBody>
          <a:bodyPr vert="horz" lIns="91440" tIns="45720" rIns="91440" bIns="45720" rtlCol="0" anchor="t">
            <a:normAutofit lnSpcReduction="10000"/>
          </a:bodyPr>
          <a:lstStyle>
            <a:defPPr>
              <a:defRPr lang="fr-FR"/>
            </a:defPPr>
            <a:lvl1pPr indent="0">
              <a:lnSpc>
                <a:spcPts val="4300"/>
              </a:lnSpc>
              <a:spcBef>
                <a:spcPts val="1000"/>
              </a:spcBef>
              <a:buFont typeface="Arial" panose="020B0604020202020204" pitchFamily="34" charset="0"/>
              <a:buNone/>
              <a:defRPr sz="3200" b="1" spc="25">
                <a:latin typeface="Trebuchet MS" panose="22635452340000000000" pitchFamily="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ctr">
              <a:lnSpc>
                <a:spcPct val="90000"/>
              </a:lnSpc>
            </a:pPr>
            <a:r>
              <a:rPr lang="en-US" sz="1800" dirty="0">
                <a:latin typeface="Trebuchet MS" panose="020B0603020202020204" pitchFamily="34" charset="0"/>
              </a:rPr>
              <a:t>Le </a:t>
            </a:r>
            <a:r>
              <a:rPr lang="en-US" sz="1800" dirty="0" err="1">
                <a:latin typeface="Trebuchet MS" panose="020B0603020202020204" pitchFamily="34" charset="0"/>
              </a:rPr>
              <a:t>projet</a:t>
            </a:r>
            <a:r>
              <a:rPr lang="en-US" sz="1800" dirty="0">
                <a:latin typeface="Trebuchet MS" panose="020B0603020202020204" pitchFamily="34" charset="0"/>
              </a:rPr>
              <a:t> de </a:t>
            </a:r>
            <a:r>
              <a:rPr lang="en-US" sz="1800" dirty="0" err="1">
                <a:latin typeface="Trebuchet MS" panose="020B0603020202020204" pitchFamily="34" charset="0"/>
              </a:rPr>
              <a:t>loi</a:t>
            </a:r>
            <a:r>
              <a:rPr lang="en-US" sz="1800" dirty="0">
                <a:latin typeface="Trebuchet MS" panose="020B0603020202020204" pitchFamily="34" charset="0"/>
              </a:rPr>
              <a:t> </a:t>
            </a:r>
            <a:r>
              <a:rPr lang="en-US" sz="1800" dirty="0" err="1">
                <a:latin typeface="Trebuchet MS" panose="020B0603020202020204" pitchFamily="34" charset="0"/>
              </a:rPr>
              <a:t>en</a:t>
            </a:r>
            <a:r>
              <a:rPr lang="en-US" sz="1800" dirty="0">
                <a:latin typeface="Trebuchet MS" panose="020B0603020202020204" pitchFamily="34" charset="0"/>
              </a:rPr>
              <a:t> </a:t>
            </a:r>
            <a:r>
              <a:rPr lang="en-US" sz="1800" dirty="0" err="1">
                <a:latin typeface="Trebuchet MS" panose="020B0603020202020204" pitchFamily="34" charset="0"/>
              </a:rPr>
              <a:t>bref</a:t>
            </a:r>
            <a:r>
              <a:rPr lang="en-US" sz="1800" dirty="0">
                <a:latin typeface="Trebuchet MS" panose="020B0603020202020204" pitchFamily="34" charset="0"/>
              </a:rPr>
              <a:t> : </a:t>
            </a:r>
            <a:r>
              <a:rPr lang="en-US" sz="1800" dirty="0" err="1">
                <a:latin typeface="Trebuchet MS" panose="020B0603020202020204" pitchFamily="34" charset="0"/>
              </a:rPr>
              <a:t>Titre</a:t>
            </a:r>
            <a:r>
              <a:rPr lang="en-US" sz="1800" dirty="0">
                <a:latin typeface="Trebuchet MS" panose="020B0603020202020204" pitchFamily="34" charset="0"/>
              </a:rPr>
              <a:t> 1</a:t>
            </a:r>
          </a:p>
          <a:p>
            <a:pPr algn="ctr">
              <a:lnSpc>
                <a:spcPct val="90000"/>
              </a:lnSpc>
            </a:pPr>
            <a:r>
              <a:rPr lang="en-US" sz="1600" u="sng" dirty="0">
                <a:latin typeface="Trebuchet MS" panose="020B0603020202020204" pitchFamily="34" charset="0"/>
              </a:rPr>
              <a:t>Article 5 : </a:t>
            </a:r>
            <a:r>
              <a:rPr lang="en-US" sz="1600" u="sng" dirty="0" err="1">
                <a:latin typeface="Trebuchet MS" panose="020B0603020202020204" pitchFamily="34" charset="0"/>
              </a:rPr>
              <a:t>Vous</a:t>
            </a:r>
            <a:r>
              <a:rPr lang="en-US" sz="1600" u="sng" dirty="0">
                <a:latin typeface="Trebuchet MS" panose="020B0603020202020204" pitchFamily="34" charset="0"/>
              </a:rPr>
              <a:t> </a:t>
            </a:r>
            <a:r>
              <a:rPr lang="en-US" sz="1600" u="sng" dirty="0" err="1">
                <a:latin typeface="Trebuchet MS" panose="020B0603020202020204" pitchFamily="34" charset="0"/>
              </a:rPr>
              <a:t>avez</a:t>
            </a:r>
            <a:r>
              <a:rPr lang="en-US" sz="1600" u="sng" dirty="0">
                <a:latin typeface="Trebuchet MS" panose="020B0603020202020204" pitchFamily="34" charset="0"/>
              </a:rPr>
              <a:t> </a:t>
            </a:r>
            <a:r>
              <a:rPr lang="en-US" sz="1600" u="sng" dirty="0" err="1">
                <a:latin typeface="Trebuchet MS" panose="020B0603020202020204" pitchFamily="34" charset="0"/>
              </a:rPr>
              <a:t>dit</a:t>
            </a:r>
            <a:r>
              <a:rPr lang="en-US" sz="1600" u="sng" dirty="0">
                <a:latin typeface="Trebuchet MS" panose="020B0603020202020204" pitchFamily="34" charset="0"/>
              </a:rPr>
              <a:t> Transparence et </a:t>
            </a:r>
            <a:r>
              <a:rPr lang="en-US" sz="1600" u="sng" dirty="0" err="1">
                <a:latin typeface="Trebuchet MS" panose="020B0603020202020204" pitchFamily="34" charset="0"/>
              </a:rPr>
              <a:t>ouverture</a:t>
            </a:r>
            <a:r>
              <a:rPr lang="en-US" sz="1600" u="sng" dirty="0">
                <a:latin typeface="Trebuchet MS" panose="020B0603020202020204" pitchFamily="34" charset="0"/>
              </a:rPr>
              <a:t> à la </a:t>
            </a:r>
            <a:r>
              <a:rPr lang="en-US" sz="1600" u="sng" dirty="0" err="1">
                <a:latin typeface="Trebuchet MS" panose="020B0603020202020204" pitchFamily="34" charset="0"/>
              </a:rPr>
              <a:t>société</a:t>
            </a:r>
            <a:r>
              <a:rPr lang="en-US" sz="1600" u="sng" dirty="0">
                <a:latin typeface="Trebuchet MS" panose="020B0603020202020204" pitchFamily="34" charset="0"/>
              </a:rPr>
              <a:t>?</a:t>
            </a:r>
          </a:p>
          <a:p>
            <a:pPr algn="ctr">
              <a:lnSpc>
                <a:spcPct val="90000"/>
              </a:lnSpc>
            </a:pPr>
            <a:endParaRPr lang="en-US" sz="1600" u="sng" dirty="0">
              <a:latin typeface="Trebuchet MS" panose="020B0603020202020204" pitchFamily="34" charset="0"/>
            </a:endParaRPr>
          </a:p>
          <a:p>
            <a:pPr algn="just">
              <a:lnSpc>
                <a:spcPct val="100000"/>
              </a:lnSpc>
              <a:spcBef>
                <a:spcPts val="1200"/>
              </a:spcBef>
              <a:spcAft>
                <a:spcPts val="1200"/>
              </a:spcAft>
              <a:buFont typeface="Arial" panose="020B0604020202020204" pitchFamily="34" charset="0"/>
              <a:buChar char="•"/>
            </a:pPr>
            <a:r>
              <a:rPr lang="en-US" sz="1600" b="0" i="0" u="none" strike="noStrike" baseline="0" dirty="0">
                <a:latin typeface="Trebuchet MS" panose="020B0603020202020204" pitchFamily="34" charset="0"/>
              </a:rPr>
              <a:t>L’ASNR </a:t>
            </a:r>
            <a:r>
              <a:rPr lang="en-US" sz="1600" b="0" i="0" u="none" strike="noStrike" baseline="0" dirty="0" err="1">
                <a:latin typeface="Trebuchet MS" panose="020B0603020202020204" pitchFamily="34" charset="0"/>
              </a:rPr>
              <a:t>rendra</a:t>
            </a:r>
            <a:r>
              <a:rPr lang="en-US" sz="1600" b="0" i="0" u="none" strike="noStrike" baseline="0" dirty="0">
                <a:latin typeface="Trebuchet MS" panose="020B0603020202020204" pitchFamily="34" charset="0"/>
              </a:rPr>
              <a:t> </a:t>
            </a:r>
            <a:r>
              <a:rPr lang="en-US" sz="1600" b="0" i="0" u="none" strike="noStrike" baseline="0" dirty="0" err="1">
                <a:latin typeface="Trebuchet MS" panose="020B0603020202020204" pitchFamily="34" charset="0"/>
              </a:rPr>
              <a:t>compte</a:t>
            </a:r>
            <a:r>
              <a:rPr lang="en-US" sz="1600" b="0" i="0" u="none" strike="noStrike" baseline="0" dirty="0">
                <a:latin typeface="Trebuchet MS" panose="020B0603020202020204" pitchFamily="34" charset="0"/>
              </a:rPr>
              <a:t> des </a:t>
            </a:r>
            <a:r>
              <a:rPr lang="en-US" sz="1600" b="0" i="0" u="none" strike="noStrike" baseline="0" dirty="0" err="1">
                <a:latin typeface="Trebuchet MS" panose="020B0603020202020204" pitchFamily="34" charset="0"/>
              </a:rPr>
              <a:t>dispositifs</a:t>
            </a:r>
            <a:r>
              <a:rPr lang="en-US" sz="1600" b="0" i="0" u="none" strike="noStrike" baseline="0" dirty="0">
                <a:latin typeface="Trebuchet MS" panose="020B0603020202020204" pitchFamily="34" charset="0"/>
              </a:rPr>
              <a:t> </a:t>
            </a:r>
            <a:r>
              <a:rPr lang="en-US" sz="1600" b="0" i="0" u="none" strike="noStrike" baseline="0" dirty="0" err="1">
                <a:latin typeface="Trebuchet MS" panose="020B0603020202020204" pitchFamily="34" charset="0"/>
              </a:rPr>
              <a:t>d’association</a:t>
            </a:r>
            <a:r>
              <a:rPr lang="en-US" sz="1600" b="0" i="0" u="none" strike="noStrike" baseline="0" dirty="0">
                <a:latin typeface="Trebuchet MS" panose="020B0603020202020204" pitchFamily="34" charset="0"/>
              </a:rPr>
              <a:t> du public aux dossiers </a:t>
            </a:r>
            <a:r>
              <a:rPr lang="en-US" sz="1600" b="0" i="0" u="none" strike="noStrike" baseline="0" dirty="0" err="1">
                <a:latin typeface="Trebuchet MS" panose="020B0603020202020204" pitchFamily="34" charset="0"/>
              </a:rPr>
              <a:t>présentant</a:t>
            </a:r>
            <a:r>
              <a:rPr lang="en-US" sz="1600" b="0" i="0" u="none" strike="noStrike" baseline="0" dirty="0">
                <a:latin typeface="Trebuchet MS" panose="020B0603020202020204" pitchFamily="34" charset="0"/>
              </a:rPr>
              <a:t> le plus </a:t>
            </a:r>
            <a:r>
              <a:rPr lang="en-US" sz="1600" b="0" i="0" u="none" strike="noStrike" baseline="0" dirty="0" err="1">
                <a:latin typeface="Trebuchet MS" panose="020B0603020202020204" pitchFamily="34" charset="0"/>
              </a:rPr>
              <a:t>d’enjeux</a:t>
            </a:r>
            <a:r>
              <a:rPr lang="en-US" sz="1600" b="0" i="0" u="none" strike="noStrike" baseline="0" dirty="0">
                <a:latin typeface="Trebuchet MS" panose="020B0603020202020204" pitchFamily="34" charset="0"/>
              </a:rPr>
              <a:t>, à la </a:t>
            </a:r>
            <a:r>
              <a:rPr lang="en-US" sz="1600" b="0" i="0" u="none" strike="noStrike" baseline="0" dirty="0" err="1">
                <a:latin typeface="Trebuchet MS" panose="020B0603020202020204" pitchFamily="34" charset="0"/>
              </a:rPr>
              <a:t>fois</a:t>
            </a:r>
            <a:r>
              <a:rPr lang="en-US" sz="1600" b="0" i="0" u="none" strike="noStrike" baseline="0" dirty="0">
                <a:latin typeface="Trebuchet MS" panose="020B0603020202020204" pitchFamily="34" charset="0"/>
              </a:rPr>
              <a:t> à </a:t>
            </a:r>
            <a:r>
              <a:rPr lang="en-US" sz="1600" b="0" i="0" u="none" strike="noStrike" baseline="0" dirty="0" err="1">
                <a:latin typeface="Trebuchet MS" panose="020B0603020202020204" pitchFamily="34" charset="0"/>
              </a:rPr>
              <a:t>l’Office</a:t>
            </a:r>
            <a:r>
              <a:rPr lang="en-US" sz="1600" b="0" i="0" u="none" strike="noStrike" baseline="0" dirty="0">
                <a:latin typeface="Trebuchet MS" panose="020B0603020202020204" pitchFamily="34" charset="0"/>
              </a:rPr>
              <a:t> </a:t>
            </a:r>
            <a:r>
              <a:rPr lang="en-US" sz="1600" b="0" i="0" u="none" strike="noStrike" baseline="0" dirty="0" err="1">
                <a:latin typeface="Trebuchet MS" panose="020B0603020202020204" pitchFamily="34" charset="0"/>
              </a:rPr>
              <a:t>parlementaire</a:t>
            </a:r>
            <a:r>
              <a:rPr lang="en-US" sz="1600" b="0" i="0" u="none" strike="noStrike" baseline="0" dirty="0">
                <a:latin typeface="Trebuchet MS" panose="020B0603020202020204" pitchFamily="34" charset="0"/>
              </a:rPr>
              <a:t> </a:t>
            </a:r>
            <a:r>
              <a:rPr lang="en-US" sz="1600" b="0" i="0" u="none" strike="noStrike" baseline="0" dirty="0" err="1">
                <a:latin typeface="Trebuchet MS" panose="020B0603020202020204" pitchFamily="34" charset="0"/>
              </a:rPr>
              <a:t>d’évaluation</a:t>
            </a:r>
            <a:r>
              <a:rPr lang="en-US" sz="1600" b="0" i="0" u="none" strike="noStrike" baseline="0" dirty="0">
                <a:latin typeface="Trebuchet MS" panose="020B0603020202020204" pitchFamily="34" charset="0"/>
              </a:rPr>
              <a:t> des choix </a:t>
            </a:r>
            <a:r>
              <a:rPr lang="en-US" sz="1600" b="0" i="0" u="none" strike="noStrike" baseline="0" dirty="0" err="1">
                <a:latin typeface="Trebuchet MS" panose="020B0603020202020204" pitchFamily="34" charset="0"/>
              </a:rPr>
              <a:t>scientifiques</a:t>
            </a:r>
            <a:r>
              <a:rPr lang="en-US" sz="1600" b="0" i="0" u="none" strike="noStrike" baseline="0" dirty="0">
                <a:latin typeface="Trebuchet MS" panose="020B0603020202020204" pitchFamily="34" charset="0"/>
              </a:rPr>
              <a:t> et </a:t>
            </a:r>
            <a:r>
              <a:rPr lang="en-US" sz="1600" b="0" i="0" u="none" strike="noStrike" baseline="0" dirty="0" err="1">
                <a:latin typeface="Trebuchet MS" panose="020B0603020202020204" pitchFamily="34" charset="0"/>
              </a:rPr>
              <a:t>technologiques</a:t>
            </a:r>
            <a:r>
              <a:rPr lang="en-US" sz="1600" b="0" i="0" u="none" strike="noStrike" baseline="0" dirty="0">
                <a:latin typeface="Trebuchet MS" panose="020B0603020202020204" pitchFamily="34" charset="0"/>
              </a:rPr>
              <a:t> (OPECST) et au Haut </a:t>
            </a:r>
            <a:r>
              <a:rPr lang="en-US" sz="1600" b="0" i="0" u="none" strike="noStrike" baseline="0" dirty="0" err="1">
                <a:latin typeface="Trebuchet MS" panose="020B0603020202020204" pitchFamily="34" charset="0"/>
              </a:rPr>
              <a:t>Comité</a:t>
            </a:r>
            <a:r>
              <a:rPr lang="en-US" sz="1600" b="0" i="0" u="none" strike="noStrike" baseline="0" dirty="0">
                <a:latin typeface="Trebuchet MS" panose="020B0603020202020204" pitchFamily="34" charset="0"/>
              </a:rPr>
              <a:t> à la transparence et à </a:t>
            </a:r>
            <a:r>
              <a:rPr lang="en-US" sz="1600" b="0" i="0" u="none" strike="noStrike" baseline="0" dirty="0" err="1">
                <a:latin typeface="Trebuchet MS" panose="020B0603020202020204" pitchFamily="34" charset="0"/>
              </a:rPr>
              <a:t>l’information</a:t>
            </a:r>
            <a:r>
              <a:rPr lang="en-US" sz="1600" b="0" i="0" u="none" strike="noStrike" baseline="0" dirty="0">
                <a:latin typeface="Trebuchet MS" panose="020B0603020202020204" pitchFamily="34" charset="0"/>
              </a:rPr>
              <a:t> </a:t>
            </a:r>
            <a:r>
              <a:rPr lang="en-US" sz="1600" b="0" i="0" u="none" strike="noStrike" baseline="0" dirty="0" err="1">
                <a:latin typeface="Trebuchet MS" panose="020B0603020202020204" pitchFamily="34" charset="0"/>
              </a:rPr>
              <a:t>en</a:t>
            </a:r>
            <a:r>
              <a:rPr lang="en-US" sz="1600" b="0" i="0" u="none" strike="noStrike" baseline="0" dirty="0">
                <a:latin typeface="Trebuchet MS" panose="020B0603020202020204" pitchFamily="34" charset="0"/>
              </a:rPr>
              <a:t> matière de </a:t>
            </a:r>
            <a:r>
              <a:rPr lang="en-US" sz="1600" b="0" i="0" u="none" strike="noStrike" baseline="0" dirty="0" err="1">
                <a:latin typeface="Trebuchet MS" panose="020B0603020202020204" pitchFamily="34" charset="0"/>
              </a:rPr>
              <a:t>sécurité</a:t>
            </a:r>
            <a:r>
              <a:rPr lang="en-US" sz="1600" b="0" i="0" u="none" strike="noStrike" baseline="0" dirty="0">
                <a:latin typeface="Trebuchet MS" panose="020B0603020202020204" pitchFamily="34" charset="0"/>
              </a:rPr>
              <a:t> nucléaire (HCTISN). </a:t>
            </a:r>
            <a:r>
              <a:rPr lang="en-US" sz="1600" i="0" u="none" strike="noStrike" baseline="0" dirty="0" err="1">
                <a:solidFill>
                  <a:srgbClr val="FF0000"/>
                </a:solidFill>
                <a:latin typeface="Trebuchet MS" panose="020B0603020202020204" pitchFamily="34" charset="0"/>
              </a:rPr>
              <a:t>L’exposé</a:t>
            </a:r>
            <a:r>
              <a:rPr lang="en-US" sz="1600" i="0" u="none" strike="noStrike" baseline="0" dirty="0">
                <a:solidFill>
                  <a:srgbClr val="FF0000"/>
                </a:solidFill>
                <a:latin typeface="Trebuchet MS" panose="020B0603020202020204" pitchFamily="34" charset="0"/>
              </a:rPr>
              <a:t> des motifs </a:t>
            </a:r>
            <a:r>
              <a:rPr lang="en-US" sz="1600" i="0" u="none" strike="noStrike" baseline="0" dirty="0" err="1">
                <a:solidFill>
                  <a:srgbClr val="FF0000"/>
                </a:solidFill>
                <a:latin typeface="Trebuchet MS" panose="020B0603020202020204" pitchFamily="34" charset="0"/>
              </a:rPr>
              <a:t>indique</a:t>
            </a:r>
            <a:r>
              <a:rPr lang="en-US" sz="1600" i="0" u="none" strike="noStrike" baseline="0" dirty="0">
                <a:solidFill>
                  <a:srgbClr val="FF0000"/>
                </a:solidFill>
                <a:latin typeface="Trebuchet MS" panose="020B0603020202020204" pitchFamily="34" charset="0"/>
              </a:rPr>
              <a:t> que </a:t>
            </a:r>
            <a:r>
              <a:rPr lang="en-US" sz="1600" i="0" u="none" strike="noStrike" baseline="0" dirty="0" err="1">
                <a:solidFill>
                  <a:srgbClr val="FF0000"/>
                </a:solidFill>
                <a:latin typeface="Trebuchet MS" panose="020B0603020202020204" pitchFamily="34" charset="0"/>
              </a:rPr>
              <a:t>l’ANCCLI</a:t>
            </a:r>
            <a:r>
              <a:rPr lang="en-US" sz="1600" i="0" u="none" strike="noStrike" baseline="0" dirty="0">
                <a:solidFill>
                  <a:srgbClr val="FF0000"/>
                </a:solidFill>
                <a:latin typeface="Trebuchet MS" panose="020B0603020202020204" pitchFamily="34" charset="0"/>
              </a:rPr>
              <a:t> sera à </a:t>
            </a:r>
            <a:r>
              <a:rPr lang="en-US" sz="1600" i="0" u="none" strike="noStrike" baseline="0" dirty="0" err="1">
                <a:solidFill>
                  <a:srgbClr val="FF0000"/>
                </a:solidFill>
                <a:latin typeface="Trebuchet MS" panose="020B0603020202020204" pitchFamily="34" charset="0"/>
              </a:rPr>
              <a:t>ce</a:t>
            </a:r>
            <a:r>
              <a:rPr lang="en-US" sz="1600" i="0" u="none" strike="noStrike" baseline="0" dirty="0">
                <a:solidFill>
                  <a:srgbClr val="FF0000"/>
                </a:solidFill>
                <a:latin typeface="Trebuchet MS" panose="020B0603020202020204" pitchFamily="34" charset="0"/>
              </a:rPr>
              <a:t> </a:t>
            </a:r>
            <a:r>
              <a:rPr lang="en-US" sz="1600" i="0" u="none" strike="noStrike" baseline="0" dirty="0" err="1">
                <a:solidFill>
                  <a:srgbClr val="FF0000"/>
                </a:solidFill>
                <a:latin typeface="Trebuchet MS" panose="020B0603020202020204" pitchFamily="34" charset="0"/>
              </a:rPr>
              <a:t>titre</a:t>
            </a:r>
            <a:r>
              <a:rPr lang="en-US" sz="1600" i="0" u="none" strike="noStrike" baseline="0" dirty="0">
                <a:solidFill>
                  <a:srgbClr val="FF0000"/>
                </a:solidFill>
                <a:latin typeface="Trebuchet MS" panose="020B0603020202020204" pitchFamily="34" charset="0"/>
              </a:rPr>
              <a:t> </a:t>
            </a:r>
            <a:r>
              <a:rPr lang="en-US" sz="1600" i="0" u="none" strike="noStrike" baseline="0" dirty="0" err="1">
                <a:solidFill>
                  <a:srgbClr val="FF0000"/>
                </a:solidFill>
                <a:latin typeface="Trebuchet MS" panose="020B0603020202020204" pitchFamily="34" charset="0"/>
              </a:rPr>
              <a:t>associée</a:t>
            </a:r>
            <a:r>
              <a:rPr lang="en-US" sz="1600" i="0" u="none" strike="noStrike" baseline="0" dirty="0">
                <a:solidFill>
                  <a:srgbClr val="FF0000"/>
                </a:solidFill>
                <a:latin typeface="Trebuchet MS" panose="020B0603020202020204" pitchFamily="34" charset="0"/>
              </a:rPr>
              <a:t> à </a:t>
            </a:r>
            <a:r>
              <a:rPr lang="en-US" sz="1600" i="0" u="none" strike="noStrike" baseline="0" dirty="0" err="1">
                <a:solidFill>
                  <a:srgbClr val="FF0000"/>
                </a:solidFill>
                <a:latin typeface="Trebuchet MS" panose="020B0603020202020204" pitchFamily="34" charset="0"/>
              </a:rPr>
              <a:t>ces</a:t>
            </a:r>
            <a:r>
              <a:rPr lang="en-US" sz="1600" i="0" u="none" strike="noStrike" baseline="0" dirty="0">
                <a:solidFill>
                  <a:srgbClr val="FF0000"/>
                </a:solidFill>
                <a:latin typeface="Trebuchet MS" panose="020B0603020202020204" pitchFamily="34" charset="0"/>
              </a:rPr>
              <a:t> travaux </a:t>
            </a:r>
            <a:r>
              <a:rPr lang="en-US" sz="1600" i="0" u="none" strike="noStrike" baseline="0" dirty="0" err="1">
                <a:solidFill>
                  <a:srgbClr val="FF0000"/>
                </a:solidFill>
                <a:latin typeface="Trebuchet MS" panose="020B0603020202020204" pitchFamily="34" charset="0"/>
              </a:rPr>
              <a:t>mais</a:t>
            </a:r>
            <a:r>
              <a:rPr lang="en-US" sz="1600" i="0" u="none" strike="noStrike" baseline="0" dirty="0">
                <a:solidFill>
                  <a:srgbClr val="FF0000"/>
                </a:solidFill>
                <a:latin typeface="Trebuchet MS" panose="020B0603020202020204" pitchFamily="34" charset="0"/>
              </a:rPr>
              <a:t> pas dans la </a:t>
            </a:r>
            <a:r>
              <a:rPr lang="en-US" sz="1600" i="0" u="none" strike="noStrike" baseline="0" dirty="0" err="1">
                <a:solidFill>
                  <a:srgbClr val="FF0000"/>
                </a:solidFill>
                <a:latin typeface="Trebuchet MS" panose="020B0603020202020204" pitchFamily="34" charset="0"/>
              </a:rPr>
              <a:t>loi</a:t>
            </a:r>
            <a:r>
              <a:rPr lang="en-US" sz="1600" i="0" u="none" strike="noStrike" baseline="0" dirty="0">
                <a:solidFill>
                  <a:srgbClr val="FF0000"/>
                </a:solidFill>
                <a:latin typeface="Trebuchet MS" panose="020B0603020202020204" pitchFamily="34" charset="0"/>
              </a:rPr>
              <a:t>… Quelle </a:t>
            </a:r>
            <a:r>
              <a:rPr lang="en-US" sz="1600" i="0" u="none" strike="noStrike" baseline="0" dirty="0" err="1">
                <a:solidFill>
                  <a:srgbClr val="FF0000"/>
                </a:solidFill>
                <a:latin typeface="Trebuchet MS" panose="020B0603020202020204" pitchFamily="34" charset="0"/>
              </a:rPr>
              <a:t>réelle</a:t>
            </a:r>
            <a:r>
              <a:rPr lang="en-US" sz="1600" i="0" u="none" strike="noStrike" baseline="0" dirty="0">
                <a:solidFill>
                  <a:srgbClr val="FF0000"/>
                </a:solidFill>
                <a:latin typeface="Trebuchet MS" panose="020B0603020202020204" pitchFamily="34" charset="0"/>
              </a:rPr>
              <a:t> </a:t>
            </a:r>
            <a:r>
              <a:rPr lang="en-US" sz="1600" i="0" u="none" strike="noStrike" baseline="0" dirty="0" err="1">
                <a:solidFill>
                  <a:srgbClr val="FF0000"/>
                </a:solidFill>
                <a:latin typeface="Trebuchet MS" panose="020B0603020202020204" pitchFamily="34" charset="0"/>
              </a:rPr>
              <a:t>ouverture</a:t>
            </a:r>
            <a:r>
              <a:rPr lang="en-US" sz="1600" i="0" u="none" strike="noStrike" baseline="0" dirty="0">
                <a:solidFill>
                  <a:srgbClr val="FF0000"/>
                </a:solidFill>
                <a:latin typeface="Trebuchet MS" panose="020B0603020202020204" pitchFamily="34" charset="0"/>
              </a:rPr>
              <a:t> à la </a:t>
            </a:r>
            <a:r>
              <a:rPr lang="en-US" sz="1600" i="0" u="none" strike="noStrike" baseline="0" dirty="0" err="1">
                <a:solidFill>
                  <a:srgbClr val="FF0000"/>
                </a:solidFill>
                <a:latin typeface="Trebuchet MS" panose="020B0603020202020204" pitchFamily="34" charset="0"/>
              </a:rPr>
              <a:t>société</a:t>
            </a:r>
            <a:r>
              <a:rPr lang="en-US" sz="1600" i="0" u="none" strike="noStrike" baseline="0" dirty="0">
                <a:solidFill>
                  <a:srgbClr val="FF0000"/>
                </a:solidFill>
                <a:latin typeface="Trebuchet MS" panose="020B0603020202020204" pitchFamily="34" charset="0"/>
              </a:rPr>
              <a:t>?</a:t>
            </a:r>
          </a:p>
          <a:p>
            <a:pPr algn="just">
              <a:lnSpc>
                <a:spcPct val="100000"/>
              </a:lnSpc>
              <a:spcBef>
                <a:spcPts val="1200"/>
              </a:spcBef>
              <a:spcAft>
                <a:spcPts val="1200"/>
              </a:spcAft>
              <a:buFont typeface="Arial" panose="020B0604020202020204" pitchFamily="34" charset="0"/>
              <a:buChar char="•"/>
            </a:pPr>
            <a:r>
              <a:rPr lang="en-US" sz="1600" b="0" i="0" u="none" strike="noStrike" baseline="0" dirty="0" err="1">
                <a:latin typeface="Trebuchet MS" panose="020B0603020202020204" pitchFamily="34" charset="0"/>
              </a:rPr>
              <a:t>Définition</a:t>
            </a:r>
            <a:r>
              <a:rPr lang="en-US" sz="1600" b="0" i="0" u="none" strike="noStrike" baseline="0" dirty="0">
                <a:latin typeface="Trebuchet MS" panose="020B0603020202020204" pitchFamily="34" charset="0"/>
              </a:rPr>
              <a:t> dans le RI </a:t>
            </a:r>
            <a:r>
              <a:rPr lang="en-US" sz="1600" b="0" i="0" u="none" strike="noStrike" baseline="0" dirty="0" err="1">
                <a:latin typeface="Trebuchet MS" panose="020B0603020202020204" pitchFamily="34" charset="0"/>
              </a:rPr>
              <a:t>modalités</a:t>
            </a:r>
            <a:r>
              <a:rPr lang="en-US" sz="1600" b="0" i="0" u="none" strike="noStrike" baseline="0" dirty="0">
                <a:latin typeface="Trebuchet MS" panose="020B0603020202020204" pitchFamily="34" charset="0"/>
              </a:rPr>
              <a:t> de publication des </a:t>
            </a:r>
            <a:r>
              <a:rPr lang="en-US" sz="1600" b="0" i="0" u="none" strike="noStrike" baseline="0" dirty="0" err="1">
                <a:latin typeface="Trebuchet MS" panose="020B0603020202020204" pitchFamily="34" charset="0"/>
              </a:rPr>
              <a:t>résultats</a:t>
            </a:r>
            <a:r>
              <a:rPr lang="en-US" sz="1600" b="0" i="0" u="none" strike="noStrike" baseline="0" dirty="0">
                <a:latin typeface="Trebuchet MS" panose="020B0603020202020204" pitchFamily="34" charset="0"/>
              </a:rPr>
              <a:t> des </a:t>
            </a:r>
            <a:r>
              <a:rPr lang="en-US" sz="1600" b="0" i="0" u="none" strike="noStrike" baseline="0" dirty="0" err="1">
                <a:latin typeface="Trebuchet MS" panose="020B0603020202020204" pitchFamily="34" charset="0"/>
              </a:rPr>
              <a:t>activités</a:t>
            </a:r>
            <a:r>
              <a:rPr lang="en-US" sz="1600" b="0" i="0" u="none" strike="noStrike" baseline="0" dirty="0">
                <a:latin typeface="Trebuchet MS" panose="020B0603020202020204" pitchFamily="34" charset="0"/>
              </a:rPr>
              <a:t> </a:t>
            </a:r>
            <a:r>
              <a:rPr lang="en-US" sz="1600" b="0" i="0" u="none" strike="noStrike" baseline="0" dirty="0" err="1">
                <a:latin typeface="Trebuchet MS" panose="020B0603020202020204" pitchFamily="34" charset="0"/>
              </a:rPr>
              <a:t>d’expertise</a:t>
            </a:r>
            <a:r>
              <a:rPr lang="en-US" sz="1600" b="0" i="0" u="none" strike="noStrike" baseline="0" dirty="0">
                <a:latin typeface="Trebuchet MS" panose="020B0603020202020204" pitchFamily="34" charset="0"/>
              </a:rPr>
              <a:t> et </a:t>
            </a:r>
            <a:r>
              <a:rPr lang="en-US" sz="1600" b="0" i="0" u="none" strike="noStrike" baseline="0" dirty="0" err="1">
                <a:latin typeface="Trebuchet MS" panose="020B0603020202020204" pitchFamily="34" charset="0"/>
              </a:rPr>
              <a:t>d’instruction</a:t>
            </a:r>
            <a:r>
              <a:rPr lang="en-US" sz="1600" b="0" i="0" u="none" strike="noStrike" baseline="0" dirty="0">
                <a:latin typeface="Trebuchet MS" panose="020B0603020202020204" pitchFamily="34" charset="0"/>
              </a:rPr>
              <a:t> dans </a:t>
            </a:r>
            <a:r>
              <a:rPr lang="en-US" sz="1600" b="0" i="0" u="none" strike="noStrike" baseline="0" dirty="0" err="1">
                <a:latin typeface="Trebuchet MS" panose="020B0603020202020204" pitchFamily="34" charset="0"/>
              </a:rPr>
              <a:t>l’ensemble</a:t>
            </a:r>
            <a:r>
              <a:rPr lang="en-US" sz="1600" b="0" i="0" u="none" strike="noStrike" baseline="0" dirty="0">
                <a:latin typeface="Trebuchet MS" panose="020B0603020202020204" pitchFamily="34" charset="0"/>
              </a:rPr>
              <a:t> de son champ de </a:t>
            </a:r>
            <a:r>
              <a:rPr lang="en-US" sz="1600" b="0" i="0" u="none" strike="noStrike" baseline="0" dirty="0" err="1">
                <a:latin typeface="Trebuchet MS" panose="020B0603020202020204" pitchFamily="34" charset="0"/>
              </a:rPr>
              <a:t>compétences</a:t>
            </a:r>
            <a:r>
              <a:rPr lang="en-US" sz="1600" b="0" i="0" u="none" strike="noStrike" baseline="0" dirty="0">
                <a:latin typeface="Trebuchet MS" panose="020B0603020202020204" pitchFamily="34" charset="0"/>
              </a:rPr>
              <a:t>. Les </a:t>
            </a:r>
            <a:r>
              <a:rPr lang="en-US" sz="1600" b="0" i="0" u="none" strike="noStrike" baseline="0" dirty="0" err="1">
                <a:latin typeface="Trebuchet MS" panose="020B0603020202020204" pitchFamily="34" charset="0"/>
              </a:rPr>
              <a:t>avis</a:t>
            </a:r>
            <a:r>
              <a:rPr lang="en-US" sz="1600" b="0" i="0" u="none" strike="noStrike" baseline="0" dirty="0">
                <a:latin typeface="Trebuchet MS" panose="020B0603020202020204" pitchFamily="34" charset="0"/>
              </a:rPr>
              <a:t> </a:t>
            </a:r>
            <a:r>
              <a:rPr lang="en-US" sz="1600" b="0" i="0" u="none" strike="noStrike" baseline="0" dirty="0" err="1">
                <a:latin typeface="Trebuchet MS" panose="020B0603020202020204" pitchFamily="34" charset="0"/>
              </a:rPr>
              <a:t>rendus</a:t>
            </a:r>
            <a:r>
              <a:rPr lang="en-US" sz="1600" b="0" i="0" u="none" strike="noStrike" baseline="0" dirty="0">
                <a:latin typeface="Trebuchet MS" panose="020B0603020202020204" pitchFamily="34" charset="0"/>
              </a:rPr>
              <a:t> dans le cadre article L. 592-29 </a:t>
            </a:r>
            <a:r>
              <a:rPr lang="en-US" sz="1600" b="0" i="0" u="none" strike="noStrike" baseline="0" dirty="0" err="1">
                <a:latin typeface="Trebuchet MS" panose="020B0603020202020204" pitchFamily="34" charset="0"/>
              </a:rPr>
              <a:t>sont</a:t>
            </a:r>
            <a:r>
              <a:rPr lang="en-US" sz="1600" b="0" i="0" u="none" strike="noStrike" baseline="0" dirty="0">
                <a:latin typeface="Trebuchet MS" panose="020B0603020202020204" pitchFamily="34" charset="0"/>
              </a:rPr>
              <a:t> </a:t>
            </a:r>
            <a:r>
              <a:rPr lang="en-US" sz="1600" b="0" i="0" u="none" strike="noStrike" baseline="0" dirty="0" err="1">
                <a:latin typeface="Trebuchet MS" panose="020B0603020202020204" pitchFamily="34" charset="0"/>
              </a:rPr>
              <a:t>rendus</a:t>
            </a:r>
            <a:r>
              <a:rPr lang="en-US" sz="1600" b="0" i="0" u="none" strike="noStrike" baseline="0" dirty="0">
                <a:latin typeface="Trebuchet MS" panose="020B0603020202020204" pitchFamily="34" charset="0"/>
              </a:rPr>
              <a:t> publics dans des conditions </a:t>
            </a:r>
            <a:r>
              <a:rPr lang="en-US" sz="1600" b="0" i="0" u="none" strike="noStrike" baseline="0" dirty="0" err="1">
                <a:latin typeface="Trebuchet MS" panose="020B0603020202020204" pitchFamily="34" charset="0"/>
              </a:rPr>
              <a:t>définies</a:t>
            </a:r>
            <a:r>
              <a:rPr lang="en-US" sz="1600" b="0" i="0" u="none" strike="noStrike" baseline="0" dirty="0">
                <a:latin typeface="Trebuchet MS" panose="020B0603020202020204" pitchFamily="34" charset="0"/>
              </a:rPr>
              <a:t> par </a:t>
            </a:r>
            <a:r>
              <a:rPr lang="en-US" sz="1600" b="0" i="0" u="none" strike="noStrike" baseline="0" dirty="0" err="1">
                <a:latin typeface="Trebuchet MS" panose="020B0603020202020204" pitchFamily="34" charset="0"/>
              </a:rPr>
              <a:t>leur</a:t>
            </a:r>
            <a:r>
              <a:rPr lang="en-US" sz="1600" b="0" i="0" u="none" strike="noStrike" baseline="0" dirty="0">
                <a:latin typeface="Trebuchet MS" panose="020B0603020202020204" pitchFamily="34" charset="0"/>
              </a:rPr>
              <a:t> </a:t>
            </a:r>
            <a:r>
              <a:rPr lang="en-US" sz="1600" b="0" i="0" u="none" strike="noStrike" baseline="0" dirty="0" err="1">
                <a:latin typeface="Trebuchet MS" panose="020B0603020202020204" pitchFamily="34" charset="0"/>
              </a:rPr>
              <a:t>destinataire</a:t>
            </a:r>
            <a:r>
              <a:rPr lang="en-US" sz="1600" b="0" i="0" u="none" strike="noStrike" baseline="0" dirty="0">
                <a:latin typeface="Trebuchet MS" panose="020B0603020202020204" pitchFamily="34" charset="0"/>
              </a:rPr>
              <a:t>. </a:t>
            </a:r>
          </a:p>
          <a:p>
            <a:pPr algn="just">
              <a:lnSpc>
                <a:spcPct val="100000"/>
              </a:lnSpc>
              <a:spcBef>
                <a:spcPts val="1200"/>
              </a:spcBef>
              <a:spcAft>
                <a:spcPts val="1200"/>
              </a:spcAft>
            </a:pPr>
            <a:r>
              <a:rPr lang="en-US" sz="1600" dirty="0">
                <a:solidFill>
                  <a:srgbClr val="FF0000"/>
                </a:solidFill>
                <a:latin typeface="Trebuchet MS" panose="020B0603020202020204" pitchFamily="34" charset="0"/>
              </a:rPr>
              <a:t>Les </a:t>
            </a:r>
            <a:r>
              <a:rPr lang="en-US" sz="1600" dirty="0" err="1">
                <a:solidFill>
                  <a:srgbClr val="FF0000"/>
                </a:solidFill>
                <a:latin typeface="Trebuchet MS" panose="020B0603020202020204" pitchFamily="34" charset="0"/>
              </a:rPr>
              <a:t>avis</a:t>
            </a:r>
            <a:r>
              <a:rPr lang="en-US" sz="1600" dirty="0">
                <a:solidFill>
                  <a:srgbClr val="FF0000"/>
                </a:solidFill>
                <a:latin typeface="Trebuchet MS" panose="020B0603020202020204" pitchFamily="34" charset="0"/>
              </a:rPr>
              <a:t> </a:t>
            </a:r>
            <a:r>
              <a:rPr lang="en-US" sz="1600" dirty="0" err="1">
                <a:solidFill>
                  <a:srgbClr val="FF0000"/>
                </a:solidFill>
                <a:latin typeface="Trebuchet MS" panose="020B0603020202020204" pitchFamily="34" charset="0"/>
              </a:rPr>
              <a:t>d’expertise</a:t>
            </a:r>
            <a:r>
              <a:rPr lang="en-US" sz="1600" dirty="0">
                <a:solidFill>
                  <a:srgbClr val="FF0000"/>
                </a:solidFill>
                <a:latin typeface="Trebuchet MS" panose="020B0603020202020204" pitchFamily="34" charset="0"/>
              </a:rPr>
              <a:t> et </a:t>
            </a:r>
            <a:r>
              <a:rPr lang="en-US" sz="1600" dirty="0" err="1">
                <a:solidFill>
                  <a:srgbClr val="FF0000"/>
                </a:solidFill>
                <a:latin typeface="Trebuchet MS" panose="020B0603020202020204" pitchFamily="34" charset="0"/>
              </a:rPr>
              <a:t>d’instruction</a:t>
            </a:r>
            <a:r>
              <a:rPr lang="en-US" sz="1600" dirty="0">
                <a:solidFill>
                  <a:srgbClr val="FF0000"/>
                </a:solidFill>
                <a:latin typeface="Trebuchet MS" panose="020B0603020202020204" pitchFamily="34" charset="0"/>
              </a:rPr>
              <a:t> = decision?</a:t>
            </a:r>
          </a:p>
          <a:p>
            <a:pPr algn="just">
              <a:lnSpc>
                <a:spcPct val="100000"/>
              </a:lnSpc>
              <a:spcBef>
                <a:spcPts val="1200"/>
              </a:spcBef>
              <a:spcAft>
                <a:spcPts val="1200"/>
              </a:spcAft>
            </a:pPr>
            <a:r>
              <a:rPr lang="en-US" sz="1600" dirty="0">
                <a:solidFill>
                  <a:srgbClr val="FF0000"/>
                </a:solidFill>
                <a:latin typeface="Trebuchet MS" panose="020B0603020202020204" pitchFamily="34" charset="0"/>
              </a:rPr>
              <a:t>A priori Il faut </a:t>
            </a:r>
            <a:r>
              <a:rPr lang="en-US" sz="1600" dirty="0" err="1">
                <a:solidFill>
                  <a:srgbClr val="FF0000"/>
                </a:solidFill>
                <a:latin typeface="Trebuchet MS" panose="020B0603020202020204" pitchFamily="34" charset="0"/>
              </a:rPr>
              <a:t>comprendre</a:t>
            </a:r>
            <a:r>
              <a:rPr lang="en-US" sz="1600" dirty="0">
                <a:solidFill>
                  <a:srgbClr val="FF0000"/>
                </a:solidFill>
                <a:latin typeface="Trebuchet MS" panose="020B0603020202020204" pitchFamily="34" charset="0"/>
              </a:rPr>
              <a:t> les </a:t>
            </a:r>
            <a:r>
              <a:rPr lang="en-US" sz="1600" dirty="0" err="1">
                <a:solidFill>
                  <a:srgbClr val="FF0000"/>
                </a:solidFill>
                <a:latin typeface="Trebuchet MS" panose="020B0603020202020204" pitchFamily="34" charset="0"/>
              </a:rPr>
              <a:t>avis</a:t>
            </a:r>
            <a:r>
              <a:rPr lang="en-US" sz="1600" dirty="0">
                <a:solidFill>
                  <a:srgbClr val="FF0000"/>
                </a:solidFill>
                <a:latin typeface="Trebuchet MS" panose="020B0603020202020204" pitchFamily="34" charset="0"/>
              </a:rPr>
              <a:t> pour les </a:t>
            </a:r>
            <a:r>
              <a:rPr lang="en-US" sz="1600" dirty="0" err="1">
                <a:solidFill>
                  <a:srgbClr val="FF0000"/>
                </a:solidFill>
                <a:latin typeface="Trebuchet MS" panose="020B0603020202020204" pitchFamily="34" charset="0"/>
              </a:rPr>
              <a:t>autres</a:t>
            </a:r>
            <a:r>
              <a:rPr lang="en-US" sz="1600" dirty="0">
                <a:solidFill>
                  <a:srgbClr val="FF0000"/>
                </a:solidFill>
                <a:latin typeface="Trebuchet MS" panose="020B0603020202020204" pitchFamily="34" charset="0"/>
              </a:rPr>
              <a:t> </a:t>
            </a:r>
            <a:r>
              <a:rPr lang="en-US" sz="1600" dirty="0" err="1">
                <a:solidFill>
                  <a:srgbClr val="FF0000"/>
                </a:solidFill>
                <a:latin typeface="Trebuchet MS" panose="020B0603020202020204" pitchFamily="34" charset="0"/>
              </a:rPr>
              <a:t>autorités</a:t>
            </a:r>
            <a:r>
              <a:rPr lang="en-US" sz="1600" dirty="0">
                <a:solidFill>
                  <a:srgbClr val="FF0000"/>
                </a:solidFill>
                <a:latin typeface="Trebuchet MS" panose="020B0603020202020204" pitchFamily="34" charset="0"/>
              </a:rPr>
              <a:t> hors ASNR </a:t>
            </a:r>
            <a:r>
              <a:rPr lang="en-US" sz="1600" dirty="0" err="1">
                <a:solidFill>
                  <a:srgbClr val="FF0000"/>
                </a:solidFill>
                <a:latin typeface="Trebuchet MS" panose="020B0603020202020204" pitchFamily="34" charset="0"/>
              </a:rPr>
              <a:t>selon</a:t>
            </a:r>
            <a:r>
              <a:rPr lang="en-US" sz="1600" dirty="0">
                <a:solidFill>
                  <a:srgbClr val="FF0000"/>
                </a:solidFill>
                <a:latin typeface="Trebuchet MS" panose="020B0603020202020204" pitchFamily="34" charset="0"/>
              </a:rPr>
              <a:t> le cabinet... Pas du tout </a:t>
            </a:r>
            <a:r>
              <a:rPr lang="en-US" sz="1600" dirty="0" err="1">
                <a:solidFill>
                  <a:srgbClr val="FF0000"/>
                </a:solidFill>
                <a:latin typeface="Trebuchet MS" panose="020B0603020202020204" pitchFamily="34" charset="0"/>
              </a:rPr>
              <a:t>clair</a:t>
            </a:r>
            <a:r>
              <a:rPr lang="en-US" sz="1600" dirty="0">
                <a:solidFill>
                  <a:srgbClr val="FF0000"/>
                </a:solidFill>
                <a:latin typeface="Trebuchet MS" panose="020B0603020202020204" pitchFamily="34" charset="0"/>
              </a:rPr>
              <a:t> le </a:t>
            </a:r>
            <a:r>
              <a:rPr lang="en-US" sz="1600" dirty="0" err="1">
                <a:solidFill>
                  <a:srgbClr val="FF0000"/>
                </a:solidFill>
                <a:latin typeface="Trebuchet MS" panose="020B0603020202020204" pitchFamily="34" charset="0"/>
              </a:rPr>
              <a:t>devenir</a:t>
            </a:r>
            <a:r>
              <a:rPr lang="en-US" sz="1600" dirty="0">
                <a:solidFill>
                  <a:srgbClr val="FF0000"/>
                </a:solidFill>
                <a:latin typeface="Trebuchet MS" panose="020B0603020202020204" pitchFamily="34" charset="0"/>
              </a:rPr>
              <a:t> des </a:t>
            </a:r>
            <a:r>
              <a:rPr lang="en-US" sz="1600" dirty="0" err="1">
                <a:solidFill>
                  <a:srgbClr val="FF0000"/>
                </a:solidFill>
                <a:latin typeface="Trebuchet MS" panose="020B0603020202020204" pitchFamily="34" charset="0"/>
              </a:rPr>
              <a:t>avis</a:t>
            </a:r>
            <a:r>
              <a:rPr lang="en-US" sz="1600" dirty="0">
                <a:solidFill>
                  <a:srgbClr val="FF0000"/>
                </a:solidFill>
                <a:latin typeface="Trebuchet MS" panose="020B0603020202020204" pitchFamily="34" charset="0"/>
              </a:rPr>
              <a:t> </a:t>
            </a:r>
            <a:r>
              <a:rPr lang="en-US" sz="1600" dirty="0" err="1">
                <a:solidFill>
                  <a:srgbClr val="FF0000"/>
                </a:solidFill>
                <a:latin typeface="Trebuchet MS" panose="020B0603020202020204" pitchFamily="34" charset="0"/>
              </a:rPr>
              <a:t>d’expertise</a:t>
            </a:r>
            <a:r>
              <a:rPr lang="en-US" sz="1600" dirty="0">
                <a:solidFill>
                  <a:srgbClr val="FF0000"/>
                </a:solidFill>
                <a:latin typeface="Trebuchet MS" panose="020B0603020202020204" pitchFamily="34" charset="0"/>
              </a:rPr>
              <a:t>!!!!</a:t>
            </a:r>
          </a:p>
        </p:txBody>
      </p:sp>
      <p:grpSp>
        <p:nvGrpSpPr>
          <p:cNvPr id="17" name="Group 17">
            <a:extLst>
              <a:ext uri="{FF2B5EF4-FFF2-40B4-BE49-F238E27FC236}">
                <a16:creationId xmlns:a16="http://schemas.microsoft.com/office/drawing/2014/main" id="{3AFCAD34-1AFC-BC1A-F6B2-C34C63912EA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89243" y="5858828"/>
            <a:ext cx="6226463" cy="123363"/>
            <a:chOff x="7015162" y="5858828"/>
            <a:chExt cx="4300544" cy="123363"/>
          </a:xfrm>
        </p:grpSpPr>
        <p:sp>
          <p:nvSpPr>
            <p:cNvPr id="19" name="Rectangle 18">
              <a:extLst>
                <a:ext uri="{FF2B5EF4-FFF2-40B4-BE49-F238E27FC236}">
                  <a16:creationId xmlns:a16="http://schemas.microsoft.com/office/drawing/2014/main" id="{1129F4A2-3705-CF87-3DDA-AF9CE9389B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03753" y="3770237"/>
              <a:ext cx="123362" cy="4300544"/>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9">
              <a:extLst>
                <a:ext uri="{FF2B5EF4-FFF2-40B4-BE49-F238E27FC236}">
                  <a16:creationId xmlns:a16="http://schemas.microsoft.com/office/drawing/2014/main" id="{891B1028-FC76-5583-3A1F-5815A7DCF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09789" y="4876274"/>
              <a:ext cx="123362" cy="2088471"/>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Image 5">
            <a:extLst>
              <a:ext uri="{FF2B5EF4-FFF2-40B4-BE49-F238E27FC236}">
                <a16:creationId xmlns:a16="http://schemas.microsoft.com/office/drawing/2014/main" id="{D127A782-57FC-4A3A-CCC3-F446D1D2D60D}"/>
              </a:ext>
            </a:extLst>
          </p:cNvPr>
          <p:cNvPicPr>
            <a:picLocks noChangeAspect="1"/>
          </p:cNvPicPr>
          <p:nvPr/>
        </p:nvPicPr>
        <p:blipFill>
          <a:blip r:embed="rId2"/>
          <a:stretch>
            <a:fillRect/>
          </a:stretch>
        </p:blipFill>
        <p:spPr>
          <a:xfrm>
            <a:off x="8481776" y="2581536"/>
            <a:ext cx="3479422" cy="3479422"/>
          </a:xfrm>
          <a:prstGeom prst="rect">
            <a:avLst/>
          </a:prstGeom>
        </p:spPr>
      </p:pic>
    </p:spTree>
    <p:extLst>
      <p:ext uri="{BB962C8B-B14F-4D97-AF65-F5344CB8AC3E}">
        <p14:creationId xmlns:p14="http://schemas.microsoft.com/office/powerpoint/2010/main" val="675276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space réservé du texte 27">
            <a:extLst>
              <a:ext uri="{FF2B5EF4-FFF2-40B4-BE49-F238E27FC236}">
                <a16:creationId xmlns:a16="http://schemas.microsoft.com/office/drawing/2014/main" id="{33E44607-F67C-4D01-B0D2-725F90AA2259}"/>
              </a:ext>
            </a:extLst>
          </p:cNvPr>
          <p:cNvSpPr txBox="1">
            <a:spLocks/>
          </p:cNvSpPr>
          <p:nvPr/>
        </p:nvSpPr>
        <p:spPr>
          <a:xfrm>
            <a:off x="486568" y="1151680"/>
            <a:ext cx="11218863" cy="952500"/>
          </a:xfrm>
          <a:prstGeom prst="rect">
            <a:avLst/>
          </a:prstGeom>
          <a:noFill/>
          <a:ln w="0" cmpd="sng">
            <a:noFill/>
            <a:prstDash val="solid"/>
          </a:ln>
        </p:spPr>
        <p:txBody>
          <a:bodyPr vert="horz" lIns="0" tIns="0" rIns="0" bIns="0" rtlCol="0" anchor="t">
            <a:noAutofit/>
          </a:bodyPr>
          <a:lstStyle>
            <a:defPPr>
              <a:defRPr lang="fr-FR"/>
            </a:defPPr>
            <a:lvl1pPr indent="0">
              <a:lnSpc>
                <a:spcPts val="4300"/>
              </a:lnSpc>
              <a:spcBef>
                <a:spcPts val="1000"/>
              </a:spcBef>
              <a:buFont typeface="Arial" panose="020B0604020202020204" pitchFamily="34" charset="0"/>
              <a:buNone/>
              <a:defRPr sz="3200" b="1" spc="25">
                <a:latin typeface="Trebuchet MS" panose="22635452340000000000" pitchFamily="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t>Le projet de loi en bref : Titre 1</a:t>
            </a:r>
          </a:p>
          <a:p>
            <a:pPr algn="ctr">
              <a:lnSpc>
                <a:spcPct val="90000"/>
              </a:lnSpc>
            </a:pPr>
            <a:r>
              <a:rPr lang="fr-FR" sz="1800" u="sng" dirty="0"/>
              <a:t>Article 5: </a:t>
            </a:r>
            <a:r>
              <a:rPr lang="en-US" sz="1800" u="sng" dirty="0" err="1">
                <a:latin typeface="Trebuchet MS" panose="020B0603020202020204" pitchFamily="34" charset="0"/>
              </a:rPr>
              <a:t>Vous</a:t>
            </a:r>
            <a:r>
              <a:rPr lang="en-US" sz="1800" u="sng" dirty="0">
                <a:latin typeface="Trebuchet MS" panose="020B0603020202020204" pitchFamily="34" charset="0"/>
              </a:rPr>
              <a:t> </a:t>
            </a:r>
            <a:r>
              <a:rPr lang="en-US" sz="1800" u="sng" dirty="0" err="1">
                <a:latin typeface="Trebuchet MS" panose="020B0603020202020204" pitchFamily="34" charset="0"/>
              </a:rPr>
              <a:t>avez</a:t>
            </a:r>
            <a:r>
              <a:rPr lang="en-US" sz="1800" u="sng" dirty="0">
                <a:latin typeface="Trebuchet MS" panose="020B0603020202020204" pitchFamily="34" charset="0"/>
              </a:rPr>
              <a:t> </a:t>
            </a:r>
            <a:r>
              <a:rPr lang="en-US" sz="1800" u="sng" dirty="0" err="1">
                <a:latin typeface="Trebuchet MS" panose="020B0603020202020204" pitchFamily="34" charset="0"/>
              </a:rPr>
              <a:t>dit</a:t>
            </a:r>
            <a:r>
              <a:rPr lang="en-US" sz="1800" u="sng" dirty="0">
                <a:latin typeface="Trebuchet MS" panose="020B0603020202020204" pitchFamily="34" charset="0"/>
              </a:rPr>
              <a:t> Transparence et </a:t>
            </a:r>
            <a:r>
              <a:rPr lang="en-US" sz="1800" u="sng" dirty="0" err="1">
                <a:latin typeface="Trebuchet MS" panose="020B0603020202020204" pitchFamily="34" charset="0"/>
              </a:rPr>
              <a:t>ouverture</a:t>
            </a:r>
            <a:r>
              <a:rPr lang="en-US" sz="1800" u="sng" dirty="0">
                <a:latin typeface="Trebuchet MS" panose="020B0603020202020204" pitchFamily="34" charset="0"/>
              </a:rPr>
              <a:t> à la </a:t>
            </a:r>
            <a:r>
              <a:rPr lang="en-US" sz="1800" u="sng" dirty="0" err="1">
                <a:latin typeface="Trebuchet MS" panose="020B0603020202020204" pitchFamily="34" charset="0"/>
              </a:rPr>
              <a:t>société</a:t>
            </a:r>
            <a:r>
              <a:rPr lang="en-US" sz="1800" u="sng" dirty="0">
                <a:latin typeface="Trebuchet MS" panose="020B0603020202020204" pitchFamily="34" charset="0"/>
              </a:rPr>
              <a:t>?</a:t>
            </a:r>
          </a:p>
          <a:p>
            <a:pPr algn="just"/>
            <a:r>
              <a:rPr lang="fr-FR" sz="1600" b="0" i="0" u="none" strike="noStrike" baseline="0" dirty="0">
                <a:latin typeface="Trebuchet MS" panose="020B0603020202020204" pitchFamily="34" charset="0"/>
              </a:rPr>
              <a:t>« L’Autorité de sûreté nucléaire et de radioprotection organise la publicité, sous réserve des secrets protégés par la loi, des données scientifiques résultant des programmes de recherche dont elle a l’initiative. Elle communique la nature et les principaux résultats des programmes de recherches qu’elle mène dans ses domaines de compétence, aux autorités concernées, ainsi qu’à OPECST, au HCTISN, au Haut Conseil de la santé publique et au Conseil d’orientation des conditions de travail dans leurs domaines de compétences. »</a:t>
            </a:r>
            <a:endParaRPr lang="fr-FR" sz="1600" u="sng" dirty="0">
              <a:latin typeface="Trebuchet MS" panose="020B0603020202020204" pitchFamily="34" charset="0"/>
            </a:endParaRPr>
          </a:p>
          <a:p>
            <a:pPr algn="ctr"/>
            <a:endParaRPr lang="fr-FR" sz="1600" dirty="0"/>
          </a:p>
          <a:p>
            <a:pPr algn="ctr"/>
            <a:endParaRPr lang="fr-FR" sz="1600" dirty="0"/>
          </a:p>
          <a:p>
            <a:endParaRPr lang="fr-FR" dirty="0"/>
          </a:p>
        </p:txBody>
      </p:sp>
      <p:pic>
        <p:nvPicPr>
          <p:cNvPr id="2" name="Image 1">
            <a:extLst>
              <a:ext uri="{FF2B5EF4-FFF2-40B4-BE49-F238E27FC236}">
                <a16:creationId xmlns:a16="http://schemas.microsoft.com/office/drawing/2014/main" id="{F669B3DE-AB5E-239F-FD83-C5B55F76E5EE}"/>
              </a:ext>
            </a:extLst>
          </p:cNvPr>
          <p:cNvPicPr>
            <a:picLocks noChangeAspect="1"/>
          </p:cNvPicPr>
          <p:nvPr/>
        </p:nvPicPr>
        <p:blipFill>
          <a:blip r:embed="rId2"/>
          <a:stretch>
            <a:fillRect/>
          </a:stretch>
        </p:blipFill>
        <p:spPr>
          <a:xfrm>
            <a:off x="8371552" y="4455160"/>
            <a:ext cx="2755252" cy="2191678"/>
          </a:xfrm>
          <a:prstGeom prst="rect">
            <a:avLst/>
          </a:prstGeom>
        </p:spPr>
      </p:pic>
      <p:pic>
        <p:nvPicPr>
          <p:cNvPr id="3" name="Image 2">
            <a:extLst>
              <a:ext uri="{FF2B5EF4-FFF2-40B4-BE49-F238E27FC236}">
                <a16:creationId xmlns:a16="http://schemas.microsoft.com/office/drawing/2014/main" id="{21AE5F61-64CF-42D4-3ABB-902BA58BE033}"/>
              </a:ext>
            </a:extLst>
          </p:cNvPr>
          <p:cNvPicPr>
            <a:picLocks noChangeAspect="1"/>
          </p:cNvPicPr>
          <p:nvPr/>
        </p:nvPicPr>
        <p:blipFill>
          <a:blip r:embed="rId3"/>
          <a:stretch>
            <a:fillRect/>
          </a:stretch>
        </p:blipFill>
        <p:spPr>
          <a:xfrm>
            <a:off x="4175636" y="4947973"/>
            <a:ext cx="3178065" cy="1779717"/>
          </a:xfrm>
          <a:prstGeom prst="rect">
            <a:avLst/>
          </a:prstGeom>
        </p:spPr>
      </p:pic>
    </p:spTree>
    <p:extLst>
      <p:ext uri="{BB962C8B-B14F-4D97-AF65-F5344CB8AC3E}">
        <p14:creationId xmlns:p14="http://schemas.microsoft.com/office/powerpoint/2010/main" val="1281963078"/>
      </p:ext>
    </p:extLst>
  </p:cSld>
  <p:clrMapOvr>
    <a:masterClrMapping/>
  </p:clrMapOvr>
</p:sld>
</file>

<file path=ppt/theme/theme1.xml><?xml version="1.0" encoding="utf-8"?>
<a:theme xmlns:a="http://schemas.openxmlformats.org/drawingml/2006/main" name="Thème Office">
  <a:themeElements>
    <a:clrScheme name="Personnalisé 1">
      <a:dk1>
        <a:sysClr val="windowText" lastClr="000000"/>
      </a:dk1>
      <a:lt1>
        <a:sysClr val="window" lastClr="FFFFFF"/>
      </a:lt1>
      <a:dk2>
        <a:srgbClr val="44546A"/>
      </a:dk2>
      <a:lt2>
        <a:srgbClr val="E7E6E6"/>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2BF019BA3BE844A8805086771431098" ma:contentTypeVersion="2" ma:contentTypeDescription="Crée un document." ma:contentTypeScope="" ma:versionID="8e83f6e530bbd066c1876c252b2fc99b">
  <xsd:schema xmlns:xsd="http://www.w3.org/2001/XMLSchema" xmlns:xs="http://www.w3.org/2001/XMLSchema" xmlns:p="http://schemas.microsoft.com/office/2006/metadata/properties" xmlns:ns2="7625e631-cd40-4bb5-8abf-34b46cf9d830" targetNamespace="http://schemas.microsoft.com/office/2006/metadata/properties" ma:root="true" ma:fieldsID="3ba5df9b51559c6ff74a873bb1129355" ns2:_="">
    <xsd:import namespace="7625e631-cd40-4bb5-8abf-34b46cf9d830"/>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625e631-cd40-4bb5-8abf-34b46cf9d830"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35D351D-917E-4C43-B168-4D01C99507D0}">
  <ds:schemaRefs>
    <ds:schemaRef ds:uri="http://purl.org/dc/elements/1.1/"/>
    <ds:schemaRef ds:uri="http://schemas.microsoft.com/office/2006/metadata/properties"/>
    <ds:schemaRef ds:uri="7625e631-cd40-4bb5-8abf-34b46cf9d830"/>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www.w3.org/XML/1998/namespace"/>
  </ds:schemaRefs>
</ds:datastoreItem>
</file>

<file path=customXml/itemProps2.xml><?xml version="1.0" encoding="utf-8"?>
<ds:datastoreItem xmlns:ds="http://schemas.openxmlformats.org/officeDocument/2006/customXml" ds:itemID="{2E35DFBA-E883-4007-8450-FACC639009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625e631-cd40-4bb5-8abf-34b46cf9d8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D75AB62-0DEB-48AB-8E4B-486BD8D5363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3897</TotalTime>
  <Words>2775</Words>
  <Application>Microsoft Office PowerPoint</Application>
  <PresentationFormat>Grand écran</PresentationFormat>
  <Paragraphs>266</Paragraphs>
  <Slides>33</Slides>
  <Notes>0</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33</vt:i4>
      </vt:variant>
    </vt:vector>
  </HeadingPairs>
  <TitlesOfParts>
    <vt:vector size="42" baseType="lpstr">
      <vt:lpstr>Arial</vt:lpstr>
      <vt:lpstr>Bernard MT Condensed</vt:lpstr>
      <vt:lpstr>Calibri</vt:lpstr>
      <vt:lpstr>Calibri Light</vt:lpstr>
      <vt:lpstr>Eras Bold ITC</vt:lpstr>
      <vt:lpstr>Times New Roman</vt:lpstr>
      <vt:lpstr>Trebuchet MS</vt:lpstr>
      <vt:lpstr>Wingdings</vt:lpstr>
      <vt:lpstr>Thème Office</vt:lpstr>
      <vt:lpstr>Avenir de l’IRSN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projet de loi: consultation des salariés du 8/11 au 19/11 (311 réponses)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TAURINES Tatiana</dc:creator>
  <cp:lastModifiedBy>LATIL QUERREC Nevena</cp:lastModifiedBy>
  <cp:revision>191</cp:revision>
  <dcterms:created xsi:type="dcterms:W3CDTF">2023-01-30T08:12:02Z</dcterms:created>
  <dcterms:modified xsi:type="dcterms:W3CDTF">2023-11-20T21:19:59Z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0x01010072BF019BA3BE844A8805086771431098</vt:lpwstr>
  </property>
</Properties>
</file>