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4" r:id="rId3"/>
    <p:sldId id="293" r:id="rId4"/>
    <p:sldId id="257" r:id="rId5"/>
    <p:sldId id="285" r:id="rId6"/>
    <p:sldId id="286" r:id="rId7"/>
    <p:sldId id="258" r:id="rId8"/>
    <p:sldId id="288" r:id="rId9"/>
    <p:sldId id="259" r:id="rId10"/>
    <p:sldId id="289" r:id="rId11"/>
    <p:sldId id="275" r:id="rId12"/>
    <p:sldId id="280" r:id="rId13"/>
    <p:sldId id="291" r:id="rId14"/>
    <p:sldId id="292" r:id="rId15"/>
    <p:sldId id="290" r:id="rId16"/>
    <p:sldId id="279" r:id="rId17"/>
    <p:sldId id="261" r:id="rId18"/>
    <p:sldId id="287" r:id="rId19"/>
    <p:sldId id="267" r:id="rId20"/>
    <p:sldId id="283" r:id="rId21"/>
    <p:sldId id="273" r:id="rId22"/>
    <p:sldId id="284" r:id="rId23"/>
    <p:sldId id="263"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p:cViewPr varScale="1">
        <p:scale>
          <a:sx n="105" d="100"/>
          <a:sy n="105" d="100"/>
        </p:scale>
        <p:origin x="1800"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1D8BD707-D9CF-40AE-B4C6-C98DA3205C09}" type="datetimeFigureOut">
              <a:rPr lang="en-US" smtClean="0"/>
              <a:pPr/>
              <a:t>12/27/2024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12/27/2024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12/27/2024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1D8BD707-D9CF-40AE-B4C6-C98DA3205C09}" type="datetimeFigureOut">
              <a:rPr lang="en-US" smtClean="0"/>
              <a:pPr/>
              <a:t>12/27/2024</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youtube.com/shorts/yvXLEtyUNd4"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011"/>
            <a:ext cx="7772400" cy="1470025"/>
          </a:xfrm>
        </p:spPr>
        <p:txBody>
          <a:bodyPr/>
          <a:lstStyle/>
          <a:p>
            <a:r>
              <a:rPr lang="en-US" sz="4000" b="1" i="1" dirty="0">
                <a:solidFill>
                  <a:schemeClr val="tx2">
                    <a:lumMod val="50000"/>
                  </a:schemeClr>
                </a:solidFill>
                <a:latin typeface="Times New Roman" panose="02020603050405020304" pitchFamily="18" charset="0"/>
                <a:cs typeface="Times New Roman" panose="02020603050405020304" pitchFamily="18" charset="0"/>
              </a:rPr>
              <a:t>Martha Baharova</a:t>
            </a:r>
            <a:br>
              <a:rPr lang="en-US" sz="4000" b="1" i="1" dirty="0">
                <a:solidFill>
                  <a:schemeClr val="tx2">
                    <a:lumMod val="50000"/>
                  </a:schemeClr>
                </a:solidFill>
                <a:latin typeface="Times New Roman" panose="02020603050405020304" pitchFamily="18" charset="0"/>
                <a:cs typeface="Times New Roman" panose="02020603050405020304" pitchFamily="18" charset="0"/>
              </a:rPr>
            </a:br>
            <a:r>
              <a:rPr lang="en-US" sz="2000" b="1" i="1" dirty="0">
                <a:solidFill>
                  <a:schemeClr val="tx2">
                    <a:lumMod val="50000"/>
                  </a:schemeClr>
                </a:solidFill>
                <a:latin typeface="Times New Roman" panose="02020603050405020304" pitchFamily="18" charset="0"/>
                <a:cs typeface="Times New Roman" panose="02020603050405020304" pitchFamily="18" charset="0"/>
              </a:rPr>
              <a:t>60m hurdles, hexathlon, long jump, pentathlon, heptathlon, high jump</a:t>
            </a:r>
            <a:endParaRPr lang="bg-BG" sz="2000" b="1" i="1" dirty="0">
              <a:solidFill>
                <a:schemeClr val="tx2">
                  <a:lumMod val="50000"/>
                </a:schemeClr>
              </a:solidFill>
              <a:latin typeface="Times New Roman" panose="02020603050405020304" pitchFamily="18" charset="0"/>
              <a:cs typeface="Times New Roman" panose="02020603050405020304" pitchFamily="18"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447800"/>
            <a:ext cx="6400800" cy="5141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9937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1C17D-0C5D-E138-0F79-5B2B7BBD7855}"/>
            </a:ext>
          </a:extLst>
        </p:cNvPr>
        <p:cNvGrpSpPr/>
        <p:nvPr/>
      </p:nvGrpSpPr>
      <p:grpSpPr>
        <a:xfrm>
          <a:off x="0" y="0"/>
          <a:ext cx="0" cy="0"/>
          <a:chOff x="0" y="0"/>
          <a:chExt cx="0" cy="0"/>
        </a:xfrm>
      </p:grpSpPr>
      <p:pic>
        <p:nvPicPr>
          <p:cNvPr id="4" name="Picture 3" descr="A group of people running on a track&#10;&#10;Description automatically generated">
            <a:extLst>
              <a:ext uri="{FF2B5EF4-FFF2-40B4-BE49-F238E27FC236}">
                <a16:creationId xmlns:a16="http://schemas.microsoft.com/office/drawing/2014/main" id="{C65416B5-4B62-F1B0-518B-93C172DBED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852" y="0"/>
            <a:ext cx="8856295" cy="6858000"/>
          </a:xfrm>
          <a:prstGeom prst="rect">
            <a:avLst/>
          </a:prstGeom>
        </p:spPr>
      </p:pic>
    </p:spTree>
    <p:extLst>
      <p:ext uri="{BB962C8B-B14F-4D97-AF65-F5344CB8AC3E}">
        <p14:creationId xmlns:p14="http://schemas.microsoft.com/office/powerpoint/2010/main" val="861762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28600" y="152400"/>
            <a:ext cx="8763000" cy="5562600"/>
          </a:xfrm>
        </p:spPr>
        <p:txBody>
          <a:bodyPr>
            <a:normAutofit fontScale="62500" lnSpcReduction="20000"/>
          </a:bodyPr>
          <a:lstStyle/>
          <a:p>
            <a:pPr marL="0" indent="0">
              <a:buNone/>
            </a:pPr>
            <a:endParaRPr lang="nl-NL" sz="2400" b="1" dirty="0">
              <a:solidFill>
                <a:schemeClr val="tx2">
                  <a:lumMod val="50000"/>
                </a:schemeClr>
              </a:solidFill>
              <a:latin typeface="Times New Roman" panose="02020603050405020304" pitchFamily="18" charset="0"/>
              <a:cs typeface="Times New Roman" panose="02020603050405020304" pitchFamily="18" charset="0"/>
            </a:endParaRPr>
          </a:p>
          <a:p>
            <a:pPr marL="0" indent="0" algn="ctr">
              <a:buNone/>
            </a:pPr>
            <a:r>
              <a:rPr lang="en-US" sz="2400" b="1" dirty="0">
                <a:solidFill>
                  <a:schemeClr val="tx2">
                    <a:lumMod val="50000"/>
                  </a:schemeClr>
                </a:solidFill>
                <a:latin typeface="Times New Roman" panose="02020603050405020304" pitchFamily="18" charset="0"/>
                <a:cs typeface="Times New Roman" panose="02020603050405020304" pitchFamily="18" charset="0"/>
              </a:rPr>
              <a:t>2022 - 60m. hurdles, National athletics championship - 9.57s. – </a:t>
            </a:r>
          </a:p>
          <a:p>
            <a:pPr marL="0" indent="0" algn="ctr">
              <a:buNone/>
            </a:pPr>
            <a:r>
              <a:rPr lang="en-US" sz="2400" b="1" dirty="0">
                <a:solidFill>
                  <a:schemeClr val="tx2">
                    <a:lumMod val="50000"/>
                  </a:schemeClr>
                </a:solidFill>
                <a:latin typeface="Times New Roman" panose="02020603050405020304" pitchFamily="18" charset="0"/>
                <a:cs typeface="Times New Roman" panose="02020603050405020304" pitchFamily="18" charset="0"/>
              </a:rPr>
              <a:t>1st place</a:t>
            </a:r>
          </a:p>
          <a:p>
            <a:pPr marL="0" indent="0" algn="ctr">
              <a:buNone/>
            </a:pPr>
            <a:r>
              <a:rPr lang="en-US" sz="2400" b="1" dirty="0">
                <a:solidFill>
                  <a:schemeClr val="tx2">
                    <a:lumMod val="50000"/>
                  </a:schemeClr>
                </a:solidFill>
                <a:latin typeface="Times New Roman" panose="02020603050405020304" pitchFamily="18" charset="0"/>
                <a:cs typeface="Times New Roman" panose="02020603050405020304" pitchFamily="18" charset="0"/>
              </a:rPr>
              <a:t>U18 National athletics championship winter season 2022 - 3082 points pentathlon – </a:t>
            </a:r>
          </a:p>
          <a:p>
            <a:pPr marL="0" indent="0" algn="ctr">
              <a:buNone/>
            </a:pPr>
            <a:r>
              <a:rPr lang="en-US" sz="2400" b="1" dirty="0">
                <a:solidFill>
                  <a:schemeClr val="tx2">
                    <a:lumMod val="50000"/>
                  </a:schemeClr>
                </a:solidFill>
                <a:latin typeface="Times New Roman" panose="02020603050405020304" pitchFamily="18" charset="0"/>
                <a:cs typeface="Times New Roman" panose="02020603050405020304" pitchFamily="18" charset="0"/>
              </a:rPr>
              <a:t>1</a:t>
            </a:r>
            <a:r>
              <a:rPr lang="en-US" sz="2400" b="1" baseline="30000" dirty="0">
                <a:solidFill>
                  <a:schemeClr val="tx2">
                    <a:lumMod val="50000"/>
                  </a:schemeClr>
                </a:solidFill>
                <a:latin typeface="Times New Roman" panose="02020603050405020304" pitchFamily="18" charset="0"/>
                <a:cs typeface="Times New Roman" panose="02020603050405020304" pitchFamily="18" charset="0"/>
              </a:rPr>
              <a:t>st</a:t>
            </a:r>
            <a:r>
              <a:rPr lang="en-US" sz="2400" b="1" dirty="0">
                <a:solidFill>
                  <a:schemeClr val="tx2">
                    <a:lumMod val="50000"/>
                  </a:schemeClr>
                </a:solidFill>
                <a:latin typeface="Times New Roman" panose="02020603050405020304" pitchFamily="18" charset="0"/>
                <a:cs typeface="Times New Roman" panose="02020603050405020304" pitchFamily="18" charset="0"/>
              </a:rPr>
              <a:t> place</a:t>
            </a:r>
          </a:p>
          <a:p>
            <a:pPr marL="0" indent="0" algn="ctr">
              <a:buNone/>
            </a:pPr>
            <a:r>
              <a:rPr lang="en-US" sz="2400" b="1" dirty="0">
                <a:solidFill>
                  <a:schemeClr val="tx2">
                    <a:lumMod val="50000"/>
                  </a:schemeClr>
                </a:solidFill>
                <a:latin typeface="Times New Roman" panose="02020603050405020304" pitchFamily="18" charset="0"/>
                <a:cs typeface="Times New Roman" panose="02020603050405020304" pitchFamily="18" charset="0"/>
              </a:rPr>
              <a:t>U20 National athletics championship summer season 2022 - 3442 points heptathlon –</a:t>
            </a:r>
          </a:p>
          <a:p>
            <a:pPr marL="0" indent="0" algn="ctr">
              <a:buNone/>
            </a:pPr>
            <a:r>
              <a:rPr lang="en-US" sz="2400" b="1" dirty="0">
                <a:solidFill>
                  <a:schemeClr val="tx2">
                    <a:lumMod val="50000"/>
                  </a:schemeClr>
                </a:solidFill>
                <a:latin typeface="Times New Roman" panose="02020603050405020304" pitchFamily="18" charset="0"/>
                <a:cs typeface="Times New Roman" panose="02020603050405020304" pitchFamily="18" charset="0"/>
              </a:rPr>
              <a:t> 4</a:t>
            </a:r>
            <a:r>
              <a:rPr lang="en-US" sz="2400" b="1" baseline="30000" dirty="0">
                <a:solidFill>
                  <a:schemeClr val="tx2">
                    <a:lumMod val="50000"/>
                  </a:schemeClr>
                </a:solidFill>
                <a:latin typeface="Times New Roman" panose="02020603050405020304" pitchFamily="18" charset="0"/>
                <a:cs typeface="Times New Roman" panose="02020603050405020304" pitchFamily="18" charset="0"/>
              </a:rPr>
              <a:t>th</a:t>
            </a:r>
            <a:r>
              <a:rPr lang="en-US" sz="2400" b="1" dirty="0">
                <a:solidFill>
                  <a:schemeClr val="tx2">
                    <a:lumMod val="50000"/>
                  </a:schemeClr>
                </a:solidFill>
                <a:latin typeface="Times New Roman" panose="02020603050405020304" pitchFamily="18" charset="0"/>
                <a:cs typeface="Times New Roman" panose="02020603050405020304" pitchFamily="18" charset="0"/>
              </a:rPr>
              <a:t> place</a:t>
            </a:r>
          </a:p>
          <a:p>
            <a:pPr marL="0" indent="0" algn="ctr">
              <a:buNone/>
            </a:pPr>
            <a:r>
              <a:rPr lang="en-US" sz="2400" b="1" dirty="0">
                <a:solidFill>
                  <a:schemeClr val="tx2">
                    <a:lumMod val="50000"/>
                  </a:schemeClr>
                </a:solidFill>
                <a:latin typeface="Times New Roman" panose="02020603050405020304" pitchFamily="18" charset="0"/>
                <a:cs typeface="Times New Roman" panose="02020603050405020304" pitchFamily="18" charset="0"/>
              </a:rPr>
              <a:t>U18 National athletics championship winter season 2023 - 3054 points pentathlon –</a:t>
            </a:r>
          </a:p>
          <a:p>
            <a:pPr marL="0" indent="0" algn="ctr">
              <a:buNone/>
            </a:pPr>
            <a:r>
              <a:rPr lang="en-US" sz="2400" b="1" dirty="0">
                <a:solidFill>
                  <a:schemeClr val="tx2">
                    <a:lumMod val="50000"/>
                  </a:schemeClr>
                </a:solidFill>
                <a:latin typeface="Times New Roman" panose="02020603050405020304" pitchFamily="18" charset="0"/>
                <a:cs typeface="Times New Roman" panose="02020603050405020304" pitchFamily="18" charset="0"/>
              </a:rPr>
              <a:t> 3</a:t>
            </a:r>
            <a:r>
              <a:rPr lang="en-US" sz="2400" b="1" baseline="30000" dirty="0">
                <a:solidFill>
                  <a:schemeClr val="tx2">
                    <a:lumMod val="50000"/>
                  </a:schemeClr>
                </a:solidFill>
                <a:latin typeface="Times New Roman" panose="02020603050405020304" pitchFamily="18" charset="0"/>
                <a:cs typeface="Times New Roman" panose="02020603050405020304" pitchFamily="18" charset="0"/>
              </a:rPr>
              <a:t>rd</a:t>
            </a:r>
            <a:r>
              <a:rPr lang="en-US" sz="2400" b="1" dirty="0">
                <a:solidFill>
                  <a:schemeClr val="tx2">
                    <a:lumMod val="50000"/>
                  </a:schemeClr>
                </a:solidFill>
                <a:latin typeface="Times New Roman" panose="02020603050405020304" pitchFamily="18" charset="0"/>
                <a:cs typeface="Times New Roman" panose="02020603050405020304" pitchFamily="18" charset="0"/>
              </a:rPr>
              <a:t> place</a:t>
            </a:r>
          </a:p>
          <a:p>
            <a:pPr marL="0" indent="0" algn="ctr">
              <a:buNone/>
            </a:pPr>
            <a:r>
              <a:rPr lang="en-US" sz="2400" b="1" dirty="0">
                <a:solidFill>
                  <a:schemeClr val="tx2">
                    <a:lumMod val="50000"/>
                  </a:schemeClr>
                </a:solidFill>
                <a:latin typeface="Times New Roman" panose="02020603050405020304" pitchFamily="18" charset="0"/>
                <a:cs typeface="Times New Roman" panose="02020603050405020304" pitchFamily="18" charset="0"/>
              </a:rPr>
              <a:t>U20 National athletics championship summer season 2023 - 3488 points heptathlon – </a:t>
            </a:r>
          </a:p>
          <a:p>
            <a:pPr marL="0" indent="0" algn="ctr">
              <a:buNone/>
            </a:pPr>
            <a:r>
              <a:rPr lang="en-US" sz="2400" b="1" dirty="0">
                <a:solidFill>
                  <a:schemeClr val="tx2">
                    <a:lumMod val="50000"/>
                  </a:schemeClr>
                </a:solidFill>
                <a:latin typeface="Times New Roman" panose="02020603050405020304" pitchFamily="18" charset="0"/>
                <a:cs typeface="Times New Roman" panose="02020603050405020304" pitchFamily="18" charset="0"/>
              </a:rPr>
              <a:t>3</a:t>
            </a:r>
            <a:r>
              <a:rPr lang="en-US" sz="2400" b="1" baseline="30000" dirty="0">
                <a:solidFill>
                  <a:schemeClr val="tx2">
                    <a:lumMod val="50000"/>
                  </a:schemeClr>
                </a:solidFill>
                <a:latin typeface="Times New Roman" panose="02020603050405020304" pitchFamily="18" charset="0"/>
                <a:cs typeface="Times New Roman" panose="02020603050405020304" pitchFamily="18" charset="0"/>
              </a:rPr>
              <a:t>rd</a:t>
            </a:r>
            <a:r>
              <a:rPr lang="en-US" sz="2400" b="1" dirty="0">
                <a:solidFill>
                  <a:schemeClr val="tx2">
                    <a:lumMod val="50000"/>
                  </a:schemeClr>
                </a:solidFill>
                <a:latin typeface="Times New Roman" panose="02020603050405020304" pitchFamily="18" charset="0"/>
                <a:cs typeface="Times New Roman" panose="02020603050405020304" pitchFamily="18" charset="0"/>
              </a:rPr>
              <a:t> Place</a:t>
            </a:r>
          </a:p>
          <a:p>
            <a:pPr marL="0" indent="0" algn="ctr">
              <a:buNone/>
            </a:pPr>
            <a:r>
              <a:rPr lang="en-US" sz="2400" b="1" dirty="0">
                <a:solidFill>
                  <a:schemeClr val="tx2">
                    <a:lumMod val="50000"/>
                  </a:schemeClr>
                </a:solidFill>
                <a:latin typeface="Times New Roman" panose="02020603050405020304" pitchFamily="18" charset="0"/>
                <a:cs typeface="Times New Roman" panose="02020603050405020304" pitchFamily="18" charset="0"/>
              </a:rPr>
              <a:t> U20 National athletics championship winter season 2024 - 3222 points pentathlon -</a:t>
            </a:r>
          </a:p>
          <a:p>
            <a:pPr marL="0" indent="0" algn="ctr">
              <a:buNone/>
            </a:pPr>
            <a:r>
              <a:rPr lang="en-US" sz="2400" b="1" dirty="0">
                <a:solidFill>
                  <a:schemeClr val="tx2">
                    <a:lumMod val="50000"/>
                  </a:schemeClr>
                </a:solidFill>
                <a:latin typeface="Times New Roman" panose="02020603050405020304" pitchFamily="18" charset="0"/>
                <a:cs typeface="Times New Roman" panose="02020603050405020304" pitchFamily="18" charset="0"/>
              </a:rPr>
              <a:t>1st place</a:t>
            </a:r>
          </a:p>
          <a:p>
            <a:pPr marL="0" indent="0" algn="ctr">
              <a:buNone/>
            </a:pPr>
            <a:r>
              <a:rPr lang="en-US" sz="2400" b="1" dirty="0">
                <a:solidFill>
                  <a:schemeClr val="tx2">
                    <a:lumMod val="50000"/>
                  </a:schemeClr>
                </a:solidFill>
                <a:latin typeface="Times New Roman" panose="02020603050405020304" pitchFamily="18" charset="0"/>
                <a:cs typeface="Times New Roman" panose="02020603050405020304" pitchFamily="18" charset="0"/>
              </a:rPr>
              <a:t>Senior National athletics championship winter season 2024 - 3118 points pentathlon -</a:t>
            </a:r>
          </a:p>
          <a:p>
            <a:pPr marL="0" indent="0" algn="ctr">
              <a:buNone/>
            </a:pPr>
            <a:r>
              <a:rPr lang="en-US" sz="2400" b="1" dirty="0">
                <a:solidFill>
                  <a:schemeClr val="tx2">
                    <a:lumMod val="50000"/>
                  </a:schemeClr>
                </a:solidFill>
                <a:latin typeface="Times New Roman" panose="02020603050405020304" pitchFamily="18" charset="0"/>
                <a:cs typeface="Times New Roman" panose="02020603050405020304" pitchFamily="18" charset="0"/>
              </a:rPr>
              <a:t>3rd place</a:t>
            </a:r>
          </a:p>
          <a:p>
            <a:pPr marL="0" indent="0" algn="ctr">
              <a:buNone/>
            </a:pPr>
            <a:r>
              <a:rPr lang="en-US" sz="2400" b="1" dirty="0">
                <a:solidFill>
                  <a:schemeClr val="tx2">
                    <a:lumMod val="50000"/>
                  </a:schemeClr>
                </a:solidFill>
                <a:latin typeface="Times New Roman" panose="02020603050405020304" pitchFamily="18" charset="0"/>
                <a:cs typeface="Times New Roman" panose="02020603050405020304" pitchFamily="18" charset="0"/>
              </a:rPr>
              <a:t>U20 National athletics championship summer season 2024 - 3567 points heptathlon – </a:t>
            </a:r>
          </a:p>
          <a:p>
            <a:pPr marL="0" indent="0" algn="ctr">
              <a:buNone/>
            </a:pPr>
            <a:r>
              <a:rPr lang="en-US" sz="2400" b="1" dirty="0">
                <a:solidFill>
                  <a:schemeClr val="tx2">
                    <a:lumMod val="50000"/>
                  </a:schemeClr>
                </a:solidFill>
                <a:latin typeface="Times New Roman" panose="02020603050405020304" pitchFamily="18" charset="0"/>
                <a:cs typeface="Times New Roman" panose="02020603050405020304" pitchFamily="18" charset="0"/>
              </a:rPr>
              <a:t>2</a:t>
            </a:r>
            <a:r>
              <a:rPr lang="en-US" sz="2400" b="1" baseline="30000" dirty="0">
                <a:solidFill>
                  <a:schemeClr val="tx2">
                    <a:lumMod val="50000"/>
                  </a:schemeClr>
                </a:solidFill>
                <a:latin typeface="Times New Roman" panose="02020603050405020304" pitchFamily="18" charset="0"/>
                <a:cs typeface="Times New Roman" panose="02020603050405020304" pitchFamily="18" charset="0"/>
              </a:rPr>
              <a:t>nd</a:t>
            </a:r>
            <a:r>
              <a:rPr lang="en-US" sz="2400" b="1" dirty="0">
                <a:solidFill>
                  <a:schemeClr val="tx2">
                    <a:lumMod val="50000"/>
                  </a:schemeClr>
                </a:solidFill>
                <a:latin typeface="Times New Roman" panose="02020603050405020304" pitchFamily="18" charset="0"/>
                <a:cs typeface="Times New Roman" panose="02020603050405020304" pitchFamily="18" charset="0"/>
              </a:rPr>
              <a:t> place</a:t>
            </a:r>
          </a:p>
          <a:p>
            <a:pPr marL="0" indent="0" algn="ctr">
              <a:buNone/>
            </a:pPr>
            <a:r>
              <a:rPr lang="en-US" sz="2400" b="1" dirty="0">
                <a:solidFill>
                  <a:schemeClr val="tx2">
                    <a:lumMod val="50000"/>
                  </a:schemeClr>
                </a:solidFill>
                <a:latin typeface="Times New Roman" panose="02020603050405020304" pitchFamily="18" charset="0"/>
                <a:cs typeface="Times New Roman" panose="02020603050405020304" pitchFamily="18" charset="0"/>
              </a:rPr>
              <a:t>High jump - 1.61m. - result from multi-event, National athletics championship 2024</a:t>
            </a:r>
          </a:p>
        </p:txBody>
      </p:sp>
    </p:spTree>
    <p:extLst>
      <p:ext uri="{BB962C8B-B14F-4D97-AF65-F5344CB8AC3E}">
        <p14:creationId xmlns:p14="http://schemas.microsoft.com/office/powerpoint/2010/main" val="4044034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oup of medals on a wall&#10;&#10;Description automatically generated">
            <a:extLst>
              <a:ext uri="{FF2B5EF4-FFF2-40B4-BE49-F238E27FC236}">
                <a16:creationId xmlns:a16="http://schemas.microsoft.com/office/drawing/2014/main" id="{119CB9F0-D8D9-D0B0-5108-9CE3E97CFA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3883095" cy="6858000"/>
          </a:xfrm>
          <a:prstGeom prst="rect">
            <a:avLst/>
          </a:prstGeom>
        </p:spPr>
      </p:pic>
      <p:pic>
        <p:nvPicPr>
          <p:cNvPr id="10" name="Picture 9" descr="A group of trophies on a table&#10;&#10;Description automatically generated">
            <a:extLst>
              <a:ext uri="{FF2B5EF4-FFF2-40B4-BE49-F238E27FC236}">
                <a16:creationId xmlns:a16="http://schemas.microsoft.com/office/drawing/2014/main" id="{9B1B715F-B922-D13B-7E75-1D6FBDD330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0500" y="0"/>
            <a:ext cx="5143500" cy="6858000"/>
          </a:xfrm>
          <a:prstGeom prst="rect">
            <a:avLst/>
          </a:prstGeom>
        </p:spPr>
      </p:pic>
    </p:spTree>
    <p:extLst>
      <p:ext uri="{BB962C8B-B14F-4D97-AF65-F5344CB8AC3E}">
        <p14:creationId xmlns:p14="http://schemas.microsoft.com/office/powerpoint/2010/main" val="2958094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BA6CFC-2162-E6FE-B253-055F416F64EB}"/>
            </a:ext>
          </a:extLst>
        </p:cNvPr>
        <p:cNvGrpSpPr/>
        <p:nvPr/>
      </p:nvGrpSpPr>
      <p:grpSpPr>
        <a:xfrm>
          <a:off x="0" y="0"/>
          <a:ext cx="0" cy="0"/>
          <a:chOff x="0" y="0"/>
          <a:chExt cx="0" cy="0"/>
        </a:xfrm>
      </p:grpSpPr>
      <p:pic>
        <p:nvPicPr>
          <p:cNvPr id="4" name="Picture 3" descr="A person throwing a ball&#10;&#10;Description automatically generated">
            <a:extLst>
              <a:ext uri="{FF2B5EF4-FFF2-40B4-BE49-F238E27FC236}">
                <a16:creationId xmlns:a16="http://schemas.microsoft.com/office/drawing/2014/main" id="{3C57FEB9-7565-E020-FF91-7A3F0F504F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950370" cy="6854952"/>
          </a:xfrm>
          <a:prstGeom prst="rect">
            <a:avLst/>
          </a:prstGeom>
        </p:spPr>
      </p:pic>
      <p:pic>
        <p:nvPicPr>
          <p:cNvPr id="6" name="Picture 5" descr="A person in a track uniform&#10;&#10;Description automatically generated">
            <a:extLst>
              <a:ext uri="{FF2B5EF4-FFF2-40B4-BE49-F238E27FC236}">
                <a16:creationId xmlns:a16="http://schemas.microsoft.com/office/drawing/2014/main" id="{EE7E9F68-BDD9-2D49-B8A3-9A117F4744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0371" y="-3048"/>
            <a:ext cx="4193630" cy="6858000"/>
          </a:xfrm>
          <a:prstGeom prst="rect">
            <a:avLst/>
          </a:prstGeom>
        </p:spPr>
      </p:pic>
    </p:spTree>
    <p:extLst>
      <p:ext uri="{BB962C8B-B14F-4D97-AF65-F5344CB8AC3E}">
        <p14:creationId xmlns:p14="http://schemas.microsoft.com/office/powerpoint/2010/main" val="904008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BA0450-911B-7A38-C984-835745624930}"/>
            </a:ext>
          </a:extLst>
        </p:cNvPr>
        <p:cNvGrpSpPr/>
        <p:nvPr/>
      </p:nvGrpSpPr>
      <p:grpSpPr>
        <a:xfrm>
          <a:off x="0" y="0"/>
          <a:ext cx="0" cy="0"/>
          <a:chOff x="0" y="0"/>
          <a:chExt cx="0" cy="0"/>
        </a:xfrm>
      </p:grpSpPr>
      <p:pic>
        <p:nvPicPr>
          <p:cNvPr id="8" name="Picture 7" descr="A group of medals on a wall&#10;&#10;Description automatically generated">
            <a:extLst>
              <a:ext uri="{FF2B5EF4-FFF2-40B4-BE49-F238E27FC236}">
                <a16:creationId xmlns:a16="http://schemas.microsoft.com/office/drawing/2014/main" id="{A2510C2C-A145-B4E5-14A9-5E8D1C44C1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3883095" cy="6858000"/>
          </a:xfrm>
          <a:prstGeom prst="rect">
            <a:avLst/>
          </a:prstGeom>
        </p:spPr>
      </p:pic>
      <p:pic>
        <p:nvPicPr>
          <p:cNvPr id="10" name="Picture 9" descr="A group of trophies on a table&#10;&#10;Description automatically generated">
            <a:extLst>
              <a:ext uri="{FF2B5EF4-FFF2-40B4-BE49-F238E27FC236}">
                <a16:creationId xmlns:a16="http://schemas.microsoft.com/office/drawing/2014/main" id="{D1323B2D-A0EB-7B09-EFF6-A93A18AAEC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0500" y="0"/>
            <a:ext cx="5143500" cy="6858000"/>
          </a:xfrm>
          <a:prstGeom prst="rect">
            <a:avLst/>
          </a:prstGeom>
        </p:spPr>
      </p:pic>
    </p:spTree>
    <p:extLst>
      <p:ext uri="{BB962C8B-B14F-4D97-AF65-F5344CB8AC3E}">
        <p14:creationId xmlns:p14="http://schemas.microsoft.com/office/powerpoint/2010/main" val="1893373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659693-5070-B991-33F4-2A91B0CD730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FAF00B-5C49-8A57-905B-12FD0AC629AE}"/>
              </a:ext>
            </a:extLst>
          </p:cNvPr>
          <p:cNvSpPr>
            <a:spLocks noGrp="1"/>
          </p:cNvSpPr>
          <p:nvPr>
            <p:ph sz="quarter" idx="13"/>
          </p:nvPr>
        </p:nvSpPr>
        <p:spPr>
          <a:xfrm>
            <a:off x="304800" y="152400"/>
            <a:ext cx="8686800" cy="6172200"/>
          </a:xfrm>
        </p:spPr>
        <p:txBody>
          <a:bodyPr>
            <a:normAutofit/>
          </a:bodyPr>
          <a:lstStyle/>
          <a:p>
            <a:pPr marL="0" indent="0" algn="ctr">
              <a:buNone/>
            </a:pPr>
            <a:endParaRPr lang="nl-NL" sz="2400" b="1" dirty="0">
              <a:solidFill>
                <a:schemeClr val="tx2">
                  <a:lumMod val="50000"/>
                </a:schemeClr>
              </a:solidFill>
              <a:latin typeface="Times New Roman" panose="02020603050405020304" pitchFamily="18" charset="0"/>
              <a:cs typeface="Times New Roman" panose="02020603050405020304" pitchFamily="18" charset="0"/>
            </a:endParaRPr>
          </a:p>
          <a:p>
            <a:pPr marL="0" indent="0" algn="ctr">
              <a:buNone/>
            </a:pPr>
            <a:r>
              <a:rPr lang="en-US" sz="2400" b="1" dirty="0">
                <a:solidFill>
                  <a:schemeClr val="tx2">
                    <a:lumMod val="50000"/>
                  </a:schemeClr>
                </a:solidFill>
                <a:latin typeface="Times New Roman" panose="02020603050405020304" pitchFamily="18" charset="0"/>
                <a:cs typeface="Times New Roman" panose="02020603050405020304" pitchFamily="18" charset="0"/>
              </a:rPr>
              <a:t>Academic achievements:</a:t>
            </a:r>
          </a:p>
          <a:p>
            <a:pPr marL="0" indent="0" algn="ctr">
              <a:buNone/>
            </a:pPr>
            <a:r>
              <a:rPr lang="en-US" sz="2400" b="1" dirty="0">
                <a:solidFill>
                  <a:schemeClr val="tx2">
                    <a:lumMod val="50000"/>
                  </a:schemeClr>
                </a:solidFill>
                <a:latin typeface="Times New Roman" panose="02020603050405020304" pitchFamily="18" charset="0"/>
                <a:cs typeface="Times New Roman" panose="02020603050405020304" pitchFamily="18" charset="0"/>
              </a:rPr>
              <a:t> -	Bulgarian High school diploma</a:t>
            </a:r>
          </a:p>
          <a:p>
            <a:pPr marL="0" indent="0" algn="ctr">
              <a:buNone/>
            </a:pPr>
            <a:r>
              <a:rPr lang="en-US" sz="2400" b="1" dirty="0">
                <a:solidFill>
                  <a:schemeClr val="tx2">
                    <a:lumMod val="50000"/>
                  </a:schemeClr>
                </a:solidFill>
                <a:latin typeface="Times New Roman" panose="02020603050405020304" pitchFamily="18" charset="0"/>
                <a:cs typeface="Times New Roman" panose="02020603050405020304" pitchFamily="18" charset="0"/>
              </a:rPr>
              <a:t>-	IB bilingual diploma</a:t>
            </a:r>
          </a:p>
          <a:p>
            <a:pPr marL="0" indent="0" algn="ctr">
              <a:buNone/>
            </a:pPr>
            <a:r>
              <a:rPr lang="en-US" sz="2400" b="1" dirty="0">
                <a:solidFill>
                  <a:schemeClr val="tx2">
                    <a:lumMod val="50000"/>
                  </a:schemeClr>
                </a:solidFill>
                <a:latin typeface="Times New Roman" panose="02020603050405020304" pitchFamily="18" charset="0"/>
                <a:cs typeface="Times New Roman" panose="02020603050405020304" pitchFamily="18" charset="0"/>
              </a:rPr>
              <a:t>-	MYP diploma</a:t>
            </a:r>
          </a:p>
          <a:p>
            <a:pPr marL="0" indent="0" algn="ctr">
              <a:buNone/>
            </a:pPr>
            <a:r>
              <a:rPr lang="en-US" sz="2400" b="1" dirty="0">
                <a:solidFill>
                  <a:schemeClr val="tx2">
                    <a:lumMod val="50000"/>
                  </a:schemeClr>
                </a:solidFill>
                <a:latin typeface="Times New Roman" panose="02020603050405020304" pitchFamily="18" charset="0"/>
                <a:cs typeface="Times New Roman" panose="02020603050405020304" pitchFamily="18" charset="0"/>
              </a:rPr>
              <a:t>-	Part of the high school parliament </a:t>
            </a:r>
          </a:p>
          <a:p>
            <a:pPr marL="0" indent="0" algn="ctr">
              <a:buNone/>
            </a:pPr>
            <a:r>
              <a:rPr lang="en-US" sz="2400" b="1" dirty="0">
                <a:solidFill>
                  <a:schemeClr val="tx2">
                    <a:lumMod val="50000"/>
                  </a:schemeClr>
                </a:solidFill>
                <a:latin typeface="Times New Roman" panose="02020603050405020304" pitchFamily="18" charset="0"/>
                <a:cs typeface="Times New Roman" panose="02020603050405020304" pitchFamily="18" charset="0"/>
              </a:rPr>
              <a:t>-	Participated in organizational and charity activities like donations for “The Red Cross”, foundation “Four Paws”</a:t>
            </a:r>
          </a:p>
          <a:p>
            <a:pPr marL="0" indent="0" algn="ctr">
              <a:buNone/>
            </a:pPr>
            <a:r>
              <a:rPr lang="en-US" sz="2400" b="1" dirty="0">
                <a:solidFill>
                  <a:schemeClr val="tx2">
                    <a:lumMod val="50000"/>
                  </a:schemeClr>
                </a:solidFill>
                <a:latin typeface="Times New Roman" panose="02020603050405020304" pitchFamily="18" charset="0"/>
                <a:cs typeface="Times New Roman" panose="02020603050405020304" pitchFamily="18" charset="0"/>
              </a:rPr>
              <a:t>-	Part of UN Model (Model United Nations) representing Egypt</a:t>
            </a:r>
          </a:p>
        </p:txBody>
      </p:sp>
    </p:spTree>
    <p:extLst>
      <p:ext uri="{BB962C8B-B14F-4D97-AF65-F5344CB8AC3E}">
        <p14:creationId xmlns:p14="http://schemas.microsoft.com/office/powerpoint/2010/main" val="1117433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women running on a track&#10;&#10;Description automatically generated">
            <a:extLst>
              <a:ext uri="{FF2B5EF4-FFF2-40B4-BE49-F238E27FC236}">
                <a16:creationId xmlns:a16="http://schemas.microsoft.com/office/drawing/2014/main" id="{59AC7C13-5EE3-CC5A-2D07-FE6B99CE9E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0617"/>
            <a:ext cx="9144000" cy="6316766"/>
          </a:xfrm>
          <a:prstGeom prst="rect">
            <a:avLst/>
          </a:prstGeom>
        </p:spPr>
      </p:pic>
    </p:spTree>
    <p:extLst>
      <p:ext uri="{BB962C8B-B14F-4D97-AF65-F5344CB8AC3E}">
        <p14:creationId xmlns:p14="http://schemas.microsoft.com/office/powerpoint/2010/main" val="3495118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7924800" cy="1143000"/>
          </a:xfrm>
        </p:spPr>
        <p:txBody>
          <a:bodyPr/>
          <a:lstStyle/>
          <a:p>
            <a:r>
              <a:rPr lang="en-US" b="1" dirty="0">
                <a:solidFill>
                  <a:srgbClr val="DC9E1F">
                    <a:lumMod val="50000"/>
                  </a:srgbClr>
                </a:solidFill>
                <a:latin typeface="Times New Roman" panose="02020603050405020304" pitchFamily="18" charset="0"/>
                <a:cs typeface="Times New Roman" panose="02020603050405020304" pitchFamily="18" charset="0"/>
              </a:rPr>
              <a:t>Interview questions</a:t>
            </a:r>
            <a:endParaRPr lang="bg-BG" dirty="0"/>
          </a:p>
        </p:txBody>
      </p:sp>
      <p:sp>
        <p:nvSpPr>
          <p:cNvPr id="3" name="Content Placeholder 2"/>
          <p:cNvSpPr>
            <a:spLocks noGrp="1"/>
          </p:cNvSpPr>
          <p:nvPr>
            <p:ph sz="quarter" idx="13"/>
          </p:nvPr>
        </p:nvSpPr>
        <p:spPr>
          <a:xfrm>
            <a:off x="152400" y="1447800"/>
            <a:ext cx="9067800" cy="4800600"/>
          </a:xfrm>
        </p:spPr>
        <p:txBody>
          <a:bodyPr>
            <a:normAutofit fontScale="85000" lnSpcReduction="20000"/>
          </a:bodyPr>
          <a:lstStyle/>
          <a:p>
            <a:pPr marL="0" lvl="0" indent="0">
              <a:buNone/>
            </a:pPr>
            <a:r>
              <a:rPr lang="en-US" sz="1900" b="1" dirty="0">
                <a:solidFill>
                  <a:schemeClr val="tx2">
                    <a:lumMod val="50000"/>
                  </a:schemeClr>
                </a:solidFill>
                <a:latin typeface="Times New Roman" panose="02020603050405020304" pitchFamily="18" charset="0"/>
                <a:cs typeface="Times New Roman" panose="02020603050405020304" pitchFamily="18" charset="0"/>
              </a:rPr>
              <a:t>What does athletics mean to you?</a:t>
            </a:r>
          </a:p>
          <a:p>
            <a:pPr marL="0" lvl="0" indent="0">
              <a:lnSpc>
                <a:spcPct val="150000"/>
              </a:lnSpc>
              <a:buNone/>
            </a:pPr>
            <a:r>
              <a:rPr lang="en-US" sz="1900" b="1" i="1" dirty="0">
                <a:solidFill>
                  <a:schemeClr val="tx2">
                    <a:lumMod val="50000"/>
                  </a:schemeClr>
                </a:solidFill>
                <a:latin typeface="Times New Roman" panose="02020603050405020304" pitchFamily="18" charset="0"/>
                <a:cs typeface="Times New Roman" panose="02020603050405020304" pitchFamily="18" charset="0"/>
              </a:rPr>
              <a:t>Track and field is everything to me. After my first race when I won a medal, just a few weeks after I started training, I knew I found something I really enjoyed and felt good at. After all the years of searching for the right sport for me, I discovered athletics. Or maybe athletics discovered me? Training sometimes felt tedious and there have been periods when I thought I wasn’t making even the slightest progress. During all these years of hard work, I have experienced serious injuries, lack of good coaching and poor preparation, but this has never stopped me from fighting to achieve my goals. In this sport I discovered what love is, what pain and disappointment are. It has built me ​​as a person. Athletics is like school -it teaches you discipline, gives you a healthy body, it trains your psyche and how to deal with difficult situations. In training, you train your endurance and your body. In competition, you show how mentally resilient you are. Track and field is an indispensable part of my life, which I want to develop as much as possible. In the moments when I am down and miserable, when life is hitting hard, I remind myself that I have my sport - track and field. I have and do what I love most.</a:t>
            </a:r>
            <a:endParaRPr lang="bg-BG" dirty="0"/>
          </a:p>
        </p:txBody>
      </p:sp>
    </p:spTree>
    <p:extLst>
      <p:ext uri="{BB962C8B-B14F-4D97-AF65-F5344CB8AC3E}">
        <p14:creationId xmlns:p14="http://schemas.microsoft.com/office/powerpoint/2010/main" val="3954742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E1472-0DE5-FAA8-7876-70AFC7D5043F}"/>
            </a:ext>
          </a:extLst>
        </p:cNvPr>
        <p:cNvGrpSpPr/>
        <p:nvPr/>
      </p:nvGrpSpPr>
      <p:grpSpPr>
        <a:xfrm>
          <a:off x="0" y="0"/>
          <a:ext cx="0" cy="0"/>
          <a:chOff x="0" y="0"/>
          <a:chExt cx="0" cy="0"/>
        </a:xfrm>
      </p:grpSpPr>
      <p:sp>
        <p:nvSpPr>
          <p:cNvPr id="4" name="Текстово поле 3">
            <a:extLst>
              <a:ext uri="{FF2B5EF4-FFF2-40B4-BE49-F238E27FC236}">
                <a16:creationId xmlns:a16="http://schemas.microsoft.com/office/drawing/2014/main" id="{792BBF59-E7BA-3B28-668C-A4ECBDC617FA}"/>
              </a:ext>
            </a:extLst>
          </p:cNvPr>
          <p:cNvSpPr txBox="1"/>
          <p:nvPr/>
        </p:nvSpPr>
        <p:spPr>
          <a:xfrm>
            <a:off x="152400" y="533400"/>
            <a:ext cx="8686800" cy="4613058"/>
          </a:xfrm>
          <a:prstGeom prst="rect">
            <a:avLst/>
          </a:prstGeom>
          <a:noFill/>
        </p:spPr>
        <p:txBody>
          <a:bodyPr wrap="square" rtlCol="0">
            <a:spAutoFit/>
          </a:bodyPr>
          <a:lstStyle/>
          <a:p>
            <a:endParaRPr lang="en-US" dirty="0"/>
          </a:p>
          <a:p>
            <a:r>
              <a:rPr lang="en-US" b="1" dirty="0">
                <a:solidFill>
                  <a:schemeClr val="tx2">
                    <a:lumMod val="50000"/>
                  </a:schemeClr>
                </a:solidFill>
                <a:latin typeface="Times New Roman" panose="02020603050405020304" pitchFamily="18" charset="0"/>
                <a:cs typeface="Times New Roman" panose="02020603050405020304" pitchFamily="18" charset="0"/>
              </a:rPr>
              <a:t>Describe yourself with a few sentences:</a:t>
            </a:r>
          </a:p>
          <a:p>
            <a:endParaRPr lang="en-US" b="1" dirty="0">
              <a:solidFill>
                <a:schemeClr val="tx2">
                  <a:lumMod val="50000"/>
                </a:schemeClr>
              </a:solidFill>
              <a:latin typeface="Times New Roman" panose="02020603050405020304" pitchFamily="18" charset="0"/>
              <a:cs typeface="Times New Roman" panose="02020603050405020304" pitchFamily="18" charset="0"/>
            </a:endParaRPr>
          </a:p>
          <a:p>
            <a:pPr>
              <a:lnSpc>
                <a:spcPct val="150000"/>
              </a:lnSpc>
            </a:pPr>
            <a:r>
              <a:rPr lang="en-US" b="1" i="1" dirty="0">
                <a:solidFill>
                  <a:schemeClr val="tx2">
                    <a:lumMod val="50000"/>
                  </a:schemeClr>
                </a:solidFill>
                <a:latin typeface="Times New Roman" panose="02020603050405020304" pitchFamily="18" charset="0"/>
                <a:cs typeface="Times New Roman" panose="02020603050405020304" pitchFamily="18" charset="0"/>
              </a:rPr>
              <a:t>I am Martha and people describe me as smiling, happy, radiant. But sometimes I am</a:t>
            </a:r>
          </a:p>
          <a:p>
            <a:pPr>
              <a:lnSpc>
                <a:spcPct val="150000"/>
              </a:lnSpc>
            </a:pPr>
            <a:r>
              <a:rPr lang="en-US" b="1" i="1" dirty="0">
                <a:solidFill>
                  <a:schemeClr val="tx2">
                    <a:lumMod val="50000"/>
                  </a:schemeClr>
                </a:solidFill>
                <a:latin typeface="Times New Roman" panose="02020603050405020304" pitchFamily="18" charset="0"/>
                <a:cs typeface="Times New Roman" panose="02020603050405020304" pitchFamily="18" charset="0"/>
              </a:rPr>
              <a:t>furious at the world. I am competitive, persistent, diligent and patient. I am a fighter. I am</a:t>
            </a:r>
          </a:p>
          <a:p>
            <a:pPr>
              <a:lnSpc>
                <a:spcPct val="150000"/>
              </a:lnSpc>
            </a:pPr>
            <a:r>
              <a:rPr lang="en-US" b="1" i="1" dirty="0">
                <a:solidFill>
                  <a:schemeClr val="tx2">
                    <a:lumMod val="50000"/>
                  </a:schemeClr>
                </a:solidFill>
                <a:latin typeface="Times New Roman" panose="02020603050405020304" pitchFamily="18" charset="0"/>
                <a:cs typeface="Times New Roman" panose="02020603050405020304" pitchFamily="18" charset="0"/>
              </a:rPr>
              <a:t>dedicated and I know both success and disappointment. I have achieved victory in sport</a:t>
            </a:r>
          </a:p>
          <a:p>
            <a:pPr>
              <a:lnSpc>
                <a:spcPct val="150000"/>
              </a:lnSpc>
            </a:pPr>
            <a:r>
              <a:rPr lang="en-US" b="1" i="1" dirty="0">
                <a:solidFill>
                  <a:schemeClr val="tx2">
                    <a:lumMod val="50000"/>
                  </a:schemeClr>
                </a:solidFill>
                <a:latin typeface="Times New Roman" panose="02020603050405020304" pitchFamily="18" charset="0"/>
                <a:cs typeface="Times New Roman" panose="02020603050405020304" pitchFamily="18" charset="0"/>
              </a:rPr>
              <a:t>or in my studies but I have also experienced failure. I have had bad races, injuries and</a:t>
            </a:r>
          </a:p>
          <a:p>
            <a:pPr>
              <a:lnSpc>
                <a:spcPct val="150000"/>
              </a:lnSpc>
            </a:pPr>
            <a:r>
              <a:rPr lang="en-US" b="1" i="1" dirty="0">
                <a:solidFill>
                  <a:schemeClr val="tx2">
                    <a:lumMod val="50000"/>
                  </a:schemeClr>
                </a:solidFill>
                <a:latin typeface="Times New Roman" panose="02020603050405020304" pitchFamily="18" charset="0"/>
                <a:cs typeface="Times New Roman" panose="02020603050405020304" pitchFamily="18" charset="0"/>
              </a:rPr>
              <a:t>periods of stagnation. All these have shaped me ​​and will continue to shape who I am. I</a:t>
            </a:r>
          </a:p>
          <a:p>
            <a:pPr>
              <a:lnSpc>
                <a:spcPct val="150000"/>
              </a:lnSpc>
            </a:pPr>
            <a:r>
              <a:rPr lang="en-US" b="1" i="1" dirty="0">
                <a:solidFill>
                  <a:schemeClr val="tx2">
                    <a:lumMod val="50000"/>
                  </a:schemeClr>
                </a:solidFill>
                <a:latin typeface="Times New Roman" panose="02020603050405020304" pitchFamily="18" charset="0"/>
                <a:cs typeface="Times New Roman" panose="02020603050405020304" pitchFamily="18" charset="0"/>
              </a:rPr>
              <a:t>have learned to enjoy little things but I am most grateful for all the hard moments which</a:t>
            </a:r>
          </a:p>
          <a:p>
            <a:pPr>
              <a:lnSpc>
                <a:spcPct val="150000"/>
              </a:lnSpc>
            </a:pPr>
            <a:r>
              <a:rPr lang="en-US" b="1" i="1" dirty="0">
                <a:solidFill>
                  <a:schemeClr val="tx2">
                    <a:lumMod val="50000"/>
                  </a:schemeClr>
                </a:solidFill>
                <a:latin typeface="Times New Roman" panose="02020603050405020304" pitchFamily="18" charset="0"/>
                <a:cs typeface="Times New Roman" panose="02020603050405020304" pitchFamily="18" charset="0"/>
              </a:rPr>
              <a:t>helped me summon resources I did not suspect I have.</a:t>
            </a:r>
          </a:p>
          <a:p>
            <a:pPr>
              <a:lnSpc>
                <a:spcPct val="150000"/>
              </a:lnSpc>
            </a:pPr>
            <a:r>
              <a:rPr lang="en-US" b="1" i="1" dirty="0">
                <a:solidFill>
                  <a:schemeClr val="tx2">
                    <a:lumMod val="50000"/>
                  </a:schemeClr>
                </a:solidFill>
                <a:latin typeface="Times New Roman" panose="02020603050405020304" pitchFamily="18" charset="0"/>
                <a:cs typeface="Times New Roman" panose="02020603050405020304" pitchFamily="18" charset="0"/>
              </a:rPr>
              <a:t>I am not perfect but I love what I do, who I am and I will keep trying to become better at</a:t>
            </a:r>
          </a:p>
          <a:p>
            <a:pPr>
              <a:lnSpc>
                <a:spcPct val="150000"/>
              </a:lnSpc>
            </a:pPr>
            <a:r>
              <a:rPr lang="en-US" b="1" i="1" dirty="0">
                <a:solidFill>
                  <a:schemeClr val="tx2">
                    <a:lumMod val="50000"/>
                  </a:schemeClr>
                </a:solidFill>
                <a:latin typeface="Times New Roman" panose="02020603050405020304" pitchFamily="18" charset="0"/>
                <a:cs typeface="Times New Roman" panose="02020603050405020304" pitchFamily="18" charset="0"/>
              </a:rPr>
              <a:t>everything I do.	</a:t>
            </a:r>
            <a:endParaRPr lang="bg-BG" b="1" i="1" dirty="0">
              <a:solidFill>
                <a:schemeClr val="tx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98008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ово поле 3">
            <a:extLst>
              <a:ext uri="{FF2B5EF4-FFF2-40B4-BE49-F238E27FC236}">
                <a16:creationId xmlns:a16="http://schemas.microsoft.com/office/drawing/2014/main" id="{3AB53707-5B99-E9F5-02C4-FD4954D7155E}"/>
              </a:ext>
            </a:extLst>
          </p:cNvPr>
          <p:cNvSpPr txBox="1"/>
          <p:nvPr/>
        </p:nvSpPr>
        <p:spPr>
          <a:xfrm>
            <a:off x="152400" y="533400"/>
            <a:ext cx="8686800" cy="3920560"/>
          </a:xfrm>
          <a:prstGeom prst="rect">
            <a:avLst/>
          </a:prstGeom>
          <a:noFill/>
        </p:spPr>
        <p:txBody>
          <a:bodyPr wrap="square" rtlCol="0">
            <a:spAutoFit/>
          </a:bodyPr>
          <a:lstStyle/>
          <a:p>
            <a:endParaRPr lang="en-US" dirty="0"/>
          </a:p>
          <a:p>
            <a:r>
              <a:rPr lang="en-US" b="1" dirty="0">
                <a:solidFill>
                  <a:schemeClr val="tx2">
                    <a:lumMod val="50000"/>
                  </a:schemeClr>
                </a:solidFill>
                <a:latin typeface="Times New Roman" panose="02020603050405020304" pitchFamily="18" charset="0"/>
                <a:cs typeface="Times New Roman" panose="02020603050405020304" pitchFamily="18" charset="0"/>
              </a:rPr>
              <a:t>What does your education mean to you?</a:t>
            </a:r>
          </a:p>
          <a:p>
            <a:pPr marL="285750" indent="-285750">
              <a:lnSpc>
                <a:spcPct val="150000"/>
              </a:lnSpc>
              <a:buFont typeface="Arial" panose="020B0604020202020204" pitchFamily="34" charset="0"/>
              <a:buChar char="•"/>
            </a:pPr>
            <a:endParaRPr lang="en-US" b="1" dirty="0">
              <a:solidFill>
                <a:schemeClr val="tx2">
                  <a:lumMod val="50000"/>
                </a:schemeClr>
              </a:solidFill>
              <a:latin typeface="Times New Roman" panose="02020603050405020304" pitchFamily="18" charset="0"/>
              <a:cs typeface="Times New Roman" panose="02020603050405020304" pitchFamily="18" charset="0"/>
            </a:endParaRPr>
          </a:p>
          <a:p>
            <a:pPr>
              <a:lnSpc>
                <a:spcPct val="150000"/>
              </a:lnSpc>
            </a:pPr>
            <a:r>
              <a:rPr lang="en-US" b="1" i="1" dirty="0">
                <a:solidFill>
                  <a:schemeClr val="tx2">
                    <a:lumMod val="50000"/>
                  </a:schemeClr>
                </a:solidFill>
                <a:latin typeface="Times New Roman" panose="02020603050405020304" pitchFamily="18" charset="0"/>
                <a:cs typeface="Times New Roman" panose="02020603050405020304" pitchFamily="18" charset="0"/>
              </a:rPr>
              <a:t>All these years I have had to combine sports with school, and it has not always been easy.</a:t>
            </a:r>
          </a:p>
          <a:p>
            <a:pPr>
              <a:lnSpc>
                <a:spcPct val="150000"/>
              </a:lnSpc>
            </a:pPr>
            <a:r>
              <a:rPr lang="en-US" b="1" i="1" dirty="0">
                <a:solidFill>
                  <a:schemeClr val="tx2">
                    <a:lumMod val="50000"/>
                  </a:schemeClr>
                </a:solidFill>
                <a:latin typeface="Times New Roman" panose="02020603050405020304" pitchFamily="18" charset="0"/>
                <a:cs typeface="Times New Roman" panose="02020603050405020304" pitchFamily="18" charset="0"/>
              </a:rPr>
              <a:t>Sport has always been a breath of fresh air after the school day. But for me education is</a:t>
            </a:r>
          </a:p>
          <a:p>
            <a:pPr>
              <a:lnSpc>
                <a:spcPct val="150000"/>
              </a:lnSpc>
            </a:pPr>
            <a:r>
              <a:rPr lang="en-US" b="1" i="1" dirty="0">
                <a:solidFill>
                  <a:schemeClr val="tx2">
                    <a:lumMod val="50000"/>
                  </a:schemeClr>
                </a:solidFill>
                <a:latin typeface="Times New Roman" panose="02020603050405020304" pitchFamily="18" charset="0"/>
                <a:cs typeface="Times New Roman" panose="02020603050405020304" pitchFamily="18" charset="0"/>
              </a:rPr>
              <a:t>what builds your future and getting educated is the most important thing. Sports can</a:t>
            </a:r>
          </a:p>
          <a:p>
            <a:pPr>
              <a:lnSpc>
                <a:spcPct val="150000"/>
              </a:lnSpc>
            </a:pPr>
            <a:r>
              <a:rPr lang="en-US" b="1" i="1" dirty="0">
                <a:solidFill>
                  <a:schemeClr val="tx2">
                    <a:lumMod val="50000"/>
                  </a:schemeClr>
                </a:solidFill>
                <a:latin typeface="Times New Roman" panose="02020603050405020304" pitchFamily="18" charset="0"/>
                <a:cs typeface="Times New Roman" panose="02020603050405020304" pitchFamily="18" charset="0"/>
              </a:rPr>
              <a:t>rarely be a lifelong profession, this is why education is important for your future career.</a:t>
            </a:r>
          </a:p>
          <a:p>
            <a:pPr>
              <a:lnSpc>
                <a:spcPct val="150000"/>
              </a:lnSpc>
            </a:pPr>
            <a:r>
              <a:rPr lang="en-US" b="1" i="1" dirty="0">
                <a:solidFill>
                  <a:schemeClr val="tx2">
                    <a:lumMod val="50000"/>
                  </a:schemeClr>
                </a:solidFill>
                <a:latin typeface="Times New Roman" panose="02020603050405020304" pitchFamily="18" charset="0"/>
                <a:cs typeface="Times New Roman" panose="02020603050405020304" pitchFamily="18" charset="0"/>
              </a:rPr>
              <a:t>Education can open many doors to a stable future and different paths to find what you are</a:t>
            </a:r>
          </a:p>
          <a:p>
            <a:pPr>
              <a:lnSpc>
                <a:spcPct val="150000"/>
              </a:lnSpc>
            </a:pPr>
            <a:r>
              <a:rPr lang="en-US" b="1" i="1" dirty="0">
                <a:solidFill>
                  <a:schemeClr val="tx2">
                    <a:lumMod val="50000"/>
                  </a:schemeClr>
                </a:solidFill>
                <a:latin typeface="Times New Roman" panose="02020603050405020304" pitchFamily="18" charset="0"/>
                <a:cs typeface="Times New Roman" panose="02020603050405020304" pitchFamily="18" charset="0"/>
              </a:rPr>
              <a:t>good and passionate about. There are areas that interest me, for example psychology, or</a:t>
            </a:r>
          </a:p>
          <a:p>
            <a:pPr>
              <a:lnSpc>
                <a:spcPct val="150000"/>
              </a:lnSpc>
            </a:pPr>
            <a:r>
              <a:rPr lang="en-US" b="1" i="1" dirty="0">
                <a:solidFill>
                  <a:schemeClr val="tx2">
                    <a:lumMod val="50000"/>
                  </a:schemeClr>
                </a:solidFill>
                <a:latin typeface="Times New Roman" panose="02020603050405020304" pitchFamily="18" charset="0"/>
                <a:cs typeface="Times New Roman" panose="02020603050405020304" pitchFamily="18" charset="0"/>
              </a:rPr>
              <a:t>criminology, but I am still not clear what I want to study at university.	</a:t>
            </a:r>
            <a:endParaRPr lang="bg-BG" b="1" i="1" dirty="0">
              <a:solidFill>
                <a:schemeClr val="tx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4881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falling on the ground&#10;&#10;Description automatically generated">
            <a:extLst>
              <a:ext uri="{FF2B5EF4-FFF2-40B4-BE49-F238E27FC236}">
                <a16:creationId xmlns:a16="http://schemas.microsoft.com/office/drawing/2014/main" id="{BB3CCAB8-31C8-7697-2BDB-07FD73183F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8733"/>
            <a:ext cx="9144000" cy="5960533"/>
          </a:xfrm>
          <a:prstGeom prst="rect">
            <a:avLst/>
          </a:prstGeom>
        </p:spPr>
      </p:pic>
    </p:spTree>
    <p:extLst>
      <p:ext uri="{BB962C8B-B14F-4D97-AF65-F5344CB8AC3E}">
        <p14:creationId xmlns:p14="http://schemas.microsoft.com/office/powerpoint/2010/main" val="20594236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standing on a podium&#10;&#10;Description automatically generated">
            <a:extLst>
              <a:ext uri="{FF2B5EF4-FFF2-40B4-BE49-F238E27FC236}">
                <a16:creationId xmlns:a16="http://schemas.microsoft.com/office/drawing/2014/main" id="{9311CFD7-B217-DBD3-BF5A-7520189A3F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3048"/>
            <a:ext cx="8858250" cy="6858000"/>
          </a:xfrm>
          <a:prstGeom prst="rect">
            <a:avLst/>
          </a:prstGeom>
        </p:spPr>
      </p:pic>
    </p:spTree>
    <p:extLst>
      <p:ext uri="{BB962C8B-B14F-4D97-AF65-F5344CB8AC3E}">
        <p14:creationId xmlns:p14="http://schemas.microsoft.com/office/powerpoint/2010/main" val="34184613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ово поле 3">
            <a:extLst>
              <a:ext uri="{FF2B5EF4-FFF2-40B4-BE49-F238E27FC236}">
                <a16:creationId xmlns:a16="http://schemas.microsoft.com/office/drawing/2014/main" id="{3AB53707-5B99-E9F5-02C4-FD4954D7155E}"/>
              </a:ext>
            </a:extLst>
          </p:cNvPr>
          <p:cNvSpPr txBox="1"/>
          <p:nvPr/>
        </p:nvSpPr>
        <p:spPr>
          <a:xfrm>
            <a:off x="152400" y="533400"/>
            <a:ext cx="8686800" cy="4982390"/>
          </a:xfrm>
          <a:prstGeom prst="rect">
            <a:avLst/>
          </a:prstGeom>
          <a:noFill/>
        </p:spPr>
        <p:txBody>
          <a:bodyPr wrap="square" rtlCol="0">
            <a:spAutoFit/>
          </a:bodyPr>
          <a:lstStyle/>
          <a:p>
            <a:endParaRPr lang="en-US" dirty="0"/>
          </a:p>
          <a:p>
            <a:r>
              <a:rPr lang="en-US" b="1" dirty="0">
                <a:solidFill>
                  <a:schemeClr val="tx2">
                    <a:lumMod val="50000"/>
                  </a:schemeClr>
                </a:solidFill>
                <a:latin typeface="Times New Roman" panose="02020603050405020304" pitchFamily="18" charset="0"/>
                <a:cs typeface="Times New Roman" panose="02020603050405020304" pitchFamily="18" charset="0"/>
              </a:rPr>
              <a:t>What are your main goals as a student-athlete in the USA?</a:t>
            </a:r>
          </a:p>
          <a:p>
            <a:endParaRPr lang="en-US" b="1" dirty="0">
              <a:solidFill>
                <a:schemeClr val="tx2">
                  <a:lumMod val="50000"/>
                </a:schemeClr>
              </a:solidFill>
              <a:latin typeface="Times New Roman" panose="02020603050405020304" pitchFamily="18" charset="0"/>
              <a:cs typeface="Times New Roman" panose="02020603050405020304" pitchFamily="18" charset="0"/>
            </a:endParaRPr>
          </a:p>
          <a:p>
            <a:pPr>
              <a:lnSpc>
                <a:spcPct val="150000"/>
              </a:lnSpc>
            </a:pPr>
            <a:r>
              <a:rPr lang="en-US" sz="1600" b="1" i="1" dirty="0">
                <a:solidFill>
                  <a:schemeClr val="tx2">
                    <a:lumMod val="50000"/>
                  </a:schemeClr>
                </a:solidFill>
                <a:latin typeface="Times New Roman" panose="02020603050405020304" pitchFamily="18" charset="0"/>
                <a:cs typeface="Times New Roman" panose="02020603050405020304" pitchFamily="18" charset="0"/>
              </a:rPr>
              <a:t>Being a student-athlete in the US has always been a big dream of mine and one that I hope to make come true. As a student-athlete I will improve skills like discipline, time management and goal setting. For me, America is still the land of opportunity and if you are focused and try hard you can achieve anything. So many of the best athletes train in the USA and I believe there I can find the best coaching and environment to grow as an athlete. With my future still unfolding, I want to pursue a higher education while at the same time doing what I am most passionate about. My goals are to maximize my potential and to know that I am giving my all both in education and athletics. To be a student-athlete is not just about excellent grades and top performance on the track, it is also about learning and experiencing a new world with new people, culture and most importantly - growth. Going to the USA will be an opportunity for me to prove to myself and to my family that I am capable of anything I put my mind to and that dreams do come true.</a:t>
            </a:r>
            <a:r>
              <a:rPr lang="en-US" b="1" i="1" dirty="0">
                <a:solidFill>
                  <a:schemeClr val="tx2">
                    <a:lumMod val="50000"/>
                  </a:schemeClr>
                </a:solidFill>
                <a:latin typeface="Times New Roman" panose="02020603050405020304" pitchFamily="18" charset="0"/>
                <a:cs typeface="Times New Roman" panose="02020603050405020304" pitchFamily="18" charset="0"/>
              </a:rPr>
              <a:t>	</a:t>
            </a:r>
            <a:endParaRPr lang="bg-BG" b="1" i="1" dirty="0">
              <a:solidFill>
                <a:schemeClr val="tx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47897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women running on a track&#10;&#10;Description automatically generated">
            <a:extLst>
              <a:ext uri="{FF2B5EF4-FFF2-40B4-BE49-F238E27FC236}">
                <a16:creationId xmlns:a16="http://schemas.microsoft.com/office/drawing/2014/main" id="{A3BFB1EA-92C9-C5D6-9DB4-921226C99A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0"/>
            <a:ext cx="9144000" cy="3862859"/>
          </a:xfrm>
          <a:prstGeom prst="rect">
            <a:avLst/>
          </a:prstGeom>
        </p:spPr>
      </p:pic>
    </p:spTree>
    <p:extLst>
      <p:ext uri="{BB962C8B-B14F-4D97-AF65-F5344CB8AC3E}">
        <p14:creationId xmlns:p14="http://schemas.microsoft.com/office/powerpoint/2010/main" val="2184156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1600" b="1" dirty="0">
                <a:solidFill>
                  <a:srgbClr val="DC9E1F">
                    <a:lumMod val="50000"/>
                  </a:srgbClr>
                </a:solidFill>
                <a:latin typeface="Times New Roman" panose="02020603050405020304" pitchFamily="18" charset="0"/>
                <a:cs typeface="Times New Roman" panose="02020603050405020304" pitchFamily="18" charset="0"/>
              </a:rPr>
              <a:t>The presentation provides all the basic information for the student-athlete. More details and video can be provided if needed. Contact us. </a:t>
            </a:r>
            <a:endParaRPr lang="bg-BG"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454" y="1219200"/>
            <a:ext cx="2998787" cy="550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2036" y="1219200"/>
            <a:ext cx="3109913" cy="550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6619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ith long hair in front of a map&#10;&#10;Description automatically generated">
            <a:extLst>
              <a:ext uri="{FF2B5EF4-FFF2-40B4-BE49-F238E27FC236}">
                <a16:creationId xmlns:a16="http://schemas.microsoft.com/office/drawing/2014/main" id="{EB219CD9-2A49-7003-9F69-30F102125F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848" y="0"/>
            <a:ext cx="7434303" cy="6858000"/>
          </a:xfrm>
          <a:prstGeom prst="rect">
            <a:avLst/>
          </a:prstGeom>
        </p:spPr>
      </p:pic>
    </p:spTree>
    <p:extLst>
      <p:ext uri="{BB962C8B-B14F-4D97-AF65-F5344CB8AC3E}">
        <p14:creationId xmlns:p14="http://schemas.microsoft.com/office/powerpoint/2010/main" val="3777713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52400" y="304800"/>
            <a:ext cx="4038600" cy="5825836"/>
          </a:xfrm>
        </p:spPr>
        <p:txBody>
          <a:bodyPr>
            <a:normAutofit/>
          </a:bodyPr>
          <a:lstStyle/>
          <a:p>
            <a:pPr marL="0" lvl="0" indent="0">
              <a:buClr>
                <a:srgbClr val="DC9E1F"/>
              </a:buClr>
              <a:buNone/>
            </a:pPr>
            <a:r>
              <a:rPr lang="en-US" sz="2000" b="1" dirty="0">
                <a:solidFill>
                  <a:srgbClr val="DC9E1F">
                    <a:lumMod val="50000"/>
                  </a:srgbClr>
                </a:solidFill>
                <a:latin typeface="Times New Roman" panose="02020603050405020304" pitchFamily="18" charset="0"/>
                <a:cs typeface="Times New Roman" panose="02020603050405020304" pitchFamily="18" charset="0"/>
              </a:rPr>
              <a:t>Gender: </a:t>
            </a:r>
            <a:r>
              <a:rPr lang="en-US" sz="2000" i="1" dirty="0">
                <a:solidFill>
                  <a:srgbClr val="DC9E1F">
                    <a:lumMod val="50000"/>
                  </a:srgbClr>
                </a:solidFill>
                <a:latin typeface="Times New Roman" panose="02020603050405020304" pitchFamily="18" charset="0"/>
                <a:cs typeface="Times New Roman" panose="02020603050405020304" pitchFamily="18" charset="0"/>
              </a:rPr>
              <a:t>Female</a:t>
            </a:r>
          </a:p>
          <a:p>
            <a:pPr marL="0" lvl="0" indent="0">
              <a:buClr>
                <a:srgbClr val="DC9E1F"/>
              </a:buClr>
              <a:buNone/>
            </a:pPr>
            <a:endParaRPr lang="en-US" sz="2000" dirty="0">
              <a:solidFill>
                <a:srgbClr val="DC9E1F">
                  <a:lumMod val="50000"/>
                </a:srgbClr>
              </a:solidFill>
              <a:latin typeface="Times New Roman" panose="02020603050405020304" pitchFamily="18" charset="0"/>
              <a:cs typeface="Times New Roman" panose="02020603050405020304" pitchFamily="18" charset="0"/>
            </a:endParaRPr>
          </a:p>
          <a:p>
            <a:pPr marL="0" indent="0">
              <a:buClr>
                <a:srgbClr val="DC9E1F"/>
              </a:buClr>
              <a:buNone/>
            </a:pPr>
            <a:r>
              <a:rPr lang="en-US" sz="2000" b="1" dirty="0">
                <a:solidFill>
                  <a:srgbClr val="DC9E1F">
                    <a:lumMod val="50000"/>
                  </a:srgbClr>
                </a:solidFill>
                <a:latin typeface="Times New Roman" panose="02020603050405020304" pitchFamily="18" charset="0"/>
                <a:cs typeface="Times New Roman" panose="02020603050405020304" pitchFamily="18" charset="0"/>
              </a:rPr>
              <a:t>Disciplines: </a:t>
            </a:r>
            <a:r>
              <a:rPr lang="en-US" sz="2000" b="1" i="1" dirty="0">
                <a:solidFill>
                  <a:schemeClr val="tx2">
                    <a:lumMod val="50000"/>
                  </a:schemeClr>
                </a:solidFill>
                <a:latin typeface="Times New Roman" panose="02020603050405020304" pitchFamily="18" charset="0"/>
                <a:cs typeface="Times New Roman" panose="02020603050405020304" pitchFamily="18" charset="0"/>
              </a:rPr>
              <a:t>60m hurdles, hexathlon, long jump, pentathlon, heptathlon, high jump</a:t>
            </a:r>
            <a:endParaRPr lang="en-US" sz="2000" i="1" dirty="0">
              <a:solidFill>
                <a:srgbClr val="DC9E1F">
                  <a:lumMod val="50000"/>
                </a:srgbClr>
              </a:solidFill>
              <a:latin typeface="Times New Roman" panose="02020603050405020304" pitchFamily="18" charset="0"/>
              <a:cs typeface="Times New Roman" panose="02020603050405020304" pitchFamily="18" charset="0"/>
            </a:endParaRPr>
          </a:p>
          <a:p>
            <a:pPr marL="0" indent="0">
              <a:buClr>
                <a:srgbClr val="DC9E1F"/>
              </a:buClr>
              <a:buNone/>
            </a:pPr>
            <a:endParaRPr lang="en-US" sz="2000" dirty="0">
              <a:solidFill>
                <a:srgbClr val="DC9E1F">
                  <a:lumMod val="50000"/>
                </a:srgbClr>
              </a:solidFill>
              <a:latin typeface="Times New Roman" panose="02020603050405020304" pitchFamily="18" charset="0"/>
              <a:cs typeface="Times New Roman" panose="02020603050405020304" pitchFamily="18" charset="0"/>
            </a:endParaRPr>
          </a:p>
          <a:p>
            <a:pPr marL="0" lvl="0" indent="0">
              <a:buClr>
                <a:srgbClr val="DC9E1F"/>
              </a:buClr>
              <a:buNone/>
            </a:pPr>
            <a:r>
              <a:rPr lang="en-US" sz="2000" b="1" dirty="0">
                <a:solidFill>
                  <a:srgbClr val="DC9E1F">
                    <a:lumMod val="50000"/>
                  </a:srgbClr>
                </a:solidFill>
                <a:latin typeface="Times New Roman" panose="02020603050405020304" pitchFamily="18" charset="0"/>
                <a:cs typeface="Times New Roman" panose="02020603050405020304" pitchFamily="18" charset="0"/>
              </a:rPr>
              <a:t>Date of Birth: </a:t>
            </a:r>
            <a:r>
              <a:rPr lang="en-US" sz="2000" i="1" dirty="0">
                <a:solidFill>
                  <a:srgbClr val="DC9E1F">
                    <a:lumMod val="50000"/>
                  </a:srgbClr>
                </a:solidFill>
                <a:latin typeface="Times New Roman" panose="02020603050405020304" pitchFamily="18" charset="0"/>
                <a:cs typeface="Times New Roman" panose="02020603050405020304" pitchFamily="18" charset="0"/>
              </a:rPr>
              <a:t>26.01.2006</a:t>
            </a:r>
          </a:p>
          <a:p>
            <a:pPr marL="0" lvl="0" indent="0">
              <a:buClr>
                <a:srgbClr val="DC9E1F"/>
              </a:buClr>
              <a:buNone/>
            </a:pPr>
            <a:endParaRPr lang="en-US" sz="2000" dirty="0">
              <a:solidFill>
                <a:srgbClr val="DC9E1F">
                  <a:lumMod val="50000"/>
                </a:srgbClr>
              </a:solidFill>
              <a:latin typeface="Times New Roman" panose="02020603050405020304" pitchFamily="18" charset="0"/>
              <a:cs typeface="Times New Roman" panose="02020603050405020304" pitchFamily="18" charset="0"/>
            </a:endParaRPr>
          </a:p>
          <a:p>
            <a:pPr marL="0" lvl="0" indent="0">
              <a:buClr>
                <a:srgbClr val="DC9E1F"/>
              </a:buClr>
              <a:buNone/>
            </a:pPr>
            <a:r>
              <a:rPr lang="en-US" sz="2000" b="1" dirty="0">
                <a:solidFill>
                  <a:srgbClr val="DC9E1F">
                    <a:lumMod val="50000"/>
                  </a:srgbClr>
                </a:solidFill>
                <a:latin typeface="Times New Roman" panose="02020603050405020304" pitchFamily="18" charset="0"/>
                <a:cs typeface="Times New Roman" panose="02020603050405020304" pitchFamily="18" charset="0"/>
              </a:rPr>
              <a:t>Graduation date</a:t>
            </a:r>
            <a:r>
              <a:rPr lang="en-US" sz="2000" b="1" i="1" dirty="0">
                <a:solidFill>
                  <a:srgbClr val="DC9E1F">
                    <a:lumMod val="50000"/>
                  </a:srgbClr>
                </a:solidFill>
                <a:latin typeface="Times New Roman" panose="02020603050405020304" pitchFamily="18" charset="0"/>
                <a:cs typeface="Times New Roman" panose="02020603050405020304" pitchFamily="18" charset="0"/>
              </a:rPr>
              <a:t>: </a:t>
            </a:r>
            <a:r>
              <a:rPr lang="en-US" sz="2000" i="1" dirty="0">
                <a:solidFill>
                  <a:srgbClr val="DC9E1F">
                    <a:lumMod val="50000"/>
                  </a:srgbClr>
                </a:solidFill>
                <a:latin typeface="Times New Roman" panose="02020603050405020304" pitchFamily="18" charset="0"/>
                <a:cs typeface="Times New Roman" panose="02020603050405020304" pitchFamily="18" charset="0"/>
              </a:rPr>
              <a:t>June, 2024</a:t>
            </a:r>
          </a:p>
          <a:p>
            <a:pPr lvl="0">
              <a:buClr>
                <a:srgbClr val="DC9E1F"/>
              </a:buClr>
            </a:pPr>
            <a:endParaRPr lang="en-US" sz="2000" dirty="0">
              <a:solidFill>
                <a:srgbClr val="DC9E1F">
                  <a:lumMod val="50000"/>
                </a:srgbClr>
              </a:solidFill>
              <a:latin typeface="Times New Roman" panose="02020603050405020304" pitchFamily="18" charset="0"/>
              <a:cs typeface="Times New Roman" panose="02020603050405020304" pitchFamily="18" charset="0"/>
            </a:endParaRPr>
          </a:p>
          <a:p>
            <a:pPr marL="0" lvl="0" indent="0">
              <a:buClr>
                <a:srgbClr val="DC9E1F"/>
              </a:buClr>
              <a:buNone/>
            </a:pPr>
            <a:r>
              <a:rPr lang="en-US" sz="2000" b="1" dirty="0">
                <a:solidFill>
                  <a:srgbClr val="DC9E1F">
                    <a:lumMod val="50000"/>
                  </a:srgbClr>
                </a:solidFill>
                <a:latin typeface="Times New Roman" panose="02020603050405020304" pitchFamily="18" charset="0"/>
                <a:cs typeface="Times New Roman" panose="02020603050405020304" pitchFamily="18" charset="0"/>
              </a:rPr>
              <a:t>Club team</a:t>
            </a:r>
            <a:r>
              <a:rPr lang="en-US" sz="2000" i="1" dirty="0">
                <a:solidFill>
                  <a:srgbClr val="DC9E1F">
                    <a:lumMod val="50000"/>
                  </a:srgbClr>
                </a:solidFill>
                <a:latin typeface="Times New Roman" panose="02020603050405020304" pitchFamily="18" charset="0"/>
                <a:cs typeface="Times New Roman" panose="02020603050405020304" pitchFamily="18" charset="0"/>
              </a:rPr>
              <a:t>: St. George track and field club</a:t>
            </a:r>
            <a:endParaRPr lang="bg-BG" i="1" dirty="0"/>
          </a:p>
        </p:txBody>
      </p:sp>
      <p:pic>
        <p:nvPicPr>
          <p:cNvPr id="5" name="Picture 4" descr="A person jumping in the air&#10;&#10;Description automatically generated">
            <a:extLst>
              <a:ext uri="{FF2B5EF4-FFF2-40B4-BE49-F238E27FC236}">
                <a16:creationId xmlns:a16="http://schemas.microsoft.com/office/drawing/2014/main" id="{51BBFB1C-8DA2-5BC6-E3C9-7E12FF8180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1481" y="0"/>
            <a:ext cx="5038135" cy="5866052"/>
          </a:xfrm>
          <a:prstGeom prst="rect">
            <a:avLst/>
          </a:prstGeom>
        </p:spPr>
      </p:pic>
    </p:spTree>
    <p:extLst>
      <p:ext uri="{BB962C8B-B14F-4D97-AF65-F5344CB8AC3E}">
        <p14:creationId xmlns:p14="http://schemas.microsoft.com/office/powerpoint/2010/main" val="1748034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9846C-42F5-1EDA-2EE8-0BF8F5F4DE01}"/>
              </a:ext>
            </a:extLst>
          </p:cNvPr>
          <p:cNvSpPr>
            <a:spLocks noGrp="1"/>
          </p:cNvSpPr>
          <p:nvPr>
            <p:ph type="title"/>
          </p:nvPr>
        </p:nvSpPr>
        <p:spPr>
          <a:xfrm>
            <a:off x="609600" y="31955"/>
            <a:ext cx="7924800" cy="1143000"/>
          </a:xfrm>
        </p:spPr>
        <p:txBody>
          <a:bodyPr/>
          <a:lstStyle/>
          <a:p>
            <a:r>
              <a:rPr lang="en-US" dirty="0">
                <a:solidFill>
                  <a:schemeClr val="tx2">
                    <a:lumMod val="50000"/>
                  </a:schemeClr>
                </a:solidFill>
                <a:latin typeface="Times New Roman" panose="02020603050405020304" pitchFamily="18" charset="0"/>
                <a:cs typeface="Times New Roman" panose="02020603050405020304" pitchFamily="18" charset="0"/>
              </a:rPr>
              <a:t>Video: </a:t>
            </a:r>
            <a:endParaRPr lang="bg-BG"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DC89F4E-C49F-FB6E-2106-22436298B7F2}"/>
              </a:ext>
            </a:extLst>
          </p:cNvPr>
          <p:cNvSpPr>
            <a:spLocks noGrp="1"/>
          </p:cNvSpPr>
          <p:nvPr>
            <p:ph sz="quarter" idx="13"/>
          </p:nvPr>
        </p:nvSpPr>
        <p:spPr>
          <a:xfrm>
            <a:off x="533400" y="1192161"/>
            <a:ext cx="7924800" cy="4114800"/>
          </a:xfrm>
        </p:spPr>
        <p:txBody>
          <a:bodyPr>
            <a:normAutofit/>
          </a:bodyPr>
          <a:lstStyle/>
          <a:p>
            <a:pPr marL="0" indent="0">
              <a:buNone/>
            </a:pPr>
            <a:endParaRPr lang="en-US" dirty="0">
              <a:hlinkClick r:id="rId2">
                <a:extLst>
                  <a:ext uri="{A12FA001-AC4F-418D-AE19-62706E023703}">
                    <ahyp:hlinkClr xmlns:ahyp="http://schemas.microsoft.com/office/drawing/2018/hyperlinkcolor" val="tx"/>
                  </a:ext>
                </a:extLst>
              </a:hlinkClick>
            </a:endParaRPr>
          </a:p>
          <a:p>
            <a:pPr marL="0" indent="0">
              <a:buNone/>
            </a:pPr>
            <a:endParaRPr lang="en-US" dirty="0">
              <a:solidFill>
                <a:schemeClr val="tx2">
                  <a:lumMod val="50000"/>
                </a:schemeClr>
              </a:solidFill>
              <a:hlinkClick r:id="rId2">
                <a:extLst>
                  <a:ext uri="{A12FA001-AC4F-418D-AE19-62706E023703}">
                    <ahyp:hlinkClr xmlns:ahyp="http://schemas.microsoft.com/office/drawing/2018/hyperlinkcolor" val="tx"/>
                  </a:ext>
                </a:extLst>
              </a:hlinkClick>
            </a:endParaRPr>
          </a:p>
          <a:p>
            <a:pPr marL="0" indent="0">
              <a:buNone/>
            </a:pPr>
            <a:endParaRPr lang="en-US" dirty="0">
              <a:solidFill>
                <a:schemeClr val="tx2">
                  <a:lumMod val="50000"/>
                </a:schemeClr>
              </a:solidFill>
              <a:hlinkClick r:id="rId2">
                <a:extLst>
                  <a:ext uri="{A12FA001-AC4F-418D-AE19-62706E023703}">
                    <ahyp:hlinkClr xmlns:ahyp="http://schemas.microsoft.com/office/drawing/2018/hyperlinkcolor" val="tx"/>
                  </a:ext>
                </a:extLst>
              </a:hlinkClick>
            </a:endParaRPr>
          </a:p>
          <a:p>
            <a:pPr marL="0" indent="0">
              <a:buNone/>
            </a:pPr>
            <a:endParaRPr lang="en-US" dirty="0">
              <a:solidFill>
                <a:schemeClr val="tx2">
                  <a:lumMod val="50000"/>
                </a:schemeClr>
              </a:solidFill>
              <a:hlinkClick r:id="rId2">
                <a:extLst>
                  <a:ext uri="{A12FA001-AC4F-418D-AE19-62706E023703}">
                    <ahyp:hlinkClr xmlns:ahyp="http://schemas.microsoft.com/office/drawing/2018/hyperlinkcolor" val="tx"/>
                  </a:ext>
                </a:extLst>
              </a:hlinkClick>
            </a:endParaRPr>
          </a:p>
          <a:p>
            <a:pPr marL="0" indent="0">
              <a:buNone/>
            </a:pPr>
            <a:endParaRPr lang="en-US" dirty="0">
              <a:solidFill>
                <a:schemeClr val="tx2">
                  <a:lumMod val="50000"/>
                </a:schemeClr>
              </a:solidFill>
              <a:hlinkClick r:id="rId2">
                <a:extLst>
                  <a:ext uri="{A12FA001-AC4F-418D-AE19-62706E023703}">
                    <ahyp:hlinkClr xmlns:ahyp="http://schemas.microsoft.com/office/drawing/2018/hyperlinkcolor" val="tx"/>
                  </a:ext>
                </a:extLst>
              </a:hlinkClick>
            </a:endParaRPr>
          </a:p>
          <a:p>
            <a:pPr marL="0" indent="0">
              <a:buNone/>
            </a:pPr>
            <a:r>
              <a:rPr lang="en-US" dirty="0">
                <a:solidFill>
                  <a:schemeClr val="tx2">
                    <a:lumMod val="50000"/>
                  </a:schemeClr>
                </a:solidFill>
                <a:hlinkClick r:id="rId2">
                  <a:extLst>
                    <a:ext uri="{A12FA001-AC4F-418D-AE19-62706E023703}">
                      <ahyp:hlinkClr xmlns:ahyp="http://schemas.microsoft.com/office/drawing/2018/hyperlinkcolor" val="tx"/>
                    </a:ext>
                  </a:extLst>
                </a:hlinkClick>
              </a:rPr>
              <a:t>https://www.youtube.com/shorts/yvXLEtyUNd4</a:t>
            </a:r>
            <a:endParaRPr lang="en-US" dirty="0">
              <a:solidFill>
                <a:schemeClr val="tx2">
                  <a:lumMod val="50000"/>
                </a:schemeClr>
              </a:solidFill>
            </a:endParaRPr>
          </a:p>
          <a:p>
            <a:pPr marL="0" indent="0">
              <a:buNone/>
            </a:pPr>
            <a:endParaRPr lang="en-US" dirty="0"/>
          </a:p>
          <a:p>
            <a:pPr marL="0" indent="0">
              <a:buNone/>
            </a:pPr>
            <a:endParaRPr lang="bg-BG" dirty="0"/>
          </a:p>
        </p:txBody>
      </p:sp>
      <p:pic>
        <p:nvPicPr>
          <p:cNvPr id="5" name="Picture 4" descr="A person in a track suit jumping over a track&#10;&#10;Description automatically generated">
            <a:extLst>
              <a:ext uri="{FF2B5EF4-FFF2-40B4-BE49-F238E27FC236}">
                <a16:creationId xmlns:a16="http://schemas.microsoft.com/office/drawing/2014/main" id="{EFEAF5C9-F731-407D-748C-C5D72F24FF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8938" y="0"/>
            <a:ext cx="4485062" cy="6172200"/>
          </a:xfrm>
          <a:prstGeom prst="rect">
            <a:avLst/>
          </a:prstGeom>
        </p:spPr>
      </p:pic>
    </p:spTree>
    <p:extLst>
      <p:ext uri="{BB962C8B-B14F-4D97-AF65-F5344CB8AC3E}">
        <p14:creationId xmlns:p14="http://schemas.microsoft.com/office/powerpoint/2010/main" val="2221521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running on a track&#10;&#10;Description automatically generated">
            <a:extLst>
              <a:ext uri="{FF2B5EF4-FFF2-40B4-BE49-F238E27FC236}">
                <a16:creationId xmlns:a16="http://schemas.microsoft.com/office/drawing/2014/main" id="{0F728353-2DEA-A0DE-B3E4-FBA1640D56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4411"/>
            <a:ext cx="9144000" cy="5989178"/>
          </a:xfrm>
          <a:prstGeom prst="rect">
            <a:avLst/>
          </a:prstGeom>
        </p:spPr>
      </p:pic>
    </p:spTree>
    <p:extLst>
      <p:ext uri="{BB962C8B-B14F-4D97-AF65-F5344CB8AC3E}">
        <p14:creationId xmlns:p14="http://schemas.microsoft.com/office/powerpoint/2010/main" val="778155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229600" cy="868362"/>
          </a:xfrm>
        </p:spPr>
        <p:txBody>
          <a:bodyPr/>
          <a:lstStyle/>
          <a:p>
            <a:pPr algn="ctr"/>
            <a:r>
              <a:rPr lang="en-US" b="1" dirty="0">
                <a:solidFill>
                  <a:schemeClr val="tx2">
                    <a:lumMod val="50000"/>
                  </a:schemeClr>
                </a:solidFill>
                <a:latin typeface="Times New Roman" panose="02020603050405020304" pitchFamily="18" charset="0"/>
                <a:cs typeface="Times New Roman" panose="02020603050405020304" pitchFamily="18" charset="0"/>
              </a:rPr>
              <a:t>Additional information</a:t>
            </a:r>
            <a:endParaRPr lang="bg-BG" dirty="0"/>
          </a:p>
        </p:txBody>
      </p:sp>
      <p:sp>
        <p:nvSpPr>
          <p:cNvPr id="3" name="Content Placeholder 2"/>
          <p:cNvSpPr>
            <a:spLocks noGrp="1"/>
          </p:cNvSpPr>
          <p:nvPr>
            <p:ph sz="quarter" idx="13"/>
          </p:nvPr>
        </p:nvSpPr>
        <p:spPr>
          <a:xfrm>
            <a:off x="76200" y="1219200"/>
            <a:ext cx="8915400" cy="4572000"/>
          </a:xfrm>
        </p:spPr>
        <p:txBody>
          <a:bodyPr/>
          <a:lstStyle/>
          <a:p>
            <a:pPr marL="0" lvl="0" indent="0" algn="ctr">
              <a:buClr>
                <a:srgbClr val="DC9E1F"/>
              </a:buClr>
              <a:buNone/>
            </a:pPr>
            <a:r>
              <a:rPr lang="en-US" sz="1800" b="1" dirty="0">
                <a:solidFill>
                  <a:srgbClr val="DC9E1F">
                    <a:lumMod val="50000"/>
                  </a:srgbClr>
                </a:solidFill>
                <a:latin typeface="Times New Roman" panose="02020603050405020304" pitchFamily="18" charset="0"/>
                <a:cs typeface="Times New Roman" panose="02020603050405020304" pitchFamily="18" charset="0"/>
              </a:rPr>
              <a:t>Height: </a:t>
            </a:r>
            <a:r>
              <a:rPr lang="en-US" sz="1800" i="1" dirty="0">
                <a:solidFill>
                  <a:srgbClr val="DC9E1F">
                    <a:lumMod val="50000"/>
                  </a:srgbClr>
                </a:solidFill>
                <a:latin typeface="Times New Roman" panose="02020603050405020304" pitchFamily="18" charset="0"/>
                <a:cs typeface="Times New Roman" panose="02020603050405020304" pitchFamily="18" charset="0"/>
              </a:rPr>
              <a:t>173 cm.</a:t>
            </a:r>
          </a:p>
          <a:p>
            <a:pPr marL="0" lvl="0" indent="0" algn="ctr">
              <a:buClr>
                <a:srgbClr val="DC9E1F"/>
              </a:buClr>
              <a:buNone/>
            </a:pPr>
            <a:r>
              <a:rPr lang="en-US" sz="1800" b="1" dirty="0">
                <a:solidFill>
                  <a:srgbClr val="DC9E1F">
                    <a:lumMod val="50000"/>
                  </a:srgbClr>
                </a:solidFill>
                <a:latin typeface="Times New Roman" panose="02020603050405020304" pitchFamily="18" charset="0"/>
                <a:cs typeface="Times New Roman" panose="02020603050405020304" pitchFamily="18" charset="0"/>
              </a:rPr>
              <a:t>Weight</a:t>
            </a:r>
            <a:r>
              <a:rPr lang="en-US" sz="1800" dirty="0">
                <a:solidFill>
                  <a:srgbClr val="DC9E1F">
                    <a:lumMod val="50000"/>
                  </a:srgbClr>
                </a:solidFill>
                <a:latin typeface="Times New Roman" panose="02020603050405020304" pitchFamily="18" charset="0"/>
                <a:cs typeface="Times New Roman" panose="02020603050405020304" pitchFamily="18" charset="0"/>
              </a:rPr>
              <a:t>: 56 </a:t>
            </a:r>
            <a:r>
              <a:rPr lang="en-US" sz="1800" i="1" dirty="0">
                <a:solidFill>
                  <a:srgbClr val="DC9E1F">
                    <a:lumMod val="50000"/>
                  </a:srgbClr>
                </a:solidFill>
                <a:latin typeface="Times New Roman" panose="02020603050405020304" pitchFamily="18" charset="0"/>
                <a:cs typeface="Times New Roman" panose="02020603050405020304" pitchFamily="18" charset="0"/>
              </a:rPr>
              <a:t>kg.</a:t>
            </a:r>
          </a:p>
          <a:p>
            <a:pPr marL="0" lvl="0" indent="0" algn="ctr">
              <a:buClr>
                <a:srgbClr val="DC9E1F"/>
              </a:buClr>
              <a:buNone/>
            </a:pPr>
            <a:r>
              <a:rPr lang="en-US" sz="1800" b="1" dirty="0">
                <a:solidFill>
                  <a:srgbClr val="DC9E1F">
                    <a:lumMod val="50000"/>
                  </a:srgbClr>
                </a:solidFill>
                <a:latin typeface="Times New Roman" panose="02020603050405020304" pitchFamily="18" charset="0"/>
                <a:cs typeface="Times New Roman" panose="02020603050405020304" pitchFamily="18" charset="0"/>
              </a:rPr>
              <a:t>Athletic achievements: </a:t>
            </a:r>
            <a:r>
              <a:rPr lang="en-US" sz="1800" b="1" i="1" dirty="0">
                <a:solidFill>
                  <a:srgbClr val="DC9E1F">
                    <a:lumMod val="50000"/>
                  </a:srgbClr>
                </a:solidFill>
                <a:latin typeface="Times New Roman" panose="02020603050405020304" pitchFamily="18" charset="0"/>
                <a:cs typeface="Times New Roman" panose="02020603050405020304" pitchFamily="18" charset="0"/>
              </a:rPr>
              <a:t>71</a:t>
            </a:r>
            <a:r>
              <a:rPr lang="en-US" sz="1800" i="1" dirty="0">
                <a:solidFill>
                  <a:srgbClr val="DC9E1F">
                    <a:lumMod val="50000"/>
                  </a:srgbClr>
                </a:solidFill>
                <a:latin typeface="Times New Roman" panose="02020603050405020304" pitchFamily="18" charset="0"/>
                <a:cs typeface="Times New Roman" panose="02020603050405020304" pitchFamily="18" charset="0"/>
              </a:rPr>
              <a:t> medals</a:t>
            </a:r>
          </a:p>
          <a:p>
            <a:pPr marL="0" lvl="0" indent="0" algn="ctr">
              <a:buClr>
                <a:srgbClr val="DC9E1F"/>
              </a:buClr>
              <a:buNone/>
            </a:pPr>
            <a:r>
              <a:rPr lang="en-US" sz="1800" b="1" dirty="0">
                <a:solidFill>
                  <a:srgbClr val="DC9E1F">
                    <a:lumMod val="50000"/>
                  </a:srgbClr>
                </a:solidFill>
                <a:latin typeface="Times New Roman" panose="02020603050405020304" pitchFamily="18" charset="0"/>
                <a:cs typeface="Times New Roman" panose="02020603050405020304" pitchFamily="18" charset="0"/>
              </a:rPr>
              <a:t>High school: </a:t>
            </a:r>
            <a:r>
              <a:rPr lang="en-US" sz="1800" i="1" dirty="0">
                <a:solidFill>
                  <a:srgbClr val="DC9E1F">
                    <a:lumMod val="50000"/>
                  </a:srgbClr>
                </a:solidFill>
                <a:latin typeface="Times New Roman" panose="02020603050405020304" pitchFamily="18" charset="0"/>
                <a:cs typeface="Times New Roman" panose="02020603050405020304" pitchFamily="18" charset="0"/>
              </a:rPr>
              <a:t>Uwekind International School, Sofia</a:t>
            </a:r>
          </a:p>
          <a:p>
            <a:pPr marL="0" lvl="0" indent="0" algn="ctr">
              <a:buClr>
                <a:srgbClr val="DC9E1F"/>
              </a:buClr>
              <a:buNone/>
            </a:pPr>
            <a:r>
              <a:rPr lang="en-US" sz="1800" b="1" dirty="0">
                <a:solidFill>
                  <a:srgbClr val="DC9E1F">
                    <a:lumMod val="50000"/>
                  </a:srgbClr>
                </a:solidFill>
                <a:latin typeface="Times New Roman" panose="02020603050405020304" pitchFamily="18" charset="0"/>
                <a:cs typeface="Times New Roman" panose="02020603050405020304" pitchFamily="18" charset="0"/>
              </a:rPr>
              <a:t>Languages: </a:t>
            </a:r>
            <a:r>
              <a:rPr lang="en-US" sz="1800" i="1" dirty="0">
                <a:solidFill>
                  <a:srgbClr val="DC9E1F">
                    <a:lumMod val="50000"/>
                  </a:srgbClr>
                </a:solidFill>
                <a:latin typeface="Times New Roman" panose="02020603050405020304" pitchFamily="18" charset="0"/>
                <a:cs typeface="Times New Roman" panose="02020603050405020304" pitchFamily="18" charset="0"/>
              </a:rPr>
              <a:t>Bulgarian, English, German</a:t>
            </a:r>
          </a:p>
          <a:p>
            <a:pPr marL="0" lvl="0" indent="0" algn="ctr">
              <a:buClr>
                <a:srgbClr val="DC9E1F"/>
              </a:buClr>
              <a:buNone/>
            </a:pPr>
            <a:r>
              <a:rPr lang="en-US" sz="1800" b="1" dirty="0">
                <a:solidFill>
                  <a:srgbClr val="DC9E1F">
                    <a:lumMod val="50000"/>
                  </a:srgbClr>
                </a:solidFill>
                <a:latin typeface="Times New Roman" panose="02020603050405020304" pitchFamily="18" charset="0"/>
                <a:cs typeface="Times New Roman" panose="02020603050405020304" pitchFamily="18" charset="0"/>
              </a:rPr>
              <a:t>Desired degree: </a:t>
            </a:r>
            <a:r>
              <a:rPr lang="en-US" sz="1800" i="1" dirty="0">
                <a:solidFill>
                  <a:srgbClr val="DC9E1F">
                    <a:lumMod val="50000"/>
                  </a:srgbClr>
                </a:solidFill>
                <a:latin typeface="Times New Roman" panose="02020603050405020304" pitchFamily="18" charset="0"/>
                <a:cs typeface="Times New Roman" panose="02020603050405020304" pitchFamily="18" charset="0"/>
              </a:rPr>
              <a:t>TBA</a:t>
            </a:r>
          </a:p>
          <a:p>
            <a:pPr marL="0" lvl="0" indent="0" algn="ctr">
              <a:buClr>
                <a:srgbClr val="DC9E1F"/>
              </a:buClr>
              <a:buNone/>
            </a:pPr>
            <a:r>
              <a:rPr lang="en-US" sz="1800" b="1" dirty="0">
                <a:solidFill>
                  <a:srgbClr val="DC9E1F">
                    <a:lumMod val="50000"/>
                  </a:srgbClr>
                </a:solidFill>
                <a:latin typeface="Times New Roman" panose="02020603050405020304" pitchFamily="18" charset="0"/>
                <a:cs typeface="Times New Roman" panose="02020603050405020304" pitchFamily="18" charset="0"/>
              </a:rPr>
              <a:t>SAT grade/date: </a:t>
            </a:r>
            <a:r>
              <a:rPr lang="en-US" sz="1800" i="1" dirty="0">
                <a:solidFill>
                  <a:srgbClr val="DC9E1F">
                    <a:lumMod val="50000"/>
                  </a:srgbClr>
                </a:solidFill>
                <a:latin typeface="Times New Roman" panose="02020603050405020304" pitchFamily="18" charset="0"/>
                <a:cs typeface="Times New Roman" panose="02020603050405020304" pitchFamily="18" charset="0"/>
              </a:rPr>
              <a:t>TBA      </a:t>
            </a:r>
          </a:p>
          <a:p>
            <a:pPr marL="0" lvl="0" indent="0" algn="ctr">
              <a:buClr>
                <a:srgbClr val="DC9E1F"/>
              </a:buClr>
              <a:buNone/>
            </a:pPr>
            <a:r>
              <a:rPr lang="en-US" sz="1800" b="1" dirty="0">
                <a:solidFill>
                  <a:srgbClr val="DC9E1F">
                    <a:lumMod val="50000"/>
                  </a:srgbClr>
                </a:solidFill>
                <a:latin typeface="Times New Roman" panose="02020603050405020304" pitchFamily="18" charset="0"/>
                <a:cs typeface="Times New Roman" panose="02020603050405020304" pitchFamily="18" charset="0"/>
              </a:rPr>
              <a:t>TOEFL grade/date: </a:t>
            </a:r>
            <a:r>
              <a:rPr lang="en-US" sz="1800" i="1" dirty="0">
                <a:solidFill>
                  <a:srgbClr val="DC9E1F">
                    <a:lumMod val="50000"/>
                  </a:srgbClr>
                </a:solidFill>
                <a:latin typeface="Times New Roman" panose="02020603050405020304" pitchFamily="18" charset="0"/>
                <a:cs typeface="Times New Roman" panose="02020603050405020304" pitchFamily="18" charset="0"/>
              </a:rPr>
              <a:t>TBA</a:t>
            </a:r>
          </a:p>
          <a:p>
            <a:pPr marL="0" indent="0">
              <a:buNone/>
            </a:pPr>
            <a:endParaRPr lang="bg-BG" dirty="0"/>
          </a:p>
        </p:txBody>
      </p:sp>
    </p:spTree>
    <p:extLst>
      <p:ext uri="{BB962C8B-B14F-4D97-AF65-F5344CB8AC3E}">
        <p14:creationId xmlns:p14="http://schemas.microsoft.com/office/powerpoint/2010/main" val="4221307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F13BB4-FC9A-F2BC-296B-3242A9EDD187}"/>
            </a:ext>
          </a:extLst>
        </p:cNvPr>
        <p:cNvGrpSpPr/>
        <p:nvPr/>
      </p:nvGrpSpPr>
      <p:grpSpPr>
        <a:xfrm>
          <a:off x="0" y="0"/>
          <a:ext cx="0" cy="0"/>
          <a:chOff x="0" y="0"/>
          <a:chExt cx="0" cy="0"/>
        </a:xfrm>
      </p:grpSpPr>
      <p:pic>
        <p:nvPicPr>
          <p:cNvPr id="3" name="Picture 2" descr="A person running on a track&#10;&#10;Description automatically generated">
            <a:extLst>
              <a:ext uri="{FF2B5EF4-FFF2-40B4-BE49-F238E27FC236}">
                <a16:creationId xmlns:a16="http://schemas.microsoft.com/office/drawing/2014/main" id="{3B288E61-8FE8-D7B4-9CE8-C266E40686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9511"/>
            <a:ext cx="9144000" cy="6098977"/>
          </a:xfrm>
          <a:prstGeom prst="rect">
            <a:avLst/>
          </a:prstGeom>
        </p:spPr>
      </p:pic>
    </p:spTree>
    <p:extLst>
      <p:ext uri="{BB962C8B-B14F-4D97-AF65-F5344CB8AC3E}">
        <p14:creationId xmlns:p14="http://schemas.microsoft.com/office/powerpoint/2010/main" val="1416795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762000" y="-228600"/>
            <a:ext cx="7620000" cy="6096000"/>
          </a:xfrm>
        </p:spPr>
        <p:txBody>
          <a:bodyPr>
            <a:normAutofit fontScale="77500" lnSpcReduction="20000"/>
          </a:bodyPr>
          <a:lstStyle/>
          <a:p>
            <a:pPr marL="0" indent="0">
              <a:buNone/>
            </a:pPr>
            <a:endParaRPr lang="nl-NL" sz="2600" b="1" dirty="0">
              <a:solidFill>
                <a:schemeClr val="tx2">
                  <a:lumMod val="50000"/>
                </a:schemeClr>
              </a:solidFill>
              <a:latin typeface="Times New Roman" panose="02020603050405020304" pitchFamily="18" charset="0"/>
              <a:cs typeface="Times New Roman" panose="02020603050405020304" pitchFamily="18" charset="0"/>
            </a:endParaRPr>
          </a:p>
          <a:p>
            <a:pPr marL="0" indent="0" algn="ctr">
              <a:buNone/>
            </a:pPr>
            <a:r>
              <a:rPr lang="nl-NL" sz="2500" b="1" dirty="0">
                <a:solidFill>
                  <a:schemeClr val="tx2">
                    <a:lumMod val="50000"/>
                  </a:schemeClr>
                </a:solidFill>
                <a:latin typeface="Times New Roman" panose="02020603050405020304" pitchFamily="18" charset="0"/>
                <a:cs typeface="Times New Roman" panose="02020603050405020304" pitchFamily="18" charset="0"/>
              </a:rPr>
              <a:t>2020 - 60m hurdles winter season, National athletics championship - 9.34s. – 2nd place</a:t>
            </a:r>
          </a:p>
          <a:p>
            <a:pPr marL="0" indent="0" algn="ctr">
              <a:buNone/>
            </a:pPr>
            <a:r>
              <a:rPr lang="nl-NL" sz="2500" b="1" dirty="0">
                <a:solidFill>
                  <a:schemeClr val="tx2">
                    <a:lumMod val="50000"/>
                  </a:schemeClr>
                </a:solidFill>
                <a:latin typeface="Times New Roman" panose="02020603050405020304" pitchFamily="18" charset="0"/>
                <a:cs typeface="Times New Roman" panose="02020603050405020304" pitchFamily="18" charset="0"/>
              </a:rPr>
              <a:t>2020 - hexathlon winter season, National athletics championship - 310 points - 1st place</a:t>
            </a:r>
          </a:p>
          <a:p>
            <a:pPr marL="0" indent="0" algn="ctr">
              <a:buNone/>
            </a:pPr>
            <a:r>
              <a:rPr lang="nl-NL" sz="2500" b="1" dirty="0">
                <a:solidFill>
                  <a:schemeClr val="tx2">
                    <a:lumMod val="50000"/>
                  </a:schemeClr>
                </a:solidFill>
                <a:latin typeface="Times New Roman" panose="02020603050405020304" pitchFamily="18" charset="0"/>
                <a:cs typeface="Times New Roman" panose="02020603050405020304" pitchFamily="18" charset="0"/>
              </a:rPr>
              <a:t>2020 - hexathlon summer season, National athletics championship - 289 points - 3rd place</a:t>
            </a:r>
          </a:p>
          <a:p>
            <a:pPr marL="0" indent="0" algn="ctr">
              <a:buNone/>
            </a:pPr>
            <a:r>
              <a:rPr lang="nl-NL" sz="2500" b="1" dirty="0">
                <a:solidFill>
                  <a:schemeClr val="tx2">
                    <a:lumMod val="50000"/>
                  </a:schemeClr>
                </a:solidFill>
                <a:latin typeface="Times New Roman" panose="02020603050405020304" pitchFamily="18" charset="0"/>
                <a:cs typeface="Times New Roman" panose="02020603050405020304" pitchFamily="18" charset="0"/>
              </a:rPr>
              <a:t>2021 - 60m hurdles winter season, National athletics championship - 9.23s. - 1st place</a:t>
            </a:r>
          </a:p>
          <a:p>
            <a:pPr marL="0" indent="0" algn="ctr">
              <a:buNone/>
            </a:pPr>
            <a:r>
              <a:rPr lang="nl-NL" sz="2500" b="1" dirty="0">
                <a:solidFill>
                  <a:schemeClr val="tx2">
                    <a:lumMod val="50000"/>
                  </a:schemeClr>
                </a:solidFill>
                <a:latin typeface="Times New Roman" panose="02020603050405020304" pitchFamily="18" charset="0"/>
                <a:cs typeface="Times New Roman" panose="02020603050405020304" pitchFamily="18" charset="0"/>
              </a:rPr>
              <a:t>2021 - long jump, National athletics championship - 5.67m. - 1st place</a:t>
            </a:r>
          </a:p>
          <a:p>
            <a:pPr marL="0" indent="0" algn="ctr">
              <a:buNone/>
            </a:pPr>
            <a:r>
              <a:rPr lang="nl-NL" sz="2500" b="1" dirty="0">
                <a:solidFill>
                  <a:schemeClr val="tx2">
                    <a:lumMod val="50000"/>
                  </a:schemeClr>
                </a:solidFill>
                <a:latin typeface="Times New Roman" panose="02020603050405020304" pitchFamily="18" charset="0"/>
                <a:cs typeface="Times New Roman" panose="02020603050405020304" pitchFamily="18" charset="0"/>
              </a:rPr>
              <a:t>2021 - hexathlon winter season, National athletics championship - 347 points (equaled National record) - 1st place</a:t>
            </a:r>
          </a:p>
          <a:p>
            <a:pPr marL="0" indent="0" algn="ctr">
              <a:buNone/>
            </a:pPr>
            <a:r>
              <a:rPr lang="nl-NL" sz="2500" b="1" dirty="0">
                <a:solidFill>
                  <a:schemeClr val="tx2">
                    <a:lumMod val="50000"/>
                  </a:schemeClr>
                </a:solidFill>
                <a:latin typeface="Times New Roman" panose="02020603050405020304" pitchFamily="18" charset="0"/>
                <a:cs typeface="Times New Roman" panose="02020603050405020304" pitchFamily="18" charset="0"/>
              </a:rPr>
              <a:t>2021 - hexathlon summer season, National athletics championship - 388 points - 3rd place</a:t>
            </a:r>
          </a:p>
          <a:p>
            <a:pPr marL="0" indent="0" algn="ctr">
              <a:buNone/>
            </a:pPr>
            <a:r>
              <a:rPr lang="nl-NL" sz="2500" b="1" dirty="0">
                <a:solidFill>
                  <a:schemeClr val="tx2">
                    <a:lumMod val="50000"/>
                  </a:schemeClr>
                </a:solidFill>
                <a:latin typeface="Times New Roman" panose="02020603050405020304" pitchFamily="18" charset="0"/>
                <a:cs typeface="Times New Roman" panose="02020603050405020304" pitchFamily="18" charset="0"/>
              </a:rPr>
              <a:t>2021 - long jump, National athletics championship - 5.44m. - 3rd place</a:t>
            </a:r>
          </a:p>
          <a:p>
            <a:pPr marL="0" indent="0" algn="ctr">
              <a:buNone/>
            </a:pPr>
            <a:r>
              <a:rPr lang="nl-NL" sz="2500" b="1" dirty="0">
                <a:solidFill>
                  <a:schemeClr val="tx2">
                    <a:lumMod val="50000"/>
                  </a:schemeClr>
                </a:solidFill>
                <a:latin typeface="Times New Roman" panose="02020603050405020304" pitchFamily="18" charset="0"/>
                <a:cs typeface="Times New Roman" panose="02020603050405020304" pitchFamily="18" charset="0"/>
              </a:rPr>
              <a:t>U16 National athletics championship summer season 2021 - 100 hurdles - 14.88s. with - 1.7 wind - 2nd place</a:t>
            </a:r>
            <a:endParaRPr lang="en-US" sz="2500" b="1" i="1" dirty="0">
              <a:solidFill>
                <a:schemeClr val="tx2">
                  <a:lumMod val="50000"/>
                </a:schemeClr>
              </a:solidFill>
              <a:latin typeface="Times New Roman" panose="02020603050405020304" pitchFamily="18" charset="0"/>
              <a:cs typeface="Times New Roman" panose="02020603050405020304" pitchFamily="18" charset="0"/>
            </a:endParaRPr>
          </a:p>
          <a:p>
            <a:pPr marL="0" indent="0">
              <a:buNone/>
            </a:pPr>
            <a:endParaRPr lang="en-US" sz="2000" b="1" i="1" dirty="0">
              <a:solidFill>
                <a:schemeClr val="tx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034066"/>
      </p:ext>
    </p:extLst>
  </p:cSld>
  <p:clrMapOvr>
    <a:masterClrMapping/>
  </p:clrMapOvr>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3416</TotalTime>
  <Words>1251</Words>
  <Application>Microsoft Office PowerPoint</Application>
  <PresentationFormat>On-screen Show (4:3)</PresentationFormat>
  <Paragraphs>92</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Arial Narrow</vt:lpstr>
      <vt:lpstr>Times New Roman</vt:lpstr>
      <vt:lpstr>Horizon</vt:lpstr>
      <vt:lpstr>Martha Baharova 60m hurdles, hexathlon, long jump, pentathlon, heptathlon, high jump</vt:lpstr>
      <vt:lpstr>PowerPoint Presentation</vt:lpstr>
      <vt:lpstr>PowerPoint Presentation</vt:lpstr>
      <vt:lpstr>PowerPoint Presentation</vt:lpstr>
      <vt:lpstr>Video: </vt:lpstr>
      <vt:lpstr>PowerPoint Presentation</vt:lpstr>
      <vt:lpstr>Additional information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Interview questions</vt:lpstr>
      <vt:lpstr>PowerPoint Presentation</vt:lpstr>
      <vt:lpstr>PowerPoint Presentation</vt:lpstr>
      <vt:lpstr>PowerPoint Presentation</vt:lpstr>
      <vt:lpstr>PowerPoint Presentation</vt:lpstr>
      <vt:lpstr>PowerPoint Presentation</vt:lpstr>
      <vt:lpstr>The presentation provides all the basic information for the student-athlete. More details and video can be provided if needed. Contact us.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Siana Dobreva </dc:title>
  <dc:creator>Radoslav Popov</dc:creator>
  <cp:lastModifiedBy>Radoslav Popov</cp:lastModifiedBy>
  <cp:revision>42</cp:revision>
  <dcterms:created xsi:type="dcterms:W3CDTF">2006-08-16T00:00:00Z</dcterms:created>
  <dcterms:modified xsi:type="dcterms:W3CDTF">2024-12-27T18:47:27Z</dcterms:modified>
</cp:coreProperties>
</file>