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8" r:id="rId1"/>
  </p:sldMasterIdLst>
  <p:sldIdLst>
    <p:sldId id="256" r:id="rId2"/>
    <p:sldId id="306" r:id="rId3"/>
    <p:sldId id="257" r:id="rId4"/>
    <p:sldId id="258" r:id="rId5"/>
    <p:sldId id="283" r:id="rId6"/>
    <p:sldId id="275" r:id="rId7"/>
    <p:sldId id="276" r:id="rId8"/>
    <p:sldId id="294" r:id="rId9"/>
    <p:sldId id="277" r:id="rId10"/>
    <p:sldId id="278" r:id="rId11"/>
    <p:sldId id="279" r:id="rId12"/>
    <p:sldId id="303" r:id="rId13"/>
    <p:sldId id="295" r:id="rId14"/>
    <p:sldId id="296" r:id="rId15"/>
    <p:sldId id="297" r:id="rId16"/>
    <p:sldId id="299" r:id="rId17"/>
    <p:sldId id="300" r:id="rId18"/>
    <p:sldId id="301" r:id="rId19"/>
    <p:sldId id="302" r:id="rId20"/>
    <p:sldId id="260" r:id="rId21"/>
    <p:sldId id="261" r:id="rId22"/>
    <p:sldId id="264" r:id="rId23"/>
    <p:sldId id="262" r:id="rId24"/>
    <p:sldId id="265" r:id="rId25"/>
    <p:sldId id="263" r:id="rId26"/>
    <p:sldId id="266" r:id="rId27"/>
    <p:sldId id="267" r:id="rId28"/>
    <p:sldId id="304" r:id="rId29"/>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0" d="100"/>
          <a:sy n="110" d="100"/>
        </p:scale>
        <p:origin x="63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ja-JP" altLang="en-US"/>
              <a:t>マスター タイトルの書式設定</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9DFDBE5-0AC8-4105-8222-38C62AAE4191}" type="datetimeFigureOut">
              <a:rPr kumimoji="1" lang="ja-JP" altLang="en-US" smtClean="0"/>
              <a:t>2024/7/19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ECDCE1-86A1-4B9A-A11E-6D1CFE6DCD93}" type="slidenum">
              <a:rPr kumimoji="1" lang="ja-JP" altLang="en-US" smtClean="0"/>
              <a:t>‹#›</a:t>
            </a:fld>
            <a:endParaRPr kumimoji="1" lang="ja-JP" altLang="en-US"/>
          </a:p>
        </p:txBody>
      </p:sp>
    </p:spTree>
    <p:extLst>
      <p:ext uri="{BB962C8B-B14F-4D97-AF65-F5344CB8AC3E}">
        <p14:creationId xmlns:p14="http://schemas.microsoft.com/office/powerpoint/2010/main" val="1154677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9DFDBE5-0AC8-4105-8222-38C62AAE4191}" type="datetimeFigureOut">
              <a:rPr kumimoji="1" lang="ja-JP" altLang="en-US" smtClean="0"/>
              <a:t>2024/7/19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1ECDCE1-86A1-4B9A-A11E-6D1CFE6DCD93}" type="slidenum">
              <a:rPr kumimoji="1" lang="ja-JP" altLang="en-US" smtClean="0"/>
              <a:t>‹#›</a:t>
            </a:fld>
            <a:endParaRPr kumimoji="1" lang="ja-JP" altLang="en-US"/>
          </a:p>
        </p:txBody>
      </p:sp>
    </p:spTree>
    <p:extLst>
      <p:ext uri="{BB962C8B-B14F-4D97-AF65-F5344CB8AC3E}">
        <p14:creationId xmlns:p14="http://schemas.microsoft.com/office/powerpoint/2010/main" val="2196889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9DFDBE5-0AC8-4105-8222-38C62AAE4191}" type="datetimeFigureOut">
              <a:rPr kumimoji="1" lang="ja-JP" altLang="en-US" smtClean="0"/>
              <a:t>2024/7/19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1ECDCE1-86A1-4B9A-A11E-6D1CFE6DCD93}" type="slidenum">
              <a:rPr kumimoji="1" lang="ja-JP" altLang="en-US" smtClean="0"/>
              <a:t>‹#›</a:t>
            </a:fld>
            <a:endParaRPr kumimoji="1" lang="ja-JP" altLang="en-US"/>
          </a:p>
        </p:txBody>
      </p:sp>
    </p:spTree>
    <p:extLst>
      <p:ext uri="{BB962C8B-B14F-4D97-AF65-F5344CB8AC3E}">
        <p14:creationId xmlns:p14="http://schemas.microsoft.com/office/powerpoint/2010/main" val="19648760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ja-JP" altLang="en-US"/>
              <a:t>マスター タイトルの書式設定</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9DFDBE5-0AC8-4105-8222-38C62AAE4191}" type="datetimeFigureOut">
              <a:rPr kumimoji="1" lang="ja-JP" altLang="en-US" smtClean="0"/>
              <a:t>2024/7/19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1ECDCE1-86A1-4B9A-A11E-6D1CFE6DCD93}" type="slidenum">
              <a:rPr kumimoji="1" lang="ja-JP" altLang="en-US" smtClean="0"/>
              <a:t>‹#›</a:t>
            </a:fld>
            <a:endParaRPr kumimoji="1" lang="ja-JP" alt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7828279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9DFDBE5-0AC8-4105-8222-38C62AAE4191}" type="datetimeFigureOut">
              <a:rPr kumimoji="1" lang="ja-JP" altLang="en-US" smtClean="0"/>
              <a:t>2024/7/19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1ECDCE1-86A1-4B9A-A11E-6D1CFE6DCD93}" type="slidenum">
              <a:rPr kumimoji="1" lang="ja-JP" altLang="en-US" smtClean="0"/>
              <a:t>‹#›</a:t>
            </a:fld>
            <a:endParaRPr kumimoji="1" lang="ja-JP" altLang="en-US"/>
          </a:p>
        </p:txBody>
      </p:sp>
    </p:spTree>
    <p:extLst>
      <p:ext uri="{BB962C8B-B14F-4D97-AF65-F5344CB8AC3E}">
        <p14:creationId xmlns:p14="http://schemas.microsoft.com/office/powerpoint/2010/main" val="22195582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段">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ja-JP" altLang="en-US"/>
              <a:t>マスター タイトルの書式設定</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C9DFDBE5-0AC8-4105-8222-38C62AAE4191}" type="datetimeFigureOut">
              <a:rPr kumimoji="1" lang="ja-JP" altLang="en-US" smtClean="0"/>
              <a:t>2024/7/19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1ECDCE1-86A1-4B9A-A11E-6D1CFE6DCD93}" type="slidenum">
              <a:rPr kumimoji="1" lang="ja-JP" altLang="en-US" smtClean="0"/>
              <a:t>‹#›</a:t>
            </a:fld>
            <a:endParaRPr kumimoji="1" lang="ja-JP" altLang="en-US"/>
          </a:p>
        </p:txBody>
      </p:sp>
    </p:spTree>
    <p:extLst>
      <p:ext uri="{BB962C8B-B14F-4D97-AF65-F5344CB8AC3E}">
        <p14:creationId xmlns:p14="http://schemas.microsoft.com/office/powerpoint/2010/main" val="33244696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つの画像列">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ja-JP" altLang="en-US"/>
              <a:t>マスター タイトルの書式設定</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C9DFDBE5-0AC8-4105-8222-38C62AAE4191}" type="datetimeFigureOut">
              <a:rPr kumimoji="1" lang="ja-JP" altLang="en-US" smtClean="0"/>
              <a:t>2024/7/19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1ECDCE1-86A1-4B9A-A11E-6D1CFE6DCD93}" type="slidenum">
              <a:rPr kumimoji="1" lang="ja-JP" altLang="en-US" smtClean="0"/>
              <a:t>‹#›</a:t>
            </a:fld>
            <a:endParaRPr kumimoji="1" lang="ja-JP" altLang="en-US"/>
          </a:p>
        </p:txBody>
      </p:sp>
    </p:spTree>
    <p:extLst>
      <p:ext uri="{BB962C8B-B14F-4D97-AF65-F5344CB8AC3E}">
        <p14:creationId xmlns:p14="http://schemas.microsoft.com/office/powerpoint/2010/main" val="34125407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9DFDBE5-0AC8-4105-8222-38C62AAE4191}" type="datetimeFigureOut">
              <a:rPr kumimoji="1" lang="ja-JP" altLang="en-US" smtClean="0"/>
              <a:t>2024/7/19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ECDCE1-86A1-4B9A-A11E-6D1CFE6DCD93}" type="slidenum">
              <a:rPr kumimoji="1" lang="ja-JP" altLang="en-US" smtClean="0"/>
              <a:t>‹#›</a:t>
            </a:fld>
            <a:endParaRPr kumimoji="1" lang="ja-JP" altLang="en-US"/>
          </a:p>
        </p:txBody>
      </p:sp>
    </p:spTree>
    <p:extLst>
      <p:ext uri="{BB962C8B-B14F-4D97-AF65-F5344CB8AC3E}">
        <p14:creationId xmlns:p14="http://schemas.microsoft.com/office/powerpoint/2010/main" val="3212515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ja-JP" altLang="en-US"/>
              <a:t>マスター タイトルの書式設定</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9DFDBE5-0AC8-4105-8222-38C62AAE4191}" type="datetimeFigureOut">
              <a:rPr kumimoji="1" lang="ja-JP" altLang="en-US" smtClean="0"/>
              <a:t>2024/7/19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ECDCE1-86A1-4B9A-A11E-6D1CFE6DCD93}" type="slidenum">
              <a:rPr kumimoji="1" lang="ja-JP" altLang="en-US" smtClean="0"/>
              <a:t>‹#›</a:t>
            </a:fld>
            <a:endParaRPr kumimoji="1" lang="ja-JP" altLang="en-US"/>
          </a:p>
        </p:txBody>
      </p:sp>
    </p:spTree>
    <p:extLst>
      <p:ext uri="{BB962C8B-B14F-4D97-AF65-F5344CB8AC3E}">
        <p14:creationId xmlns:p14="http://schemas.microsoft.com/office/powerpoint/2010/main" val="18061325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1F4067D-D17A-655C-DF14-9CB8448E007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258C8B9-AC1E-5138-4CBF-51B25C1A0C15}"/>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5F19BF5-4D82-0852-3A30-6CF18A9E477E}"/>
              </a:ext>
            </a:extLst>
          </p:cNvPr>
          <p:cNvSpPr>
            <a:spLocks noGrp="1"/>
          </p:cNvSpPr>
          <p:nvPr>
            <p:ph type="dt" sz="half" idx="10"/>
          </p:nvPr>
        </p:nvSpPr>
        <p:spPr/>
        <p:txBody>
          <a:bodyPr/>
          <a:lstStyle/>
          <a:p>
            <a:fld id="{C9DFDBE5-0AC8-4105-8222-38C62AAE4191}" type="datetimeFigureOut">
              <a:rPr kumimoji="1" lang="ja-JP" altLang="en-US" smtClean="0"/>
              <a:t>2024/7/19</a:t>
            </a:fld>
            <a:endParaRPr kumimoji="1" lang="ja-JP" altLang="en-US"/>
          </a:p>
        </p:txBody>
      </p:sp>
      <p:sp>
        <p:nvSpPr>
          <p:cNvPr id="5" name="フッター プレースホルダー 4">
            <a:extLst>
              <a:ext uri="{FF2B5EF4-FFF2-40B4-BE49-F238E27FC236}">
                <a16:creationId xmlns:a16="http://schemas.microsoft.com/office/drawing/2014/main" id="{2E9566BB-7E03-DACB-D4C6-38E8B922F22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55A5BE0-254B-022E-2888-11B8E134B9E4}"/>
              </a:ext>
            </a:extLst>
          </p:cNvPr>
          <p:cNvSpPr>
            <a:spLocks noGrp="1"/>
          </p:cNvSpPr>
          <p:nvPr>
            <p:ph type="sldNum" sz="quarter" idx="12"/>
          </p:nvPr>
        </p:nvSpPr>
        <p:spPr/>
        <p:txBody>
          <a:bodyPr/>
          <a:lstStyle/>
          <a:p>
            <a:fld id="{E1ECDCE1-86A1-4B9A-A11E-6D1CFE6DCD93}" type="slidenum">
              <a:rPr kumimoji="1" lang="ja-JP" altLang="en-US" smtClean="0"/>
              <a:t>‹#›</a:t>
            </a:fld>
            <a:endParaRPr kumimoji="1" lang="ja-JP" altLang="en-US"/>
          </a:p>
        </p:txBody>
      </p:sp>
    </p:spTree>
    <p:extLst>
      <p:ext uri="{BB962C8B-B14F-4D97-AF65-F5344CB8AC3E}">
        <p14:creationId xmlns:p14="http://schemas.microsoft.com/office/powerpoint/2010/main" val="141426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9DFDBE5-0AC8-4105-8222-38C62AAE4191}" type="datetimeFigureOut">
              <a:rPr kumimoji="1" lang="ja-JP" altLang="en-US" smtClean="0"/>
              <a:t>2024/7/19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ECDCE1-86A1-4B9A-A11E-6D1CFE6DCD93}" type="slidenum">
              <a:rPr kumimoji="1" lang="ja-JP" altLang="en-US" smtClean="0"/>
              <a:t>‹#›</a:t>
            </a:fld>
            <a:endParaRPr kumimoji="1" lang="ja-JP" altLang="en-US"/>
          </a:p>
        </p:txBody>
      </p:sp>
    </p:spTree>
    <p:extLst>
      <p:ext uri="{BB962C8B-B14F-4D97-AF65-F5344CB8AC3E}">
        <p14:creationId xmlns:p14="http://schemas.microsoft.com/office/powerpoint/2010/main" val="3541835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9DFDBE5-0AC8-4105-8222-38C62AAE4191}" type="datetimeFigureOut">
              <a:rPr kumimoji="1" lang="ja-JP" altLang="en-US" smtClean="0"/>
              <a:t>2024/7/19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ECDCE1-86A1-4B9A-A11E-6D1CFE6DCD93}" type="slidenum">
              <a:rPr kumimoji="1" lang="ja-JP" altLang="en-US" smtClean="0"/>
              <a:t>‹#›</a:t>
            </a:fld>
            <a:endParaRPr kumimoji="1" lang="ja-JP" altLang="en-US"/>
          </a:p>
        </p:txBody>
      </p:sp>
    </p:spTree>
    <p:extLst>
      <p:ext uri="{BB962C8B-B14F-4D97-AF65-F5344CB8AC3E}">
        <p14:creationId xmlns:p14="http://schemas.microsoft.com/office/powerpoint/2010/main" val="1001051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ja-JP" altLang="en-US"/>
              <a:t>マスター タイトルの書式設定</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9DFDBE5-0AC8-4105-8222-38C62AAE4191}" type="datetimeFigureOut">
              <a:rPr kumimoji="1" lang="ja-JP" altLang="en-US" smtClean="0"/>
              <a:t>2024/7/19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1ECDCE1-86A1-4B9A-A11E-6D1CFE6DCD93}" type="slidenum">
              <a:rPr kumimoji="1" lang="ja-JP" altLang="en-US" smtClean="0"/>
              <a:t>‹#›</a:t>
            </a:fld>
            <a:endParaRPr kumimoji="1" lang="ja-JP" altLang="en-US"/>
          </a:p>
        </p:txBody>
      </p:sp>
    </p:spTree>
    <p:extLst>
      <p:ext uri="{BB962C8B-B14F-4D97-AF65-F5344CB8AC3E}">
        <p14:creationId xmlns:p14="http://schemas.microsoft.com/office/powerpoint/2010/main" val="3719610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2" name="Content Placeholder 3"/>
          <p:cNvSpPr>
            <a:spLocks noGrp="1"/>
          </p:cNvSpPr>
          <p:nvPr>
            <p:ph sz="quarter" idx="13"/>
          </p:nvPr>
        </p:nvSpPr>
        <p:spPr>
          <a:xfrm>
            <a:off x="913774" y="3051012"/>
            <a:ext cx="5106027" cy="274018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3" name="Content Placeholder 5"/>
          <p:cNvSpPr>
            <a:spLocks noGrp="1"/>
          </p:cNvSpPr>
          <p:nvPr>
            <p:ph sz="quarter" idx="14"/>
          </p:nvPr>
        </p:nvSpPr>
        <p:spPr>
          <a:xfrm>
            <a:off x="6172200" y="3051012"/>
            <a:ext cx="5105401" cy="274018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9DFDBE5-0AC8-4105-8222-38C62AAE4191}" type="datetimeFigureOut">
              <a:rPr kumimoji="1" lang="ja-JP" altLang="en-US" smtClean="0"/>
              <a:t>2024/7/19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1ECDCE1-86A1-4B9A-A11E-6D1CFE6DCD93}" type="slidenum">
              <a:rPr kumimoji="1" lang="ja-JP" altLang="en-US" smtClean="0"/>
              <a:t>‹#›</a:t>
            </a:fld>
            <a:endParaRPr kumimoji="1" lang="ja-JP" altLang="en-US"/>
          </a:p>
        </p:txBody>
      </p:sp>
    </p:spTree>
    <p:extLst>
      <p:ext uri="{BB962C8B-B14F-4D97-AF65-F5344CB8AC3E}">
        <p14:creationId xmlns:p14="http://schemas.microsoft.com/office/powerpoint/2010/main" val="1275443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9DFDBE5-0AC8-4105-8222-38C62AAE4191}" type="datetimeFigureOut">
              <a:rPr kumimoji="1" lang="ja-JP" altLang="en-US" smtClean="0"/>
              <a:t>2024/7/19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1ECDCE1-86A1-4B9A-A11E-6D1CFE6DCD93}" type="slidenum">
              <a:rPr kumimoji="1" lang="ja-JP" altLang="en-US" smtClean="0"/>
              <a:t>‹#›</a:t>
            </a:fld>
            <a:endParaRPr kumimoji="1" lang="ja-JP" altLang="en-US"/>
          </a:p>
        </p:txBody>
      </p:sp>
    </p:spTree>
    <p:extLst>
      <p:ext uri="{BB962C8B-B14F-4D97-AF65-F5344CB8AC3E}">
        <p14:creationId xmlns:p14="http://schemas.microsoft.com/office/powerpoint/2010/main" val="3685490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C9DFDBE5-0AC8-4105-8222-38C62AAE4191}" type="datetimeFigureOut">
              <a:rPr kumimoji="1" lang="ja-JP" altLang="en-US" smtClean="0"/>
              <a:t>2024/7/19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1ECDCE1-86A1-4B9A-A11E-6D1CFE6DCD93}" type="slidenum">
              <a:rPr kumimoji="1" lang="ja-JP" altLang="en-US" smtClean="0"/>
              <a:t>‹#›</a:t>
            </a:fld>
            <a:endParaRPr kumimoji="1" lang="ja-JP" altLang="en-US"/>
          </a:p>
        </p:txBody>
      </p:sp>
    </p:spTree>
    <p:extLst>
      <p:ext uri="{BB962C8B-B14F-4D97-AF65-F5344CB8AC3E}">
        <p14:creationId xmlns:p14="http://schemas.microsoft.com/office/powerpoint/2010/main" val="1811780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ja-JP" altLang="en-US"/>
              <a:t>マスター タイトルの書式設定</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9DFDBE5-0AC8-4105-8222-38C62AAE4191}" type="datetimeFigureOut">
              <a:rPr kumimoji="1" lang="ja-JP" altLang="en-US" smtClean="0"/>
              <a:t>2024/7/19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1ECDCE1-86A1-4B9A-A11E-6D1CFE6DCD93}" type="slidenum">
              <a:rPr kumimoji="1" lang="ja-JP" altLang="en-US" smtClean="0"/>
              <a:t>‹#›</a:t>
            </a:fld>
            <a:endParaRPr kumimoji="1" lang="ja-JP" altLang="en-US"/>
          </a:p>
        </p:txBody>
      </p:sp>
    </p:spTree>
    <p:extLst>
      <p:ext uri="{BB962C8B-B14F-4D97-AF65-F5344CB8AC3E}">
        <p14:creationId xmlns:p14="http://schemas.microsoft.com/office/powerpoint/2010/main" val="2860207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9DFDBE5-0AC8-4105-8222-38C62AAE4191}" type="datetimeFigureOut">
              <a:rPr kumimoji="1" lang="ja-JP" altLang="en-US" smtClean="0"/>
              <a:t>2024/7/19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1ECDCE1-86A1-4B9A-A11E-6D1CFE6DCD93}" type="slidenum">
              <a:rPr kumimoji="1" lang="ja-JP" altLang="en-US" smtClean="0"/>
              <a:t>‹#›</a:t>
            </a:fld>
            <a:endParaRPr kumimoji="1" lang="ja-JP" altLang="en-US"/>
          </a:p>
        </p:txBody>
      </p:sp>
    </p:spTree>
    <p:extLst>
      <p:ext uri="{BB962C8B-B14F-4D97-AF65-F5344CB8AC3E}">
        <p14:creationId xmlns:p14="http://schemas.microsoft.com/office/powerpoint/2010/main" val="3693753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C9DFDBE5-0AC8-4105-8222-38C62AAE4191}" type="datetimeFigureOut">
              <a:rPr kumimoji="1" lang="ja-JP" altLang="en-US" smtClean="0"/>
              <a:t>2024/7/19</a:t>
            </a:fld>
            <a:endParaRPr kumimoji="1" lang="ja-JP" alt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kumimoji="1" lang="ja-JP" alt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E1ECDCE1-86A1-4B9A-A11E-6D1CFE6DCD93}" type="slidenum">
              <a:rPr kumimoji="1" lang="ja-JP" altLang="en-US" smtClean="0"/>
              <a:t>‹#›</a:t>
            </a:fld>
            <a:endParaRPr kumimoji="1" lang="ja-JP" altLang="en-US"/>
          </a:p>
        </p:txBody>
      </p:sp>
    </p:spTree>
    <p:extLst>
      <p:ext uri="{BB962C8B-B14F-4D97-AF65-F5344CB8AC3E}">
        <p14:creationId xmlns:p14="http://schemas.microsoft.com/office/powerpoint/2010/main" val="3789997996"/>
      </p:ext>
    </p:extLst>
  </p:cSld>
  <p:clrMap bg1="lt1" tx1="dk1" bg2="lt2" tx2="dk2" accent1="accent1" accent2="accent2" accent3="accent3" accent4="accent4" accent5="accent5" accent6="accent6" hlink="hlink" folHlink="folHlink"/>
  <p:sldLayoutIdLst>
    <p:sldLayoutId id="2147483869" r:id="rId1"/>
    <p:sldLayoutId id="2147483870" r:id="rId2"/>
    <p:sldLayoutId id="2147483871" r:id="rId3"/>
    <p:sldLayoutId id="2147483872" r:id="rId4"/>
    <p:sldLayoutId id="2147483873" r:id="rId5"/>
    <p:sldLayoutId id="2147483874" r:id="rId6"/>
    <p:sldLayoutId id="2147483875" r:id="rId7"/>
    <p:sldLayoutId id="2147483876" r:id="rId8"/>
    <p:sldLayoutId id="2147483877" r:id="rId9"/>
    <p:sldLayoutId id="2147483878" r:id="rId10"/>
    <p:sldLayoutId id="2147483879" r:id="rId11"/>
    <p:sldLayoutId id="2147483880" r:id="rId12"/>
    <p:sldLayoutId id="2147483881" r:id="rId13"/>
    <p:sldLayoutId id="2147483882" r:id="rId14"/>
    <p:sldLayoutId id="2147483883" r:id="rId15"/>
    <p:sldLayoutId id="2147483884" r:id="rId16"/>
    <p:sldLayoutId id="2147483885" r:id="rId17"/>
    <p:sldLayoutId id="2147483886" r:id="rId18"/>
  </p:sldLayoutIdLst>
  <p:txStyles>
    <p:titleStyle>
      <a:lvl1pPr algn="ctr" defTabSz="914400" rtl="0" eaLnBrk="1" latinLnBrk="0" hangingPunct="1">
        <a:lnSpc>
          <a:spcPct val="90000"/>
        </a:lnSpc>
        <a:spcBef>
          <a:spcPct val="0"/>
        </a:spcBef>
        <a:buNone/>
        <a:defRPr kumimoji="1"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kumimoji="1"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kumimoji="1"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kumimoji="1"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5A2607-38B9-00DB-55A7-1D889855B910}"/>
              </a:ext>
            </a:extLst>
          </p:cNvPr>
          <p:cNvSpPr>
            <a:spLocks noGrp="1"/>
          </p:cNvSpPr>
          <p:nvPr>
            <p:ph type="ctrTitle"/>
          </p:nvPr>
        </p:nvSpPr>
        <p:spPr>
          <a:xfrm>
            <a:off x="1524000" y="1122363"/>
            <a:ext cx="9144000" cy="1777591"/>
          </a:xfrm>
        </p:spPr>
        <p:txBody>
          <a:bodyPr/>
          <a:lstStyle/>
          <a:p>
            <a:r>
              <a:rPr kumimoji="1" lang="ja-JP" altLang="en-US" b="1" dirty="0"/>
              <a:t>６０歳以降の働き方について</a:t>
            </a:r>
          </a:p>
        </p:txBody>
      </p:sp>
      <p:sp>
        <p:nvSpPr>
          <p:cNvPr id="3" name="字幕 2">
            <a:extLst>
              <a:ext uri="{FF2B5EF4-FFF2-40B4-BE49-F238E27FC236}">
                <a16:creationId xmlns:a16="http://schemas.microsoft.com/office/drawing/2014/main" id="{C4302933-9EE0-38EE-E355-4B79C76300E5}"/>
              </a:ext>
            </a:extLst>
          </p:cNvPr>
          <p:cNvSpPr>
            <a:spLocks noGrp="1"/>
          </p:cNvSpPr>
          <p:nvPr>
            <p:ph type="subTitle" idx="1"/>
          </p:nvPr>
        </p:nvSpPr>
        <p:spPr/>
        <p:txBody>
          <a:bodyPr>
            <a:normAutofit/>
          </a:bodyPr>
          <a:lstStyle/>
          <a:p>
            <a:r>
              <a:rPr kumimoji="1" lang="ja-JP" altLang="en-US" sz="2600" b="1" dirty="0"/>
              <a:t>定年引上げに関する情報・退職金・再任用再就職について</a:t>
            </a:r>
          </a:p>
        </p:txBody>
      </p:sp>
      <p:sp>
        <p:nvSpPr>
          <p:cNvPr id="4" name="テキスト ボックス 3">
            <a:extLst>
              <a:ext uri="{FF2B5EF4-FFF2-40B4-BE49-F238E27FC236}">
                <a16:creationId xmlns:a16="http://schemas.microsoft.com/office/drawing/2014/main" id="{B0024B0D-E2C8-5503-2D4F-390A32A2964B}"/>
              </a:ext>
            </a:extLst>
          </p:cNvPr>
          <p:cNvSpPr txBox="1"/>
          <p:nvPr/>
        </p:nvSpPr>
        <p:spPr>
          <a:xfrm>
            <a:off x="5808617" y="5547360"/>
            <a:ext cx="4972594" cy="646331"/>
          </a:xfrm>
          <a:prstGeom prst="rect">
            <a:avLst/>
          </a:prstGeom>
          <a:noFill/>
        </p:spPr>
        <p:txBody>
          <a:bodyPr wrap="square" rtlCol="0">
            <a:spAutoFit/>
          </a:bodyPr>
          <a:lstStyle/>
          <a:p>
            <a:r>
              <a:rPr kumimoji="1" lang="ja-JP" altLang="en-US" dirty="0"/>
              <a:t>横浜市立学校管理職組合</a:t>
            </a:r>
          </a:p>
          <a:p>
            <a:r>
              <a:rPr kumimoji="1" lang="ja-JP" altLang="en-US" dirty="0"/>
              <a:t>事務局長　千田　晴久（元栗田谷中校長）</a:t>
            </a:r>
          </a:p>
        </p:txBody>
      </p:sp>
    </p:spTree>
    <p:extLst>
      <p:ext uri="{BB962C8B-B14F-4D97-AF65-F5344CB8AC3E}">
        <p14:creationId xmlns:p14="http://schemas.microsoft.com/office/powerpoint/2010/main" val="37273399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50F2779-EEA5-B000-BD9F-04F5E5CAF496}"/>
              </a:ext>
            </a:extLst>
          </p:cNvPr>
          <p:cNvSpPr>
            <a:spLocks noGrp="1"/>
          </p:cNvSpPr>
          <p:nvPr>
            <p:ph type="title"/>
          </p:nvPr>
        </p:nvSpPr>
        <p:spPr>
          <a:ln>
            <a:solidFill>
              <a:schemeClr val="accent1"/>
            </a:solidFill>
          </a:ln>
        </p:spPr>
        <p:txBody>
          <a:bodyPr/>
          <a:lstStyle/>
          <a:p>
            <a:pPr algn="ctr"/>
            <a:r>
              <a:rPr kumimoji="1" lang="ja-JP" altLang="en-US" b="1" dirty="0"/>
              <a:t>暫定再任用教諭について</a:t>
            </a:r>
          </a:p>
        </p:txBody>
      </p:sp>
      <p:sp>
        <p:nvSpPr>
          <p:cNvPr id="3" name="コンテンツ プレースホルダー 2">
            <a:extLst>
              <a:ext uri="{FF2B5EF4-FFF2-40B4-BE49-F238E27FC236}">
                <a16:creationId xmlns:a16="http://schemas.microsoft.com/office/drawing/2014/main" id="{9526FB97-B0D5-874E-E0DC-DE99AE522097}"/>
              </a:ext>
            </a:extLst>
          </p:cNvPr>
          <p:cNvSpPr>
            <a:spLocks noGrp="1"/>
          </p:cNvSpPr>
          <p:nvPr>
            <p:ph idx="1"/>
          </p:nvPr>
        </p:nvSpPr>
        <p:spPr>
          <a:xfrm>
            <a:off x="913775" y="2214694"/>
            <a:ext cx="10364452" cy="4116437"/>
          </a:xfrm>
          <a:ln>
            <a:solidFill>
              <a:schemeClr val="accent1"/>
            </a:solidFill>
          </a:ln>
        </p:spPr>
        <p:txBody>
          <a:bodyPr>
            <a:normAutofit/>
          </a:bodyPr>
          <a:lstStyle/>
          <a:p>
            <a:pPr marL="0" indent="0">
              <a:buNone/>
            </a:pPr>
            <a:r>
              <a:rPr kumimoji="1" lang="ja-JP" altLang="en-US" sz="2400" dirty="0"/>
              <a:t>１　定年後６５歳まで暫定再任用教諭として勤務できます。</a:t>
            </a:r>
          </a:p>
          <a:p>
            <a:pPr marL="0" indent="0">
              <a:buNone/>
            </a:pPr>
            <a:r>
              <a:rPr kumimoji="1" lang="ja-JP" altLang="en-US" sz="2400" dirty="0"/>
              <a:t>２　業務は教諭としての業務全般です。</a:t>
            </a:r>
          </a:p>
          <a:p>
            <a:pPr marL="0" indent="0">
              <a:buNone/>
            </a:pPr>
            <a:r>
              <a:rPr kumimoji="1" lang="ja-JP" altLang="en-US" sz="2400" dirty="0"/>
              <a:t>３　フルタイムが原則ですが、</a:t>
            </a:r>
            <a:r>
              <a:rPr kumimoji="1" lang="ja-JP" altLang="en-US" sz="2400" b="1" dirty="0"/>
              <a:t>ハーフタイムも選択できます。</a:t>
            </a:r>
          </a:p>
          <a:p>
            <a:pPr marL="0" indent="0">
              <a:buNone/>
            </a:pPr>
            <a:r>
              <a:rPr kumimoji="1" lang="ja-JP" altLang="en-US" sz="2400" b="1" dirty="0"/>
              <a:t>４　ハーフの場合、共済組合に入ることはできません</a:t>
            </a:r>
            <a:r>
              <a:rPr kumimoji="1" lang="ja-JP" altLang="en-US" sz="2400" dirty="0"/>
              <a:t>。</a:t>
            </a:r>
          </a:p>
          <a:p>
            <a:pPr marL="0" indent="0">
              <a:buNone/>
            </a:pPr>
            <a:r>
              <a:rPr kumimoji="1" lang="ja-JP" altLang="en-US" sz="2400" dirty="0"/>
              <a:t>　　共済組合任意継続か国民健康保険に加入する必要があります。</a:t>
            </a:r>
          </a:p>
          <a:p>
            <a:pPr marL="0" indent="0">
              <a:buNone/>
            </a:pPr>
            <a:endParaRPr kumimoji="1" lang="ja-JP" altLang="en-US" sz="2400" dirty="0"/>
          </a:p>
          <a:p>
            <a:pPr marL="0" marR="0" lvl="0" indent="0" algn="l" defTabSz="914400" rtl="0" eaLnBrk="1" fontAlgn="auto" latinLnBrk="0" hangingPunct="1">
              <a:lnSpc>
                <a:spcPct val="90000"/>
              </a:lnSpc>
              <a:spcBef>
                <a:spcPts val="1200"/>
              </a:spcBef>
              <a:spcAft>
                <a:spcPts val="200"/>
              </a:spcAft>
              <a:buClr>
                <a:srgbClr val="9CBEBD"/>
              </a:buClr>
              <a:buSzPct val="100000"/>
              <a:buFont typeface="Tw Cen MT" panose="020B0602020104020603" pitchFamily="34" charset="0"/>
              <a:buNone/>
              <a:tabLst/>
              <a:defRPr/>
            </a:pPr>
            <a:r>
              <a:rPr kumimoji="1" lang="ja-JP" altLang="en-US" sz="2400" b="0" i="0" u="none" strike="noStrike" kern="1200" cap="none" spc="0" normalizeH="0" baseline="0" noProof="0" dirty="0">
                <a:ln>
                  <a:noFill/>
                </a:ln>
                <a:solidFill>
                  <a:srgbClr val="2E2B21"/>
                </a:solidFill>
                <a:effectLst/>
                <a:uLnTx/>
                <a:uFillTx/>
                <a:latin typeface="Tw Cen MT" panose="020B0602020104020603"/>
                <a:ea typeface="メイリオ" panose="020B0604030504040204" pitchFamily="50" charset="-128"/>
                <a:cs typeface="+mn-cs"/>
              </a:rPr>
              <a:t>○</a:t>
            </a:r>
            <a:r>
              <a:rPr kumimoji="1" lang="ja-JP" altLang="en-US" sz="2400" b="1" i="0" u="none" strike="noStrike" kern="1200" cap="none" spc="0" normalizeH="0" baseline="0" noProof="0" dirty="0">
                <a:ln>
                  <a:noFill/>
                </a:ln>
                <a:solidFill>
                  <a:srgbClr val="2E2B21"/>
                </a:solidFill>
                <a:effectLst/>
                <a:uLnTx/>
                <a:uFillTx/>
                <a:latin typeface="Tw Cen MT" panose="020B0602020104020603"/>
                <a:ea typeface="メイリオ" panose="020B0604030504040204" pitchFamily="50" charset="-128"/>
                <a:cs typeface="+mn-cs"/>
              </a:rPr>
              <a:t>待遇は、一律でフルタイム</a:t>
            </a:r>
            <a:r>
              <a:rPr kumimoji="1" lang="en-US" altLang="ja-JP" sz="2400" b="1" i="0" u="none" strike="noStrike" kern="1200" cap="none" spc="0" normalizeH="0" baseline="0" noProof="0" dirty="0">
                <a:ln>
                  <a:noFill/>
                </a:ln>
                <a:solidFill>
                  <a:srgbClr val="2E2B21"/>
                </a:solidFill>
                <a:effectLst/>
                <a:uLnTx/>
                <a:uFillTx/>
                <a:latin typeface="Tw Cen MT" panose="020B0602020104020603"/>
                <a:ea typeface="メイリオ" panose="020B0604030504040204" pitchFamily="50" charset="-128"/>
                <a:cs typeface="+mn-cs"/>
              </a:rPr>
              <a:t>259800</a:t>
            </a:r>
            <a:r>
              <a:rPr kumimoji="1" lang="ja-JP" altLang="en-US" sz="2400" b="1" i="0" u="none" strike="noStrike" kern="1200" cap="none" spc="0" normalizeH="0" baseline="0" noProof="0" dirty="0">
                <a:ln>
                  <a:noFill/>
                </a:ln>
                <a:solidFill>
                  <a:srgbClr val="2E2B21"/>
                </a:solidFill>
                <a:effectLst/>
                <a:uLnTx/>
                <a:uFillTx/>
                <a:latin typeface="Tw Cen MT" panose="020B0602020104020603"/>
                <a:ea typeface="メイリオ" panose="020B0604030504040204" pitchFamily="50" charset="-128"/>
                <a:cs typeface="+mn-cs"/>
              </a:rPr>
              <a:t>円　ハーフタイム</a:t>
            </a:r>
            <a:r>
              <a:rPr kumimoji="1" lang="en-US" altLang="ja-JP" sz="2400" b="1" i="0" u="none" strike="noStrike" kern="1200" cap="none" spc="0" normalizeH="0" baseline="0" noProof="0" dirty="0">
                <a:ln>
                  <a:noFill/>
                </a:ln>
                <a:solidFill>
                  <a:srgbClr val="2E2B21"/>
                </a:solidFill>
                <a:effectLst/>
                <a:uLnTx/>
                <a:uFillTx/>
                <a:latin typeface="Tw Cen MT" panose="020B0602020104020603"/>
                <a:ea typeface="メイリオ" panose="020B0604030504040204" pitchFamily="50" charset="-128"/>
                <a:cs typeface="+mn-cs"/>
              </a:rPr>
              <a:t>129061</a:t>
            </a:r>
            <a:r>
              <a:rPr kumimoji="1" lang="ja-JP" altLang="en-US" sz="2400" b="1" i="0" u="none" strike="noStrike" kern="1200" cap="none" spc="0" normalizeH="0" baseline="0" noProof="0" dirty="0">
                <a:ln>
                  <a:noFill/>
                </a:ln>
                <a:solidFill>
                  <a:srgbClr val="2E2B21"/>
                </a:solidFill>
                <a:effectLst/>
                <a:uLnTx/>
                <a:uFillTx/>
                <a:latin typeface="Tw Cen MT" panose="020B0602020104020603"/>
                <a:ea typeface="メイリオ" panose="020B0604030504040204" pitchFamily="50" charset="-128"/>
                <a:cs typeface="+mn-cs"/>
              </a:rPr>
              <a:t>円です。</a:t>
            </a:r>
          </a:p>
          <a:p>
            <a:endParaRPr kumimoji="1" lang="ja-JP" altLang="en-US" dirty="0"/>
          </a:p>
        </p:txBody>
      </p:sp>
    </p:spTree>
    <p:extLst>
      <p:ext uri="{BB962C8B-B14F-4D97-AF65-F5344CB8AC3E}">
        <p14:creationId xmlns:p14="http://schemas.microsoft.com/office/powerpoint/2010/main" val="30538906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4BD5067-98A8-8EA2-119D-EC8503624F9E}"/>
              </a:ext>
            </a:extLst>
          </p:cNvPr>
          <p:cNvSpPr>
            <a:spLocks noGrp="1"/>
          </p:cNvSpPr>
          <p:nvPr>
            <p:ph type="title"/>
          </p:nvPr>
        </p:nvSpPr>
        <p:spPr>
          <a:xfrm>
            <a:off x="913775" y="618517"/>
            <a:ext cx="10364451" cy="1062237"/>
          </a:xfrm>
        </p:spPr>
        <p:txBody>
          <a:bodyPr/>
          <a:lstStyle/>
          <a:p>
            <a:pPr algn="ctr"/>
            <a:r>
              <a:rPr kumimoji="1" lang="ja-JP" altLang="en-US" b="1" dirty="0"/>
              <a:t>再就職について</a:t>
            </a:r>
          </a:p>
        </p:txBody>
      </p:sp>
      <p:sp>
        <p:nvSpPr>
          <p:cNvPr id="3" name="コンテンツ プレースホルダー 2">
            <a:extLst>
              <a:ext uri="{FF2B5EF4-FFF2-40B4-BE49-F238E27FC236}">
                <a16:creationId xmlns:a16="http://schemas.microsoft.com/office/drawing/2014/main" id="{FEF30937-AD08-7E69-8C3E-5D885AF33496}"/>
              </a:ext>
            </a:extLst>
          </p:cNvPr>
          <p:cNvSpPr>
            <a:spLocks noGrp="1"/>
          </p:cNvSpPr>
          <p:nvPr>
            <p:ph idx="1"/>
          </p:nvPr>
        </p:nvSpPr>
        <p:spPr>
          <a:xfrm>
            <a:off x="913775" y="1802674"/>
            <a:ext cx="10364452" cy="4963885"/>
          </a:xfrm>
        </p:spPr>
        <p:txBody>
          <a:bodyPr>
            <a:noAutofit/>
          </a:bodyPr>
          <a:lstStyle/>
          <a:p>
            <a:pPr marL="0" indent="0">
              <a:buNone/>
            </a:pPr>
            <a:r>
              <a:rPr kumimoji="1" lang="ja-JP" altLang="en-US" sz="2400" dirty="0"/>
              <a:t>１　定年以降、教育委員会各課所管の施設へ再就職できる場合があります。</a:t>
            </a:r>
          </a:p>
          <a:p>
            <a:pPr marL="0" indent="0">
              <a:buNone/>
            </a:pPr>
            <a:r>
              <a:rPr kumimoji="1" lang="ja-JP" altLang="en-US" sz="2400" dirty="0"/>
              <a:t>　　　　　　　　　　　　　　　　　　　　　　　　　　　　　　　　　　　　　（会計年度職員）</a:t>
            </a:r>
            <a:endParaRPr kumimoji="1" lang="en-US" altLang="ja-JP" sz="2400" dirty="0"/>
          </a:p>
          <a:p>
            <a:pPr marL="0" indent="0">
              <a:buNone/>
            </a:pPr>
            <a:r>
              <a:rPr lang="ja-JP" altLang="en-US" sz="2400" dirty="0"/>
              <a:t>２　昨年までの募集状況を別紙にまとめてあります。</a:t>
            </a:r>
            <a:endParaRPr lang="en-US" altLang="ja-JP" sz="2400" dirty="0"/>
          </a:p>
          <a:p>
            <a:pPr marL="0" indent="0">
              <a:buNone/>
            </a:pPr>
            <a:r>
              <a:rPr kumimoji="1" lang="ja-JP" altLang="en-US" sz="2400" b="1" dirty="0"/>
              <a:t>３　暫定再任用管理職・教諭との併願はできません。</a:t>
            </a:r>
            <a:endParaRPr kumimoji="1" lang="en-US" altLang="ja-JP" sz="2400" b="1" dirty="0"/>
          </a:p>
          <a:p>
            <a:pPr marL="0" indent="0">
              <a:buNone/>
            </a:pPr>
            <a:r>
              <a:rPr lang="ja-JP" altLang="en-US" sz="2400" dirty="0"/>
              <a:t>４　募集は、１１月頃、各課のホームページに掲載していました。</a:t>
            </a:r>
            <a:endParaRPr lang="en-US" altLang="ja-JP" sz="2400" dirty="0"/>
          </a:p>
          <a:p>
            <a:pPr marL="0" indent="0">
              <a:buNone/>
            </a:pPr>
            <a:r>
              <a:rPr kumimoji="1" lang="ja-JP" altLang="en-US" sz="2400" dirty="0"/>
              <a:t>５　選考は、１月中旬です。</a:t>
            </a:r>
            <a:endParaRPr kumimoji="1" lang="en-US" altLang="ja-JP" sz="2400" dirty="0"/>
          </a:p>
          <a:p>
            <a:pPr marL="0" indent="0">
              <a:buNone/>
            </a:pPr>
            <a:r>
              <a:rPr lang="ja-JP" altLang="en-US" sz="2400" dirty="0"/>
              <a:t>６　合格発表は３月中旬です。</a:t>
            </a:r>
            <a:endParaRPr kumimoji="1" lang="ja-JP" altLang="en-US" sz="2400" dirty="0"/>
          </a:p>
          <a:p>
            <a:pPr marL="0" indent="0">
              <a:buNone/>
            </a:pPr>
            <a:r>
              <a:rPr kumimoji="1" lang="ja-JP" altLang="en-US" sz="2400" dirty="0"/>
              <a:t>☆浜管組は再就職先が確保されるよう要望しています。</a:t>
            </a:r>
          </a:p>
        </p:txBody>
      </p:sp>
    </p:spTree>
    <p:extLst>
      <p:ext uri="{BB962C8B-B14F-4D97-AF65-F5344CB8AC3E}">
        <p14:creationId xmlns:p14="http://schemas.microsoft.com/office/powerpoint/2010/main" val="3752651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77DE79E-2C0D-244D-9C7A-71EAEA3283DB}"/>
              </a:ext>
            </a:extLst>
          </p:cNvPr>
          <p:cNvSpPr>
            <a:spLocks noGrp="1"/>
          </p:cNvSpPr>
          <p:nvPr>
            <p:ph type="title"/>
          </p:nvPr>
        </p:nvSpPr>
        <p:spPr>
          <a:xfrm>
            <a:off x="913775" y="618517"/>
            <a:ext cx="10364451" cy="992569"/>
          </a:xfrm>
        </p:spPr>
        <p:txBody>
          <a:bodyPr/>
          <a:lstStyle/>
          <a:p>
            <a:pPr algn="ctr"/>
            <a:r>
              <a:rPr kumimoji="1" lang="ja-JP" altLang="en-US" b="1" dirty="0"/>
              <a:t>令和５年度再就職数</a:t>
            </a:r>
            <a:r>
              <a:rPr kumimoji="1" lang="ja-JP" altLang="en-US" sz="1800" b="1" dirty="0"/>
              <a:t>（判明分のみ）</a:t>
            </a:r>
            <a:endParaRPr kumimoji="1" lang="ja-JP" altLang="en-US" b="1" dirty="0"/>
          </a:p>
        </p:txBody>
      </p:sp>
      <p:pic>
        <p:nvPicPr>
          <p:cNvPr id="4" name="コンテンツ プレースホルダー 3">
            <a:extLst>
              <a:ext uri="{FF2B5EF4-FFF2-40B4-BE49-F238E27FC236}">
                <a16:creationId xmlns:a16="http://schemas.microsoft.com/office/drawing/2014/main" id="{474D539C-DB95-797F-E7BD-7660ECECFC74}"/>
              </a:ext>
            </a:extLst>
          </p:cNvPr>
          <p:cNvPicPr>
            <a:picLocks noGrp="1" noChangeAspect="1"/>
          </p:cNvPicPr>
          <p:nvPr>
            <p:ph idx="1"/>
          </p:nvPr>
        </p:nvPicPr>
        <p:blipFill>
          <a:blip r:embed="rId2"/>
          <a:stretch>
            <a:fillRect/>
          </a:stretch>
        </p:blipFill>
        <p:spPr>
          <a:xfrm>
            <a:off x="1802674" y="1907178"/>
            <a:ext cx="8586652" cy="4101737"/>
          </a:xfrm>
          <a:prstGeom prst="rect">
            <a:avLst/>
          </a:prstGeom>
        </p:spPr>
      </p:pic>
    </p:spTree>
    <p:extLst>
      <p:ext uri="{BB962C8B-B14F-4D97-AF65-F5344CB8AC3E}">
        <p14:creationId xmlns:p14="http://schemas.microsoft.com/office/powerpoint/2010/main" val="1603585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37B481-48BD-847F-7E25-34504AAE9A1B}"/>
              </a:ext>
            </a:extLst>
          </p:cNvPr>
          <p:cNvSpPr>
            <a:spLocks noGrp="1"/>
          </p:cNvSpPr>
          <p:nvPr>
            <p:ph type="title"/>
          </p:nvPr>
        </p:nvSpPr>
        <p:spPr/>
        <p:txBody>
          <a:bodyPr>
            <a:normAutofit/>
          </a:bodyPr>
          <a:lstStyle/>
          <a:p>
            <a:pPr algn="ctr"/>
            <a:r>
              <a:rPr kumimoji="1" lang="ja-JP" altLang="en-US" sz="3600" b="1" dirty="0"/>
              <a:t>次に６１歳以降定年までの働き方を解説します。</a:t>
            </a:r>
          </a:p>
        </p:txBody>
      </p:sp>
      <p:sp>
        <p:nvSpPr>
          <p:cNvPr id="3" name="コンテンツ プレースホルダー 2">
            <a:extLst>
              <a:ext uri="{FF2B5EF4-FFF2-40B4-BE49-F238E27FC236}">
                <a16:creationId xmlns:a16="http://schemas.microsoft.com/office/drawing/2014/main" id="{F3B0BFF2-5919-1107-0CD4-7B03B310C124}"/>
              </a:ext>
            </a:extLst>
          </p:cNvPr>
          <p:cNvSpPr>
            <a:spLocks noGrp="1"/>
          </p:cNvSpPr>
          <p:nvPr>
            <p:ph idx="1"/>
          </p:nvPr>
        </p:nvSpPr>
        <p:spPr/>
        <p:txBody>
          <a:bodyPr>
            <a:normAutofit/>
          </a:bodyPr>
          <a:lstStyle/>
          <a:p>
            <a:pPr marL="0" indent="0">
              <a:buNone/>
            </a:pPr>
            <a:r>
              <a:rPr kumimoji="1" lang="ja-JP" altLang="en-US" sz="4000" dirty="0"/>
              <a:t>①管理職特例任用について</a:t>
            </a:r>
          </a:p>
          <a:p>
            <a:pPr marL="0" indent="0">
              <a:buNone/>
            </a:pPr>
            <a:r>
              <a:rPr kumimoji="1" lang="ja-JP" altLang="en-US" sz="4000" dirty="0"/>
              <a:t>②拠点校指導員について</a:t>
            </a:r>
          </a:p>
          <a:p>
            <a:pPr marL="0" indent="0">
              <a:buNone/>
            </a:pPr>
            <a:r>
              <a:rPr kumimoji="1" lang="ja-JP" altLang="en-US" sz="4000" dirty="0"/>
              <a:t>③主幹教諭について</a:t>
            </a:r>
          </a:p>
          <a:p>
            <a:pPr marL="0" indent="0">
              <a:buNone/>
            </a:pPr>
            <a:r>
              <a:rPr kumimoji="1" lang="ja-JP" altLang="en-US" sz="4000" dirty="0"/>
              <a:t>④定年前再任用短時間勤務について</a:t>
            </a:r>
          </a:p>
        </p:txBody>
      </p:sp>
    </p:spTree>
    <p:extLst>
      <p:ext uri="{BB962C8B-B14F-4D97-AF65-F5344CB8AC3E}">
        <p14:creationId xmlns:p14="http://schemas.microsoft.com/office/powerpoint/2010/main" val="4987903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A0928E-4538-0AB7-96D5-C6120B001F84}"/>
              </a:ext>
            </a:extLst>
          </p:cNvPr>
          <p:cNvSpPr>
            <a:spLocks noGrp="1"/>
          </p:cNvSpPr>
          <p:nvPr>
            <p:ph type="title"/>
          </p:nvPr>
        </p:nvSpPr>
        <p:spPr>
          <a:xfrm>
            <a:off x="913775" y="618517"/>
            <a:ext cx="10364451" cy="844523"/>
          </a:xfrm>
        </p:spPr>
        <p:txBody>
          <a:bodyPr/>
          <a:lstStyle/>
          <a:p>
            <a:pPr algn="ctr"/>
            <a:r>
              <a:rPr kumimoji="1" lang="ja-JP" altLang="en-US" b="1" dirty="0"/>
              <a:t>管理職特例任用について</a:t>
            </a:r>
          </a:p>
        </p:txBody>
      </p:sp>
      <p:sp>
        <p:nvSpPr>
          <p:cNvPr id="3" name="コンテンツ プレースホルダー 2">
            <a:extLst>
              <a:ext uri="{FF2B5EF4-FFF2-40B4-BE49-F238E27FC236}">
                <a16:creationId xmlns:a16="http://schemas.microsoft.com/office/drawing/2014/main" id="{EF61FB94-B962-CFB1-6165-B0AC3E899615}"/>
              </a:ext>
            </a:extLst>
          </p:cNvPr>
          <p:cNvSpPr>
            <a:spLocks noGrp="1"/>
          </p:cNvSpPr>
          <p:nvPr>
            <p:ph idx="1"/>
          </p:nvPr>
        </p:nvSpPr>
        <p:spPr>
          <a:xfrm>
            <a:off x="1044404" y="1863634"/>
            <a:ext cx="10364452" cy="4606835"/>
          </a:xfrm>
          <a:noFill/>
        </p:spPr>
        <p:txBody>
          <a:bodyPr>
            <a:noAutofit/>
          </a:bodyPr>
          <a:lstStyle/>
          <a:p>
            <a:pPr marL="0" indent="0">
              <a:buNone/>
            </a:pPr>
            <a:r>
              <a:rPr kumimoji="1" lang="ja-JP" altLang="en-US" sz="2400" dirty="0"/>
              <a:t>１　６０歳到達年度後、希望によって定年まで</a:t>
            </a:r>
            <a:r>
              <a:rPr kumimoji="1" lang="ja-JP" altLang="en-US" sz="2400" b="1" dirty="0"/>
              <a:t>管理職特例任用</a:t>
            </a:r>
            <a:r>
              <a:rPr kumimoji="1" lang="ja-JP" altLang="en-US" sz="2400" dirty="0"/>
              <a:t>として任用され</a:t>
            </a:r>
          </a:p>
          <a:p>
            <a:pPr marL="0" indent="0">
              <a:buNone/>
            </a:pPr>
            <a:r>
              <a:rPr kumimoji="1" lang="ja-JP" altLang="en-US" sz="2400" dirty="0"/>
              <a:t>　　る場合があります。</a:t>
            </a:r>
            <a:endParaRPr kumimoji="1" lang="en-US" altLang="ja-JP" sz="2400" dirty="0"/>
          </a:p>
          <a:p>
            <a:pPr marL="0" indent="0">
              <a:buNone/>
            </a:pPr>
            <a:r>
              <a:rPr lang="ja-JP" altLang="en-US" sz="2400" b="1" dirty="0"/>
              <a:t>２　毎年特例任用選考を受け、合格する必要があります。</a:t>
            </a:r>
            <a:endParaRPr lang="en-US" altLang="ja-JP" sz="2400" b="1" dirty="0"/>
          </a:p>
          <a:p>
            <a:pPr marL="0" indent="0">
              <a:buNone/>
            </a:pPr>
            <a:r>
              <a:rPr lang="ja-JP" altLang="en-US" sz="2400" dirty="0"/>
              <a:t>３　不合格の場合、定年まで主幹教諭となります。</a:t>
            </a:r>
            <a:endParaRPr lang="en-US" altLang="ja-JP" sz="2400" dirty="0"/>
          </a:p>
          <a:p>
            <a:pPr marL="0" indent="0">
              <a:buNone/>
            </a:pPr>
            <a:r>
              <a:rPr kumimoji="1" lang="ja-JP" altLang="en-US" sz="2400" dirty="0"/>
              <a:t>４　待遇は</a:t>
            </a:r>
            <a:r>
              <a:rPr kumimoji="1" lang="ja-JP" altLang="en-US" sz="2400" b="1" dirty="0"/>
              <a:t>６０歳時点の基本給の７割に管理職手当・管理職加算・地域手当</a:t>
            </a:r>
          </a:p>
          <a:p>
            <a:pPr marL="0" indent="0">
              <a:buNone/>
            </a:pPr>
            <a:r>
              <a:rPr kumimoji="1" lang="ja-JP" altLang="en-US" sz="2400" b="1" dirty="0"/>
              <a:t>　　が支給されます。</a:t>
            </a:r>
            <a:endParaRPr kumimoji="1" lang="en-US" altLang="ja-JP" sz="2400" b="1" dirty="0"/>
          </a:p>
          <a:p>
            <a:pPr marL="0" indent="0">
              <a:buNone/>
            </a:pPr>
            <a:r>
              <a:rPr lang="ja-JP" altLang="en-US" sz="2400" dirty="0"/>
              <a:t>５　業務はこれまでと同じです。</a:t>
            </a:r>
            <a:endParaRPr kumimoji="1" lang="ja-JP" altLang="en-US" sz="2400" dirty="0"/>
          </a:p>
          <a:p>
            <a:pPr marL="0" indent="0">
              <a:buNone/>
            </a:pPr>
            <a:r>
              <a:rPr kumimoji="1" lang="ja-JP" altLang="en-US" sz="2400" dirty="0"/>
              <a:t>☆浜管組は選考無しで管理職を続けられるよう要望しています。</a:t>
            </a:r>
          </a:p>
        </p:txBody>
      </p:sp>
    </p:spTree>
    <p:extLst>
      <p:ext uri="{BB962C8B-B14F-4D97-AF65-F5344CB8AC3E}">
        <p14:creationId xmlns:p14="http://schemas.microsoft.com/office/powerpoint/2010/main" val="31593445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791746B-6343-3FAD-7EB9-BE2AE5F8B664}"/>
              </a:ext>
            </a:extLst>
          </p:cNvPr>
          <p:cNvSpPr>
            <a:spLocks noGrp="1"/>
          </p:cNvSpPr>
          <p:nvPr>
            <p:ph type="title"/>
          </p:nvPr>
        </p:nvSpPr>
        <p:spPr>
          <a:xfrm>
            <a:off x="913775" y="618517"/>
            <a:ext cx="10364451" cy="1114489"/>
          </a:xfrm>
        </p:spPr>
        <p:txBody>
          <a:bodyPr>
            <a:normAutofit/>
          </a:bodyPr>
          <a:lstStyle/>
          <a:p>
            <a:pPr algn="ctr"/>
            <a:r>
              <a:rPr kumimoji="1" lang="ja-JP" altLang="en-US" b="1" dirty="0"/>
              <a:t>特例任用管理職の待遇にに関する課題</a:t>
            </a:r>
            <a:br>
              <a:rPr kumimoji="1" lang="ja-JP" altLang="en-US" b="1" dirty="0"/>
            </a:br>
            <a:r>
              <a:rPr kumimoji="1" lang="ja-JP" altLang="en-US" sz="2700" b="1" dirty="0"/>
              <a:t>特例任用管理職と暫定再任用管理職との給与差</a:t>
            </a:r>
          </a:p>
        </p:txBody>
      </p:sp>
      <p:sp>
        <p:nvSpPr>
          <p:cNvPr id="3" name="コンテンツ プレースホルダー 2">
            <a:extLst>
              <a:ext uri="{FF2B5EF4-FFF2-40B4-BE49-F238E27FC236}">
                <a16:creationId xmlns:a16="http://schemas.microsoft.com/office/drawing/2014/main" id="{631EBB51-1C97-754C-5E0A-33FDF2F375DA}"/>
              </a:ext>
            </a:extLst>
          </p:cNvPr>
          <p:cNvSpPr>
            <a:spLocks noGrp="1"/>
          </p:cNvSpPr>
          <p:nvPr>
            <p:ph idx="1"/>
          </p:nvPr>
        </p:nvSpPr>
        <p:spPr>
          <a:xfrm>
            <a:off x="913775" y="1933303"/>
            <a:ext cx="10364452" cy="4659085"/>
          </a:xfrm>
        </p:spPr>
        <p:txBody>
          <a:bodyPr>
            <a:normAutofit fontScale="25000" lnSpcReduction="20000"/>
          </a:bodyPr>
          <a:lstStyle/>
          <a:p>
            <a:pPr marL="0" indent="0">
              <a:buNone/>
            </a:pPr>
            <a:r>
              <a:rPr kumimoji="1" lang="ja-JP" altLang="en-US" sz="9600" dirty="0"/>
              <a:t>○６０歳到達時点の７割支給</a:t>
            </a:r>
          </a:p>
          <a:p>
            <a:pPr marL="0" indent="0">
              <a:buNone/>
            </a:pPr>
            <a:r>
              <a:rPr kumimoji="1" lang="ja-JP" altLang="en-US" sz="9600" dirty="0"/>
              <a:t>　５級４９号級の場合、</a:t>
            </a:r>
            <a:r>
              <a:rPr kumimoji="1" lang="en-US" altLang="ja-JP" sz="9600" dirty="0"/>
              <a:t>456600</a:t>
            </a:r>
            <a:r>
              <a:rPr kumimoji="1" lang="ja-JP" altLang="en-US" sz="9600" dirty="0"/>
              <a:t>円の７割</a:t>
            </a:r>
            <a:r>
              <a:rPr kumimoji="1" lang="en-US" altLang="ja-JP" sz="9600" dirty="0"/>
              <a:t>319620</a:t>
            </a:r>
            <a:r>
              <a:rPr kumimoji="1" lang="ja-JP" altLang="en-US" sz="9600" dirty="0"/>
              <a:t>円支給。</a:t>
            </a:r>
          </a:p>
          <a:p>
            <a:pPr marL="0" indent="0">
              <a:buNone/>
            </a:pPr>
            <a:r>
              <a:rPr kumimoji="1" lang="ja-JP" altLang="en-US" sz="9600" dirty="0"/>
              <a:t>　管理職手当、地域手当１６％、管理職加算２５％がプラス。</a:t>
            </a:r>
          </a:p>
          <a:p>
            <a:pPr marL="0" indent="0">
              <a:buNone/>
            </a:pPr>
            <a:r>
              <a:rPr lang="ja-JP" altLang="en-US" sz="9600" dirty="0"/>
              <a:t>　例</a:t>
            </a:r>
            <a:r>
              <a:rPr lang="en-US" altLang="ja-JP" sz="9600" dirty="0"/>
              <a:t>(51139</a:t>
            </a:r>
            <a:r>
              <a:rPr lang="ja-JP" altLang="en-US" sz="9600" dirty="0"/>
              <a:t>円＋</a:t>
            </a:r>
            <a:r>
              <a:rPr lang="en-US" altLang="ja-JP" sz="9600" dirty="0"/>
              <a:t>79905</a:t>
            </a:r>
            <a:r>
              <a:rPr lang="ja-JP" altLang="en-US" sz="9600" dirty="0"/>
              <a:t>円＋管理職手当）</a:t>
            </a:r>
            <a:r>
              <a:rPr lang="en-US" altLang="ja-JP" sz="9600" dirty="0"/>
              <a:t>507164</a:t>
            </a:r>
            <a:r>
              <a:rPr lang="ja-JP" altLang="en-US" sz="9600" dirty="0"/>
              <a:t>円</a:t>
            </a:r>
          </a:p>
          <a:p>
            <a:pPr marL="0" indent="0">
              <a:buNone/>
            </a:pPr>
            <a:r>
              <a:rPr kumimoji="1" lang="ja-JP" altLang="en-US" sz="9600" dirty="0"/>
              <a:t>○暫定再任用管理職</a:t>
            </a:r>
          </a:p>
          <a:p>
            <a:pPr marL="0" indent="0">
              <a:buNone/>
            </a:pPr>
            <a:r>
              <a:rPr kumimoji="1" lang="ja-JP" altLang="en-US" sz="9600" dirty="0"/>
              <a:t>　暫定管理職は一律</a:t>
            </a:r>
            <a:r>
              <a:rPr kumimoji="1" lang="en-US" altLang="ja-JP" sz="9600" dirty="0"/>
              <a:t>400700</a:t>
            </a:r>
            <a:r>
              <a:rPr kumimoji="1" lang="ja-JP" altLang="en-US" sz="9600" dirty="0"/>
              <a:t>円（副校長は</a:t>
            </a:r>
            <a:r>
              <a:rPr kumimoji="1" lang="en-US" altLang="ja-JP" sz="9600" dirty="0"/>
              <a:t>328200</a:t>
            </a:r>
            <a:r>
              <a:rPr kumimoji="1" lang="ja-JP" altLang="en-US" sz="9600" dirty="0"/>
              <a:t>円）</a:t>
            </a:r>
          </a:p>
          <a:p>
            <a:pPr marL="0" indent="0">
              <a:buNone/>
            </a:pPr>
            <a:r>
              <a:rPr kumimoji="1" lang="ja-JP" altLang="en-US" sz="9600" dirty="0"/>
              <a:t>　管理職手当、地域手当１６％、管理職加算２５％がプラス。</a:t>
            </a:r>
          </a:p>
          <a:p>
            <a:pPr marL="0" indent="0">
              <a:buNone/>
            </a:pPr>
            <a:r>
              <a:rPr kumimoji="1" lang="ja-JP" altLang="en-US" sz="9600" dirty="0"/>
              <a:t>　例（</a:t>
            </a:r>
            <a:r>
              <a:rPr kumimoji="1" lang="en-US" altLang="ja-JP" sz="9600" dirty="0"/>
              <a:t>64112</a:t>
            </a:r>
            <a:r>
              <a:rPr kumimoji="1" lang="ja-JP" altLang="en-US" sz="9600" dirty="0"/>
              <a:t>円＋</a:t>
            </a:r>
            <a:r>
              <a:rPr kumimoji="1" lang="en-US" altLang="ja-JP" sz="9600" dirty="0"/>
              <a:t>100175</a:t>
            </a:r>
            <a:r>
              <a:rPr kumimoji="1" lang="ja-JP" altLang="en-US" sz="9600" dirty="0"/>
              <a:t>円＋管理職手当）</a:t>
            </a:r>
            <a:r>
              <a:rPr kumimoji="1" lang="en-US" altLang="ja-JP" sz="9600" dirty="0"/>
              <a:t>621487</a:t>
            </a:r>
            <a:r>
              <a:rPr kumimoji="1" lang="ja-JP" altLang="en-US" sz="9600" dirty="0"/>
              <a:t>円</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1" lang="ja-JP" altLang="en-US" sz="96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90000"/>
              </a:lnSpc>
              <a:spcBef>
                <a:spcPts val="1000"/>
              </a:spcBef>
              <a:spcAft>
                <a:spcPts val="0"/>
              </a:spcAft>
              <a:buClrTx/>
              <a:buSzTx/>
              <a:buNone/>
              <a:tabLst/>
              <a:defRPr/>
            </a:pPr>
            <a:r>
              <a:rPr kumimoji="1" lang="ja-JP" altLang="en-US" sz="96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☆浜管組はこの差を是正するよう要望しています。</a:t>
            </a:r>
          </a:p>
          <a:p>
            <a:endParaRPr kumimoji="1" lang="ja-JP" altLang="en-US" dirty="0"/>
          </a:p>
        </p:txBody>
      </p:sp>
    </p:spTree>
    <p:extLst>
      <p:ext uri="{BB962C8B-B14F-4D97-AF65-F5344CB8AC3E}">
        <p14:creationId xmlns:p14="http://schemas.microsoft.com/office/powerpoint/2010/main" val="35007775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BD3B66D-4C6D-5CF2-6A7E-8FDE7D28FA58}"/>
              </a:ext>
            </a:extLst>
          </p:cNvPr>
          <p:cNvSpPr>
            <a:spLocks noGrp="1"/>
          </p:cNvSpPr>
          <p:nvPr>
            <p:ph type="title"/>
          </p:nvPr>
        </p:nvSpPr>
        <p:spPr>
          <a:xfrm>
            <a:off x="913775" y="618518"/>
            <a:ext cx="10364451" cy="957734"/>
          </a:xfrm>
        </p:spPr>
        <p:txBody>
          <a:bodyPr/>
          <a:lstStyle/>
          <a:p>
            <a:pPr algn="ctr"/>
            <a:r>
              <a:rPr lang="ja-JP" altLang="en-US" b="1" dirty="0"/>
              <a:t>拠点校指導員について</a:t>
            </a:r>
            <a:endParaRPr kumimoji="1" lang="ja-JP" altLang="en-US" b="1" dirty="0"/>
          </a:p>
        </p:txBody>
      </p:sp>
      <p:sp>
        <p:nvSpPr>
          <p:cNvPr id="3" name="コンテンツ プレースホルダー 2">
            <a:extLst>
              <a:ext uri="{FF2B5EF4-FFF2-40B4-BE49-F238E27FC236}">
                <a16:creationId xmlns:a16="http://schemas.microsoft.com/office/drawing/2014/main" id="{734FBC21-2936-7A68-D710-6B3BD5370B78}"/>
              </a:ext>
            </a:extLst>
          </p:cNvPr>
          <p:cNvSpPr>
            <a:spLocks noGrp="1"/>
          </p:cNvSpPr>
          <p:nvPr>
            <p:ph idx="1"/>
          </p:nvPr>
        </p:nvSpPr>
        <p:spPr>
          <a:xfrm>
            <a:off x="913775" y="1515291"/>
            <a:ext cx="10364452" cy="4894218"/>
          </a:xfrm>
        </p:spPr>
        <p:txBody>
          <a:bodyPr>
            <a:normAutofit fontScale="70000" lnSpcReduction="20000"/>
          </a:bodyPr>
          <a:lstStyle/>
          <a:p>
            <a:pPr marL="0" indent="0">
              <a:buNone/>
            </a:pPr>
            <a:endParaRPr kumimoji="1" lang="ja-JP" altLang="en-US" dirty="0"/>
          </a:p>
          <a:p>
            <a:pPr marL="0" indent="0">
              <a:buNone/>
            </a:pPr>
            <a:r>
              <a:rPr kumimoji="1" lang="ja-JP" altLang="en-US" sz="3400" dirty="0"/>
              <a:t>１　定年まで主幹教諭拠点校指導員となる場合があります。</a:t>
            </a:r>
            <a:endParaRPr kumimoji="1" lang="en-US" altLang="ja-JP" sz="3400" dirty="0"/>
          </a:p>
          <a:p>
            <a:pPr marL="0" indent="0">
              <a:buNone/>
            </a:pPr>
            <a:r>
              <a:rPr lang="ja-JP" altLang="en-US" sz="3400" b="1" dirty="0"/>
              <a:t>２　選考を受け、合格する必要があります。</a:t>
            </a:r>
            <a:endParaRPr lang="en-US" altLang="ja-JP" sz="3400" b="1" dirty="0"/>
          </a:p>
          <a:p>
            <a:pPr marL="0" indent="0">
              <a:buNone/>
            </a:pPr>
            <a:r>
              <a:rPr kumimoji="1" lang="ja-JP" altLang="en-US" sz="3400" dirty="0"/>
              <a:t>３　フルタイム勤務のみです。定年までハーフはありません。</a:t>
            </a:r>
          </a:p>
          <a:p>
            <a:pPr marL="0" indent="0">
              <a:buNone/>
            </a:pPr>
            <a:r>
              <a:rPr kumimoji="1" lang="ja-JP" altLang="en-US" sz="3400" dirty="0"/>
              <a:t>４　不合格の場合、主幹教諭となります。</a:t>
            </a:r>
          </a:p>
          <a:p>
            <a:pPr marL="0" indent="0">
              <a:buNone/>
            </a:pPr>
            <a:r>
              <a:rPr kumimoji="1" lang="ja-JP" altLang="en-US" sz="3400" dirty="0"/>
              <a:t>５　待遇は３級職、６０歳到達時点の７割です。</a:t>
            </a:r>
          </a:p>
          <a:p>
            <a:pPr marL="0" indent="0">
              <a:buNone/>
            </a:pPr>
            <a:r>
              <a:rPr lang="ja-JP" altLang="en-US" sz="3400" dirty="0"/>
              <a:t>　　（例）</a:t>
            </a:r>
            <a:r>
              <a:rPr lang="en-US" altLang="ja-JP" sz="3400" dirty="0"/>
              <a:t>3</a:t>
            </a:r>
            <a:r>
              <a:rPr kumimoji="1" lang="ja-JP" altLang="en-US" sz="3400" dirty="0"/>
              <a:t>級</a:t>
            </a:r>
            <a:r>
              <a:rPr kumimoji="1" lang="en-US" altLang="ja-JP" sz="3400" dirty="0"/>
              <a:t>128</a:t>
            </a:r>
            <a:r>
              <a:rPr kumimoji="1" lang="ja-JP" altLang="en-US" sz="3400" dirty="0"/>
              <a:t>号級の</a:t>
            </a:r>
            <a:r>
              <a:rPr kumimoji="1" lang="en-US" altLang="ja-JP" sz="3400" dirty="0"/>
              <a:t>70</a:t>
            </a:r>
            <a:r>
              <a:rPr kumimoji="1" lang="ja-JP" altLang="en-US" sz="3400" dirty="0"/>
              <a:t>％（</a:t>
            </a:r>
            <a:r>
              <a:rPr kumimoji="1" lang="en-US" altLang="ja-JP" sz="3400" dirty="0"/>
              <a:t>421400×0.7=294980</a:t>
            </a:r>
            <a:r>
              <a:rPr kumimoji="1" lang="ja-JP" altLang="en-US" sz="3400" dirty="0"/>
              <a:t>）</a:t>
            </a:r>
          </a:p>
          <a:p>
            <a:pPr marL="0" indent="0">
              <a:buNone/>
            </a:pPr>
            <a:r>
              <a:rPr kumimoji="1" lang="ja-JP" altLang="en-US" sz="3400" dirty="0"/>
              <a:t>６　地域手当は加算されますが管理職手当・管理職加算はありません。</a:t>
            </a:r>
          </a:p>
          <a:p>
            <a:pPr marL="0" indent="0">
              <a:buNone/>
            </a:pPr>
            <a:endParaRPr lang="ja-JP" altLang="en-US" sz="3400" dirty="0"/>
          </a:p>
          <a:p>
            <a:pPr marL="0" indent="0">
              <a:buNone/>
            </a:pPr>
            <a:r>
              <a:rPr kumimoji="1" lang="en-US" altLang="ja-JP" sz="3400" dirty="0"/>
              <a:t>※</a:t>
            </a:r>
            <a:r>
              <a:rPr kumimoji="1" lang="ja-JP" altLang="en-US" sz="3400" dirty="0"/>
              <a:t>この任用の場合、</a:t>
            </a:r>
            <a:r>
              <a:rPr kumimoji="1" lang="ja-JP" altLang="en-US" sz="3400" b="1" dirty="0"/>
              <a:t>学校配当教員数の枠外となります。</a:t>
            </a:r>
            <a:endParaRPr kumimoji="1" lang="en-US" altLang="ja-JP" sz="3400" b="1" dirty="0"/>
          </a:p>
          <a:p>
            <a:pPr marL="0" indent="0">
              <a:buNone/>
            </a:pPr>
            <a:endParaRPr lang="en-US" altLang="ja-JP" dirty="0"/>
          </a:p>
        </p:txBody>
      </p:sp>
    </p:spTree>
    <p:extLst>
      <p:ext uri="{BB962C8B-B14F-4D97-AF65-F5344CB8AC3E}">
        <p14:creationId xmlns:p14="http://schemas.microsoft.com/office/powerpoint/2010/main" val="36918352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ACDD70-2394-0C53-2DDE-E8EF560588F2}"/>
              </a:ext>
            </a:extLst>
          </p:cNvPr>
          <p:cNvSpPr>
            <a:spLocks noGrp="1"/>
          </p:cNvSpPr>
          <p:nvPr>
            <p:ph type="title"/>
          </p:nvPr>
        </p:nvSpPr>
        <p:spPr>
          <a:xfrm>
            <a:off x="913775" y="618517"/>
            <a:ext cx="10364451" cy="1236409"/>
          </a:xfrm>
        </p:spPr>
        <p:txBody>
          <a:bodyPr/>
          <a:lstStyle/>
          <a:p>
            <a:pPr algn="ctr"/>
            <a:r>
              <a:rPr kumimoji="1" lang="ja-JP" altLang="en-US" b="1" dirty="0"/>
              <a:t>主幹教諭</a:t>
            </a:r>
          </a:p>
        </p:txBody>
      </p:sp>
      <p:sp>
        <p:nvSpPr>
          <p:cNvPr id="3" name="コンテンツ プレースホルダー 2">
            <a:extLst>
              <a:ext uri="{FF2B5EF4-FFF2-40B4-BE49-F238E27FC236}">
                <a16:creationId xmlns:a16="http://schemas.microsoft.com/office/drawing/2014/main" id="{F3F644C1-6462-1797-E05B-D06BCB422509}"/>
              </a:ext>
            </a:extLst>
          </p:cNvPr>
          <p:cNvSpPr>
            <a:spLocks noGrp="1"/>
          </p:cNvSpPr>
          <p:nvPr>
            <p:ph idx="1"/>
          </p:nvPr>
        </p:nvSpPr>
        <p:spPr>
          <a:xfrm>
            <a:off x="913775" y="2098767"/>
            <a:ext cx="10364452" cy="4441370"/>
          </a:xfrm>
          <a:noFill/>
        </p:spPr>
        <p:txBody>
          <a:bodyPr>
            <a:normAutofit/>
          </a:bodyPr>
          <a:lstStyle/>
          <a:p>
            <a:pPr marL="0" indent="0">
              <a:buNone/>
            </a:pPr>
            <a:r>
              <a:rPr kumimoji="1" lang="ja-JP" altLang="en-US" dirty="0"/>
              <a:t>１　主幹教諭定数枠外として配置されます。しかし、学校配当人数内です。</a:t>
            </a:r>
          </a:p>
          <a:p>
            <a:pPr marL="0" indent="0">
              <a:buNone/>
            </a:pPr>
            <a:r>
              <a:rPr kumimoji="1" lang="ja-JP" altLang="en-US" dirty="0"/>
              <a:t>２　業務は豊富な知見を生かし、校長・副校長を補佐し、学校運営を支える業務に就くとされて</a:t>
            </a:r>
          </a:p>
          <a:p>
            <a:pPr marL="0" indent="0">
              <a:buNone/>
            </a:pPr>
            <a:r>
              <a:rPr kumimoji="1" lang="ja-JP" altLang="en-US" dirty="0"/>
              <a:t>　　います。</a:t>
            </a:r>
          </a:p>
          <a:p>
            <a:pPr marL="0" indent="0">
              <a:buNone/>
            </a:pPr>
            <a:r>
              <a:rPr kumimoji="1" lang="ja-JP" altLang="en-US" dirty="0"/>
              <a:t>３　具体的な業務は、各学校の状況に応じて学校長が決定します。</a:t>
            </a:r>
          </a:p>
          <a:p>
            <a:pPr marL="0" indent="0">
              <a:buNone/>
            </a:pPr>
            <a:r>
              <a:rPr kumimoji="1" lang="ja-JP" altLang="en-US" b="1" dirty="0"/>
              <a:t>４　待遇は前述の様に６０歳到達時点３級職の７割です。</a:t>
            </a:r>
          </a:p>
          <a:p>
            <a:pPr marL="0" indent="0">
              <a:buNone/>
            </a:pPr>
            <a:endParaRPr lang="ja-JP" altLang="en-US" b="1" dirty="0"/>
          </a:p>
          <a:p>
            <a:pPr marL="0" indent="0">
              <a:buNone/>
            </a:pPr>
            <a:r>
              <a:rPr kumimoji="1" lang="ja-JP" altLang="en-US" dirty="0"/>
              <a:t>☆浜管組は管理職としての経験を生かした業務を担当できるよう要望しています。</a:t>
            </a:r>
          </a:p>
        </p:txBody>
      </p:sp>
    </p:spTree>
    <p:extLst>
      <p:ext uri="{BB962C8B-B14F-4D97-AF65-F5344CB8AC3E}">
        <p14:creationId xmlns:p14="http://schemas.microsoft.com/office/powerpoint/2010/main" val="8700288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7AEE986-FA64-DCFF-A799-692794DDD269}"/>
              </a:ext>
            </a:extLst>
          </p:cNvPr>
          <p:cNvSpPr>
            <a:spLocks noGrp="1"/>
          </p:cNvSpPr>
          <p:nvPr>
            <p:ph type="title"/>
          </p:nvPr>
        </p:nvSpPr>
        <p:spPr>
          <a:xfrm>
            <a:off x="913775" y="618518"/>
            <a:ext cx="10364451" cy="975152"/>
          </a:xfrm>
        </p:spPr>
        <p:txBody>
          <a:bodyPr/>
          <a:lstStyle/>
          <a:p>
            <a:pPr algn="ctr"/>
            <a:r>
              <a:rPr kumimoji="1" lang="ja-JP" altLang="en-US" b="1" dirty="0"/>
              <a:t>定年前短時間勤務</a:t>
            </a:r>
          </a:p>
        </p:txBody>
      </p:sp>
      <p:sp>
        <p:nvSpPr>
          <p:cNvPr id="3" name="コンテンツ プレースホルダー 2">
            <a:extLst>
              <a:ext uri="{FF2B5EF4-FFF2-40B4-BE49-F238E27FC236}">
                <a16:creationId xmlns:a16="http://schemas.microsoft.com/office/drawing/2014/main" id="{5CDD009D-BBA9-A4FE-1070-6416AF2C30BA}"/>
              </a:ext>
            </a:extLst>
          </p:cNvPr>
          <p:cNvSpPr>
            <a:spLocks noGrp="1"/>
          </p:cNvSpPr>
          <p:nvPr>
            <p:ph idx="1"/>
          </p:nvPr>
        </p:nvSpPr>
        <p:spPr>
          <a:xfrm>
            <a:off x="913775" y="1672046"/>
            <a:ext cx="10364452" cy="5016137"/>
          </a:xfrm>
        </p:spPr>
        <p:txBody>
          <a:bodyPr>
            <a:normAutofit/>
          </a:bodyPr>
          <a:lstStyle/>
          <a:p>
            <a:pPr marL="0" indent="0">
              <a:buNone/>
            </a:pPr>
            <a:r>
              <a:rPr kumimoji="1" lang="ja-JP" altLang="en-US" dirty="0"/>
              <a:t>１　介護等によりやむを得ずフルタイム勤務ができない場合に選択できます。</a:t>
            </a:r>
          </a:p>
          <a:p>
            <a:pPr marL="0" indent="0">
              <a:buNone/>
            </a:pPr>
            <a:r>
              <a:rPr kumimoji="1" lang="ja-JP" altLang="en-US" b="1" dirty="0"/>
              <a:t>２　選考を受ける必要があります。</a:t>
            </a:r>
          </a:p>
          <a:p>
            <a:pPr marL="0" indent="0">
              <a:buNone/>
            </a:pPr>
            <a:r>
              <a:rPr kumimoji="1" lang="ja-JP" altLang="en-US" dirty="0"/>
              <a:t>３　担任、校務分掌を持つことができます。</a:t>
            </a:r>
          </a:p>
          <a:p>
            <a:pPr marL="0" indent="0">
              <a:buNone/>
            </a:pPr>
            <a:r>
              <a:rPr kumimoji="1" lang="ja-JP" altLang="en-US" dirty="0"/>
              <a:t>４　週５日勤務（３１時間１５分）、週４日勤務（３１時間）のどちらか。</a:t>
            </a:r>
          </a:p>
          <a:p>
            <a:pPr marL="0" indent="0">
              <a:buNone/>
            </a:pPr>
            <a:r>
              <a:rPr kumimoji="1" lang="ja-JP" altLang="en-US" b="1" dirty="0"/>
              <a:t>５　ハーフタイムはありません。</a:t>
            </a:r>
          </a:p>
          <a:p>
            <a:pPr marL="0" indent="0">
              <a:buNone/>
            </a:pPr>
            <a:r>
              <a:rPr kumimoji="1" lang="ja-JP" altLang="en-US" dirty="0"/>
              <a:t>６　待遇は勤務時間に応じて支給されます。（２級職です）</a:t>
            </a:r>
          </a:p>
          <a:p>
            <a:pPr marL="0" indent="0">
              <a:buNone/>
            </a:pPr>
            <a:r>
              <a:rPr kumimoji="1" lang="ja-JP" altLang="en-US" dirty="0"/>
              <a:t>　　例：３１時間１５分勤務は</a:t>
            </a:r>
            <a:r>
              <a:rPr kumimoji="1" lang="en-US" altLang="ja-JP" dirty="0"/>
              <a:t>209516</a:t>
            </a:r>
            <a:r>
              <a:rPr kumimoji="1" lang="ja-JP" altLang="en-US" dirty="0"/>
              <a:t>円、３１時間は</a:t>
            </a:r>
            <a:r>
              <a:rPr kumimoji="1" lang="en-US" altLang="ja-JP" dirty="0"/>
              <a:t>207840</a:t>
            </a:r>
            <a:r>
              <a:rPr kumimoji="1" lang="ja-JP" altLang="en-US" dirty="0"/>
              <a:t>円。</a:t>
            </a:r>
          </a:p>
          <a:p>
            <a:pPr marL="0" indent="0">
              <a:buNone/>
            </a:pPr>
            <a:endParaRPr kumimoji="1" lang="ja-JP" altLang="en-US" dirty="0"/>
          </a:p>
          <a:p>
            <a:pPr marL="0" indent="0">
              <a:buNone/>
            </a:pPr>
            <a:endParaRPr kumimoji="1" lang="ja-JP" altLang="en-US" sz="2400" b="1" dirty="0"/>
          </a:p>
          <a:p>
            <a:endParaRPr kumimoji="1" lang="ja-JP" altLang="en-US" dirty="0"/>
          </a:p>
        </p:txBody>
      </p:sp>
    </p:spTree>
    <p:extLst>
      <p:ext uri="{BB962C8B-B14F-4D97-AF65-F5344CB8AC3E}">
        <p14:creationId xmlns:p14="http://schemas.microsoft.com/office/powerpoint/2010/main" val="2734179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5E8458C-F670-5B94-420C-7D0B7F90011E}"/>
              </a:ext>
            </a:extLst>
          </p:cNvPr>
          <p:cNvSpPr>
            <a:spLocks noGrp="1"/>
          </p:cNvSpPr>
          <p:nvPr>
            <p:ph type="title"/>
          </p:nvPr>
        </p:nvSpPr>
        <p:spPr>
          <a:noFill/>
        </p:spPr>
        <p:txBody>
          <a:bodyPr/>
          <a:lstStyle/>
          <a:p>
            <a:pPr algn="ctr"/>
            <a:r>
              <a:rPr kumimoji="1" lang="ja-JP" altLang="en-US" b="1" dirty="0"/>
              <a:t>タイムスケジュール（例年の流れ）</a:t>
            </a:r>
          </a:p>
        </p:txBody>
      </p:sp>
      <p:sp>
        <p:nvSpPr>
          <p:cNvPr id="3" name="コンテンツ プレースホルダー 2">
            <a:extLst>
              <a:ext uri="{FF2B5EF4-FFF2-40B4-BE49-F238E27FC236}">
                <a16:creationId xmlns:a16="http://schemas.microsoft.com/office/drawing/2014/main" id="{C076AD37-A884-DC4D-678E-15F2547596C2}"/>
              </a:ext>
            </a:extLst>
          </p:cNvPr>
          <p:cNvSpPr>
            <a:spLocks noGrp="1"/>
          </p:cNvSpPr>
          <p:nvPr>
            <p:ph idx="1"/>
          </p:nvPr>
        </p:nvSpPr>
        <p:spPr/>
        <p:txBody>
          <a:bodyPr>
            <a:normAutofit lnSpcReduction="10000"/>
          </a:bodyPr>
          <a:lstStyle/>
          <a:p>
            <a:pPr marL="0" indent="0">
              <a:buNone/>
            </a:pPr>
            <a:r>
              <a:rPr kumimoji="1" lang="ja-JP" altLang="en-US" sz="4400" dirty="0"/>
              <a:t>　７月中旬　　意向確認　</a:t>
            </a:r>
          </a:p>
          <a:p>
            <a:pPr marL="0" indent="0">
              <a:buNone/>
            </a:pPr>
            <a:r>
              <a:rPr kumimoji="1" lang="ja-JP" altLang="en-US" sz="4400" dirty="0"/>
              <a:t>１０月中旬～１１月中旬　選考実施</a:t>
            </a:r>
          </a:p>
          <a:p>
            <a:pPr marL="0" indent="0">
              <a:buNone/>
            </a:pPr>
            <a:r>
              <a:rPr kumimoji="1" lang="ja-JP" altLang="en-US" sz="4400" dirty="0"/>
              <a:t>１２月中　　　選考結果通知</a:t>
            </a:r>
          </a:p>
          <a:p>
            <a:pPr marL="0" indent="0">
              <a:buNone/>
            </a:pPr>
            <a:r>
              <a:rPr kumimoji="1" lang="ja-JP" altLang="en-US" sz="4400" dirty="0"/>
              <a:t>　３月中旬　　配置校通知</a:t>
            </a:r>
          </a:p>
        </p:txBody>
      </p:sp>
    </p:spTree>
    <p:extLst>
      <p:ext uri="{BB962C8B-B14F-4D97-AF65-F5344CB8AC3E}">
        <p14:creationId xmlns:p14="http://schemas.microsoft.com/office/powerpoint/2010/main" val="27711950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738019-2676-CCF9-ABF4-7A2288547002}"/>
              </a:ext>
            </a:extLst>
          </p:cNvPr>
          <p:cNvSpPr>
            <a:spLocks noGrp="1"/>
          </p:cNvSpPr>
          <p:nvPr>
            <p:ph type="title"/>
          </p:nvPr>
        </p:nvSpPr>
        <p:spPr>
          <a:xfrm>
            <a:off x="913775" y="618518"/>
            <a:ext cx="10364451" cy="1166740"/>
          </a:xfrm>
        </p:spPr>
        <p:txBody>
          <a:bodyPr/>
          <a:lstStyle/>
          <a:p>
            <a:r>
              <a:rPr kumimoji="1" lang="ja-JP" altLang="en-US" dirty="0"/>
              <a:t>本日の説明内容について</a:t>
            </a:r>
          </a:p>
        </p:txBody>
      </p:sp>
      <p:sp>
        <p:nvSpPr>
          <p:cNvPr id="3" name="コンテンツ プレースホルダー 2">
            <a:extLst>
              <a:ext uri="{FF2B5EF4-FFF2-40B4-BE49-F238E27FC236}">
                <a16:creationId xmlns:a16="http://schemas.microsoft.com/office/drawing/2014/main" id="{E0C0514E-C5B1-E348-7E1A-725B0D5C5A56}"/>
              </a:ext>
            </a:extLst>
          </p:cNvPr>
          <p:cNvSpPr>
            <a:spLocks noGrp="1"/>
          </p:cNvSpPr>
          <p:nvPr>
            <p:ph idx="1"/>
          </p:nvPr>
        </p:nvSpPr>
        <p:spPr>
          <a:xfrm>
            <a:off x="913775" y="1942011"/>
            <a:ext cx="10364452" cy="3849189"/>
          </a:xfrm>
        </p:spPr>
        <p:txBody>
          <a:bodyPr>
            <a:noAutofit/>
          </a:bodyPr>
          <a:lstStyle/>
          <a:p>
            <a:pPr marL="0" indent="0">
              <a:buNone/>
            </a:pPr>
            <a:r>
              <a:rPr kumimoji="1" lang="ja-JP" altLang="en-US" sz="2400" dirty="0"/>
              <a:t>○再任用の名称について</a:t>
            </a:r>
          </a:p>
          <a:p>
            <a:pPr marL="0" indent="0">
              <a:buNone/>
            </a:pPr>
            <a:r>
              <a:rPr kumimoji="1" lang="ja-JP" altLang="en-US" sz="2400" dirty="0"/>
              <a:t>○役職定年制について</a:t>
            </a:r>
          </a:p>
          <a:p>
            <a:pPr marL="0" indent="0">
              <a:buNone/>
            </a:pPr>
            <a:r>
              <a:rPr kumimoji="1" lang="ja-JP" altLang="en-US" sz="2400" dirty="0"/>
              <a:t>○給特法改正（予定）の影響について</a:t>
            </a:r>
          </a:p>
          <a:p>
            <a:pPr marL="0" indent="0">
              <a:buNone/>
            </a:pPr>
            <a:r>
              <a:rPr kumimoji="1" lang="ja-JP" altLang="en-US" sz="2400" dirty="0"/>
              <a:t>○定年以降の働き方について</a:t>
            </a:r>
          </a:p>
          <a:p>
            <a:pPr marL="0" indent="0">
              <a:buNone/>
            </a:pPr>
            <a:r>
              <a:rPr kumimoji="1" lang="ja-JP" altLang="en-US" sz="2400" dirty="0"/>
              <a:t>○６１歳以降定年までの働き方について</a:t>
            </a:r>
          </a:p>
          <a:p>
            <a:pPr marL="0" indent="0">
              <a:buNone/>
            </a:pPr>
            <a:r>
              <a:rPr kumimoji="1" lang="ja-JP" altLang="en-US" sz="2400" dirty="0"/>
              <a:t>○退職金について</a:t>
            </a:r>
          </a:p>
          <a:p>
            <a:pPr marL="0" indent="0">
              <a:buNone/>
            </a:pPr>
            <a:r>
              <a:rPr kumimoji="1" lang="ja-JP" altLang="en-US" sz="2400" dirty="0"/>
              <a:t>○浜管組の要望に関する委員会からの回答について</a:t>
            </a:r>
          </a:p>
        </p:txBody>
      </p:sp>
    </p:spTree>
    <p:extLst>
      <p:ext uri="{BB962C8B-B14F-4D97-AF65-F5344CB8AC3E}">
        <p14:creationId xmlns:p14="http://schemas.microsoft.com/office/powerpoint/2010/main" val="19688511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5743E0-EC98-7667-B571-F6F0FE5A3DC6}"/>
              </a:ext>
            </a:extLst>
          </p:cNvPr>
          <p:cNvSpPr>
            <a:spLocks noGrp="1"/>
          </p:cNvSpPr>
          <p:nvPr>
            <p:ph type="title"/>
          </p:nvPr>
        </p:nvSpPr>
        <p:spPr/>
        <p:txBody>
          <a:bodyPr/>
          <a:lstStyle/>
          <a:p>
            <a:pPr algn="ctr"/>
            <a:r>
              <a:rPr kumimoji="1" lang="ja-JP" altLang="en-US" b="1" dirty="0"/>
              <a:t>退職金について</a:t>
            </a:r>
          </a:p>
        </p:txBody>
      </p:sp>
      <p:sp>
        <p:nvSpPr>
          <p:cNvPr id="3" name="コンテンツ プレースホルダー 2">
            <a:extLst>
              <a:ext uri="{FF2B5EF4-FFF2-40B4-BE49-F238E27FC236}">
                <a16:creationId xmlns:a16="http://schemas.microsoft.com/office/drawing/2014/main" id="{4744EB44-3FEF-1927-1B33-0BAFBA019E12}"/>
              </a:ext>
            </a:extLst>
          </p:cNvPr>
          <p:cNvSpPr>
            <a:spLocks noGrp="1"/>
          </p:cNvSpPr>
          <p:nvPr>
            <p:ph idx="1"/>
          </p:nvPr>
        </p:nvSpPr>
        <p:spPr>
          <a:xfrm>
            <a:off x="913775" y="1915887"/>
            <a:ext cx="10364452" cy="4554582"/>
          </a:xfrm>
        </p:spPr>
        <p:txBody>
          <a:bodyPr>
            <a:normAutofit fontScale="85000" lnSpcReduction="20000"/>
          </a:bodyPr>
          <a:lstStyle/>
          <a:p>
            <a:pPr marL="0" indent="0">
              <a:buNone/>
            </a:pPr>
            <a:r>
              <a:rPr kumimoji="1" lang="ja-JP" altLang="en-US" b="1" dirty="0"/>
              <a:t>１　</a:t>
            </a:r>
            <a:r>
              <a:rPr kumimoji="1" lang="ja-JP" altLang="en-US" sz="3100" b="1" dirty="0"/>
              <a:t>退職金は定年度終了後に支給されます。</a:t>
            </a:r>
            <a:endParaRPr kumimoji="1" lang="en-US" altLang="ja-JP" sz="3100" b="1" dirty="0"/>
          </a:p>
          <a:p>
            <a:pPr marL="0" indent="0">
              <a:buNone/>
            </a:pPr>
            <a:r>
              <a:rPr kumimoji="1" lang="ja-JP" altLang="en-US" sz="3100" dirty="0"/>
              <a:t>２　定年前に退職した場合、その年度終了後に支給されます。</a:t>
            </a:r>
            <a:endParaRPr kumimoji="1" lang="en-US" altLang="ja-JP" sz="3100" dirty="0"/>
          </a:p>
          <a:p>
            <a:pPr marL="0" indent="0">
              <a:buNone/>
            </a:pPr>
            <a:r>
              <a:rPr lang="ja-JP" altLang="en-US" sz="3100" b="1" dirty="0"/>
              <a:t>３　退職金は６０歳時点での基本給を基礎に計算します。</a:t>
            </a:r>
            <a:endParaRPr lang="en-US" altLang="ja-JP" sz="3100" b="1" dirty="0"/>
          </a:p>
          <a:p>
            <a:pPr marL="0" indent="0">
              <a:buNone/>
            </a:pPr>
            <a:r>
              <a:rPr kumimoji="1" lang="ja-JP" altLang="en-US" sz="3100" b="1" dirty="0"/>
              <a:t>４　６０歳以降定年までの勤務は退職金に反映されません。</a:t>
            </a:r>
            <a:endParaRPr kumimoji="1" lang="en-US" altLang="ja-JP" sz="3100" b="1" dirty="0"/>
          </a:p>
          <a:p>
            <a:pPr marL="0" indent="0">
              <a:buNone/>
            </a:pPr>
            <a:r>
              <a:rPr lang="ja-JP" altLang="en-US" sz="3100" b="1" dirty="0"/>
              <a:t>５　６０歳以降で定年までの期間に定年前退職をしても、早期退職加算</a:t>
            </a:r>
          </a:p>
          <a:p>
            <a:pPr marL="0" indent="0">
              <a:buNone/>
            </a:pPr>
            <a:r>
              <a:rPr lang="ja-JP" altLang="en-US" sz="3100" b="1" dirty="0"/>
              <a:t>　　はありません。</a:t>
            </a:r>
          </a:p>
          <a:p>
            <a:pPr marL="0" indent="0">
              <a:buNone/>
            </a:pPr>
            <a:endParaRPr kumimoji="1" lang="ja-JP" altLang="en-US" sz="3100" b="1" dirty="0"/>
          </a:p>
          <a:p>
            <a:pPr marL="0" indent="0">
              <a:buNone/>
            </a:pPr>
            <a:r>
              <a:rPr kumimoji="1" lang="ja-JP" altLang="en-US" sz="3100" b="1" dirty="0"/>
              <a:t>☆</a:t>
            </a:r>
            <a:r>
              <a:rPr kumimoji="1" lang="ja-JP" altLang="en-US" sz="3100" dirty="0"/>
              <a:t>浜管組は６０歳以降定年までの期間も退職金に加算されるよう要望しています</a:t>
            </a:r>
            <a:r>
              <a:rPr kumimoji="1" lang="ja-JP" altLang="en-US" sz="3100" b="1" dirty="0"/>
              <a:t>。</a:t>
            </a:r>
          </a:p>
        </p:txBody>
      </p:sp>
    </p:spTree>
    <p:extLst>
      <p:ext uri="{BB962C8B-B14F-4D97-AF65-F5344CB8AC3E}">
        <p14:creationId xmlns:p14="http://schemas.microsoft.com/office/powerpoint/2010/main" val="17581311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554C748-2633-6CB8-0702-6F764D424341}"/>
              </a:ext>
            </a:extLst>
          </p:cNvPr>
          <p:cNvSpPr>
            <a:spLocks noGrp="1"/>
          </p:cNvSpPr>
          <p:nvPr>
            <p:ph type="title"/>
          </p:nvPr>
        </p:nvSpPr>
        <p:spPr>
          <a:xfrm>
            <a:off x="913775" y="618518"/>
            <a:ext cx="10364451" cy="792272"/>
          </a:xfrm>
        </p:spPr>
        <p:txBody>
          <a:bodyPr/>
          <a:lstStyle/>
          <a:p>
            <a:pPr algn="ctr"/>
            <a:r>
              <a:rPr kumimoji="1" lang="ja-JP" altLang="en-US" b="1" dirty="0"/>
              <a:t>退職金算定方法</a:t>
            </a:r>
          </a:p>
        </p:txBody>
      </p:sp>
      <p:sp>
        <p:nvSpPr>
          <p:cNvPr id="3" name="コンテンツ プレースホルダー 2">
            <a:extLst>
              <a:ext uri="{FF2B5EF4-FFF2-40B4-BE49-F238E27FC236}">
                <a16:creationId xmlns:a16="http://schemas.microsoft.com/office/drawing/2014/main" id="{CF0AA80D-7CD6-6960-B248-433D82C3D09B}"/>
              </a:ext>
            </a:extLst>
          </p:cNvPr>
          <p:cNvSpPr>
            <a:spLocks noGrp="1"/>
          </p:cNvSpPr>
          <p:nvPr>
            <p:ph idx="1"/>
          </p:nvPr>
        </p:nvSpPr>
        <p:spPr>
          <a:xfrm>
            <a:off x="913775" y="1410790"/>
            <a:ext cx="10364452" cy="4963883"/>
          </a:xfrm>
        </p:spPr>
        <p:txBody>
          <a:bodyPr>
            <a:noAutofit/>
          </a:bodyPr>
          <a:lstStyle/>
          <a:p>
            <a:pPr marL="0" indent="0">
              <a:buNone/>
            </a:pPr>
            <a:r>
              <a:rPr kumimoji="1" lang="ja-JP" altLang="en-US" sz="2400" dirty="0"/>
              <a:t>①６０歳時点の基本給に支給率を掛けます。</a:t>
            </a:r>
            <a:endParaRPr kumimoji="1" lang="en-US" altLang="ja-JP" sz="2400" dirty="0"/>
          </a:p>
          <a:p>
            <a:pPr marL="0" indent="0">
              <a:buNone/>
            </a:pPr>
            <a:r>
              <a:rPr lang="ja-JP" altLang="en-US" sz="2400" dirty="0"/>
              <a:t>・</a:t>
            </a:r>
            <a:r>
              <a:rPr lang="ja-JP" altLang="en-US" sz="2400" b="1" dirty="0"/>
              <a:t>勤続３５年以上は、４７</a:t>
            </a:r>
            <a:r>
              <a:rPr lang="en-US" altLang="ja-JP" sz="2400" b="1" dirty="0"/>
              <a:t>.</a:t>
            </a:r>
            <a:r>
              <a:rPr lang="ja-JP" altLang="en-US" sz="2400" b="1" dirty="0"/>
              <a:t>７０９</a:t>
            </a:r>
            <a:r>
              <a:rPr lang="ja-JP" altLang="en-US" sz="2400" dirty="0"/>
              <a:t>　で固定です。</a:t>
            </a:r>
            <a:endParaRPr lang="en-US" altLang="ja-JP" sz="2400" dirty="0"/>
          </a:p>
          <a:p>
            <a:pPr marL="0" indent="0">
              <a:buNone/>
            </a:pPr>
            <a:r>
              <a:rPr kumimoji="1" lang="ja-JP" altLang="en-US" sz="2400" dirty="0"/>
              <a:t>・勤続３４年以下は、別表にお示しします。</a:t>
            </a:r>
            <a:endParaRPr kumimoji="1" lang="en-US" altLang="ja-JP" sz="2400" dirty="0"/>
          </a:p>
          <a:p>
            <a:pPr marL="0" indent="0">
              <a:buNone/>
            </a:pPr>
            <a:r>
              <a:rPr kumimoji="1" lang="ja-JP" altLang="en-US" sz="2400" dirty="0"/>
              <a:t>②次に、</a:t>
            </a:r>
            <a:r>
              <a:rPr kumimoji="1" lang="ja-JP" altLang="en-US" sz="2400" b="1" dirty="0"/>
              <a:t>調整手当を６０月分を限度に計算</a:t>
            </a:r>
            <a:r>
              <a:rPr kumimoji="1" lang="ja-JP" altLang="en-US" sz="2400" dirty="0"/>
              <a:t>します。</a:t>
            </a:r>
            <a:endParaRPr kumimoji="1" lang="en-US" altLang="ja-JP" sz="2400" dirty="0"/>
          </a:p>
          <a:p>
            <a:pPr marL="0" indent="0">
              <a:buNone/>
            </a:pPr>
            <a:r>
              <a:rPr lang="ja-JP" altLang="en-US" sz="2400" dirty="0"/>
              <a:t>・</a:t>
            </a:r>
            <a:r>
              <a:rPr lang="ja-JP" altLang="en-US" sz="2400" b="1" dirty="0"/>
              <a:t>校長、校長代理は在職月数に　５４１５０円　</a:t>
            </a:r>
            <a:r>
              <a:rPr lang="ja-JP" altLang="en-US" sz="2400" dirty="0"/>
              <a:t>を掛けます。</a:t>
            </a:r>
            <a:endParaRPr lang="en-US" altLang="ja-JP" sz="2400" dirty="0"/>
          </a:p>
          <a:p>
            <a:pPr marL="0" indent="0">
              <a:buNone/>
            </a:pPr>
            <a:r>
              <a:rPr kumimoji="1" lang="ja-JP" altLang="en-US" sz="2400" dirty="0"/>
              <a:t>・</a:t>
            </a:r>
            <a:r>
              <a:rPr kumimoji="1" lang="ja-JP" altLang="en-US" sz="2400" b="1" dirty="0"/>
              <a:t>副校長は、３２５００円　</a:t>
            </a:r>
            <a:r>
              <a:rPr kumimoji="1" lang="ja-JP" altLang="en-US" sz="2400" dirty="0"/>
              <a:t>を掛けます。</a:t>
            </a:r>
            <a:endParaRPr kumimoji="1" lang="en-US" altLang="ja-JP" sz="2400" dirty="0"/>
          </a:p>
          <a:p>
            <a:pPr marL="0" indent="0">
              <a:buNone/>
            </a:pPr>
            <a:r>
              <a:rPr lang="en-US" altLang="ja-JP" sz="2400" dirty="0"/>
              <a:t>※</a:t>
            </a:r>
            <a:r>
              <a:rPr lang="ja-JP" altLang="en-US" sz="2400" dirty="0"/>
              <a:t>副校長職が２４月・校長職が３６月の場合、それぞれを計算し合算します。</a:t>
            </a:r>
          </a:p>
          <a:p>
            <a:pPr marL="0" indent="0">
              <a:buNone/>
            </a:pPr>
            <a:r>
              <a:rPr kumimoji="1" lang="ja-JP" altLang="en-US" sz="2400" dirty="0"/>
              <a:t>☆浜管組は支給率を引き上げるよう要望しています。</a:t>
            </a:r>
          </a:p>
        </p:txBody>
      </p:sp>
    </p:spTree>
    <p:extLst>
      <p:ext uri="{BB962C8B-B14F-4D97-AF65-F5344CB8AC3E}">
        <p14:creationId xmlns:p14="http://schemas.microsoft.com/office/powerpoint/2010/main" val="11701083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CCEA779-5DFB-A48F-1663-A7434C2CC39A}"/>
              </a:ext>
            </a:extLst>
          </p:cNvPr>
          <p:cNvSpPr>
            <a:spLocks noGrp="1"/>
          </p:cNvSpPr>
          <p:nvPr>
            <p:ph type="title"/>
          </p:nvPr>
        </p:nvSpPr>
        <p:spPr>
          <a:xfrm>
            <a:off x="913775" y="618518"/>
            <a:ext cx="10364451" cy="896774"/>
          </a:xfrm>
        </p:spPr>
        <p:txBody>
          <a:bodyPr/>
          <a:lstStyle/>
          <a:p>
            <a:pPr algn="ctr"/>
            <a:r>
              <a:rPr kumimoji="1" lang="ja-JP" altLang="en-US" b="1" dirty="0"/>
              <a:t>勤続年数による退職金支給率</a:t>
            </a:r>
          </a:p>
        </p:txBody>
      </p:sp>
      <p:sp>
        <p:nvSpPr>
          <p:cNvPr id="3" name="コンテンツ プレースホルダー 2">
            <a:extLst>
              <a:ext uri="{FF2B5EF4-FFF2-40B4-BE49-F238E27FC236}">
                <a16:creationId xmlns:a16="http://schemas.microsoft.com/office/drawing/2014/main" id="{AC00B372-6791-47C9-ADD8-4A9FC1F8CCDA}"/>
              </a:ext>
            </a:extLst>
          </p:cNvPr>
          <p:cNvSpPr>
            <a:spLocks noGrp="1"/>
          </p:cNvSpPr>
          <p:nvPr>
            <p:ph idx="1"/>
          </p:nvPr>
        </p:nvSpPr>
        <p:spPr>
          <a:xfrm>
            <a:off x="913775" y="1837509"/>
            <a:ext cx="10364452" cy="4502331"/>
          </a:xfrm>
        </p:spPr>
        <p:txBody>
          <a:bodyPr>
            <a:noAutofit/>
          </a:bodyPr>
          <a:lstStyle/>
          <a:p>
            <a:pPr marL="0" indent="0">
              <a:buNone/>
            </a:pPr>
            <a:r>
              <a:rPr kumimoji="1" lang="ja-JP" altLang="en-US" sz="2400" dirty="0"/>
              <a:t>勤続年数　支給率</a:t>
            </a:r>
            <a:endParaRPr kumimoji="1" lang="en-US" altLang="ja-JP" sz="2400" dirty="0"/>
          </a:p>
          <a:p>
            <a:pPr marL="0" indent="0">
              <a:buNone/>
            </a:pPr>
            <a:r>
              <a:rPr lang="ja-JP" altLang="en-US" sz="2400" dirty="0"/>
              <a:t>３４年　</a:t>
            </a:r>
            <a:r>
              <a:rPr lang="en-US" altLang="ja-JP" sz="2400" dirty="0"/>
              <a:t>46.881</a:t>
            </a:r>
            <a:r>
              <a:rPr lang="ja-JP" altLang="en-US" sz="2400" dirty="0"/>
              <a:t>　　２７年　</a:t>
            </a:r>
            <a:r>
              <a:rPr lang="en-US" altLang="ja-JP" sz="2400" dirty="0"/>
              <a:t>38.397</a:t>
            </a:r>
            <a:r>
              <a:rPr lang="ja-JP" altLang="en-US" sz="2400" dirty="0"/>
              <a:t>　　２０年　</a:t>
            </a:r>
            <a:r>
              <a:rPr lang="en-US" altLang="ja-JP" sz="2400" dirty="0"/>
              <a:t>27.397</a:t>
            </a:r>
          </a:p>
          <a:p>
            <a:pPr marL="0" indent="0">
              <a:buNone/>
            </a:pPr>
            <a:r>
              <a:rPr kumimoji="1" lang="ja-JP" altLang="en-US" sz="2400" dirty="0"/>
              <a:t>３３年　</a:t>
            </a:r>
            <a:r>
              <a:rPr kumimoji="1" lang="en-US" altLang="ja-JP" sz="2400" dirty="0"/>
              <a:t>46.053</a:t>
            </a:r>
            <a:r>
              <a:rPr kumimoji="1" lang="ja-JP" altLang="en-US" sz="2400" dirty="0"/>
              <a:t>　　２６年　</a:t>
            </a:r>
            <a:r>
              <a:rPr kumimoji="1" lang="en-US" altLang="ja-JP" sz="2400" dirty="0"/>
              <a:t>36.897</a:t>
            </a:r>
            <a:r>
              <a:rPr kumimoji="1" lang="ja-JP" altLang="en-US" sz="2400" dirty="0"/>
              <a:t>　　１９年　</a:t>
            </a:r>
            <a:r>
              <a:rPr kumimoji="1" lang="en-US" altLang="ja-JP" sz="2400" dirty="0"/>
              <a:t>26.057</a:t>
            </a:r>
          </a:p>
          <a:p>
            <a:pPr marL="0" indent="0">
              <a:buNone/>
            </a:pPr>
            <a:r>
              <a:rPr lang="ja-JP" altLang="en-US" sz="2400" dirty="0"/>
              <a:t>３２年　</a:t>
            </a:r>
            <a:r>
              <a:rPr lang="en-US" altLang="ja-JP" sz="2400" dirty="0"/>
              <a:t>45.225</a:t>
            </a:r>
            <a:r>
              <a:rPr lang="ja-JP" altLang="en-US" sz="2400" dirty="0"/>
              <a:t>　　２５年　</a:t>
            </a:r>
            <a:r>
              <a:rPr lang="en-US" altLang="ja-JP" sz="2400" dirty="0"/>
              <a:t>35.897</a:t>
            </a:r>
            <a:r>
              <a:rPr lang="ja-JP" altLang="en-US" sz="2400" dirty="0"/>
              <a:t>　　１８年　</a:t>
            </a:r>
            <a:r>
              <a:rPr lang="en-US" altLang="ja-JP" sz="2400" dirty="0"/>
              <a:t>24.717</a:t>
            </a:r>
          </a:p>
          <a:p>
            <a:pPr marL="0" indent="0">
              <a:buNone/>
            </a:pPr>
            <a:r>
              <a:rPr kumimoji="1" lang="ja-JP" altLang="en-US" sz="2400" dirty="0"/>
              <a:t>３１年　</a:t>
            </a:r>
            <a:r>
              <a:rPr kumimoji="1" lang="en-US" altLang="ja-JP" sz="2400" dirty="0"/>
              <a:t>44.397</a:t>
            </a:r>
            <a:r>
              <a:rPr kumimoji="1" lang="ja-JP" altLang="en-US" sz="2400" dirty="0"/>
              <a:t>　　２４年　</a:t>
            </a:r>
            <a:r>
              <a:rPr kumimoji="1" lang="en-US" altLang="ja-JP" sz="2400" dirty="0"/>
              <a:t>33.797</a:t>
            </a:r>
            <a:r>
              <a:rPr kumimoji="1" lang="ja-JP" altLang="en-US" sz="2400" dirty="0"/>
              <a:t>　　１７年　</a:t>
            </a:r>
            <a:r>
              <a:rPr kumimoji="1" lang="en-US" altLang="ja-JP" sz="2400" dirty="0"/>
              <a:t>23.377</a:t>
            </a:r>
          </a:p>
          <a:p>
            <a:pPr marL="0" indent="0">
              <a:buNone/>
            </a:pPr>
            <a:r>
              <a:rPr lang="ja-JP" altLang="en-US" sz="2400" dirty="0"/>
              <a:t>３０年　</a:t>
            </a:r>
            <a:r>
              <a:rPr lang="en-US" altLang="ja-JP" sz="2400" dirty="0"/>
              <a:t>42.897</a:t>
            </a:r>
            <a:r>
              <a:rPr lang="ja-JP" altLang="en-US" sz="2400" dirty="0"/>
              <a:t>　　２３年　</a:t>
            </a:r>
            <a:r>
              <a:rPr lang="en-US" altLang="ja-JP" sz="2400" dirty="0"/>
              <a:t>32.197</a:t>
            </a:r>
            <a:r>
              <a:rPr lang="ja-JP" altLang="en-US" sz="2400" dirty="0"/>
              <a:t>　　１６年　</a:t>
            </a:r>
            <a:r>
              <a:rPr lang="en-US" altLang="ja-JP" sz="2400" dirty="0"/>
              <a:t>22.037</a:t>
            </a:r>
          </a:p>
          <a:p>
            <a:pPr marL="0" indent="0">
              <a:buNone/>
            </a:pPr>
            <a:r>
              <a:rPr kumimoji="1" lang="ja-JP" altLang="en-US" sz="2400" dirty="0"/>
              <a:t>２９年　</a:t>
            </a:r>
            <a:r>
              <a:rPr kumimoji="1" lang="en-US" altLang="ja-JP" sz="2400" dirty="0"/>
              <a:t>41.397</a:t>
            </a:r>
            <a:r>
              <a:rPr kumimoji="1" lang="ja-JP" altLang="en-US" sz="2400" dirty="0"/>
              <a:t>　　２２年　</a:t>
            </a:r>
            <a:r>
              <a:rPr kumimoji="1" lang="en-US" altLang="ja-JP" sz="2400" dirty="0"/>
              <a:t>30.597</a:t>
            </a:r>
            <a:r>
              <a:rPr kumimoji="1" lang="ja-JP" altLang="en-US" sz="2400" dirty="0"/>
              <a:t>　　１５年　</a:t>
            </a:r>
            <a:r>
              <a:rPr kumimoji="1" lang="en-US" altLang="ja-JP" sz="2400" dirty="0"/>
              <a:t>20.697</a:t>
            </a:r>
          </a:p>
          <a:p>
            <a:pPr marL="0" indent="0">
              <a:buNone/>
            </a:pPr>
            <a:r>
              <a:rPr lang="ja-JP" altLang="en-US" sz="2400" dirty="0"/>
              <a:t>２８年　</a:t>
            </a:r>
            <a:r>
              <a:rPr lang="en-US" altLang="ja-JP" sz="2400" dirty="0"/>
              <a:t>39.897</a:t>
            </a:r>
            <a:r>
              <a:rPr lang="ja-JP" altLang="en-US" sz="2400" dirty="0"/>
              <a:t>　　２１年　</a:t>
            </a:r>
            <a:r>
              <a:rPr lang="en-US" altLang="ja-JP" sz="2400" dirty="0"/>
              <a:t>28.997</a:t>
            </a:r>
            <a:r>
              <a:rPr lang="ja-JP" altLang="en-US" sz="2400" dirty="0"/>
              <a:t>　　１４年　</a:t>
            </a:r>
            <a:r>
              <a:rPr lang="en-US" altLang="ja-JP" sz="2400" dirty="0"/>
              <a:t>19.357</a:t>
            </a:r>
            <a:endParaRPr kumimoji="1" lang="ja-JP" altLang="en-US" sz="2400" dirty="0"/>
          </a:p>
        </p:txBody>
      </p:sp>
    </p:spTree>
    <p:extLst>
      <p:ext uri="{BB962C8B-B14F-4D97-AF65-F5344CB8AC3E}">
        <p14:creationId xmlns:p14="http://schemas.microsoft.com/office/powerpoint/2010/main" val="19630028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F24A780-07B7-0EAA-9773-B8A42233B345}"/>
              </a:ext>
            </a:extLst>
          </p:cNvPr>
          <p:cNvSpPr>
            <a:spLocks noGrp="1"/>
          </p:cNvSpPr>
          <p:nvPr>
            <p:ph type="title"/>
          </p:nvPr>
        </p:nvSpPr>
        <p:spPr/>
        <p:txBody>
          <a:bodyPr/>
          <a:lstStyle/>
          <a:p>
            <a:pPr algn="ctr"/>
            <a:r>
              <a:rPr kumimoji="1" lang="ja-JP" altLang="en-US" b="1" dirty="0"/>
              <a:t>県民税・市民税を計算する</a:t>
            </a:r>
          </a:p>
        </p:txBody>
      </p:sp>
      <p:sp>
        <p:nvSpPr>
          <p:cNvPr id="3" name="コンテンツ プレースホルダー 2">
            <a:extLst>
              <a:ext uri="{FF2B5EF4-FFF2-40B4-BE49-F238E27FC236}">
                <a16:creationId xmlns:a16="http://schemas.microsoft.com/office/drawing/2014/main" id="{3C0B2338-9F1A-F8EF-4D8A-B92721484590}"/>
              </a:ext>
            </a:extLst>
          </p:cNvPr>
          <p:cNvSpPr>
            <a:spLocks noGrp="1"/>
          </p:cNvSpPr>
          <p:nvPr>
            <p:ph idx="1"/>
          </p:nvPr>
        </p:nvSpPr>
        <p:spPr>
          <a:xfrm>
            <a:off x="913775" y="2020389"/>
            <a:ext cx="10364452" cy="4336868"/>
          </a:xfrm>
        </p:spPr>
        <p:txBody>
          <a:bodyPr>
            <a:noAutofit/>
          </a:bodyPr>
          <a:lstStyle/>
          <a:p>
            <a:pPr marL="0" indent="0">
              <a:buNone/>
            </a:pPr>
            <a:r>
              <a:rPr kumimoji="1" lang="ja-JP" altLang="en-US" sz="2400" dirty="0"/>
              <a:t>①前頁の①と②の算定金額を合計し</a:t>
            </a:r>
            <a:r>
              <a:rPr kumimoji="1" lang="ja-JP" altLang="en-US" sz="2400" b="1" dirty="0"/>
              <a:t>退職金の基本額</a:t>
            </a:r>
            <a:r>
              <a:rPr kumimoji="1" lang="ja-JP" altLang="en-US" sz="2400" dirty="0"/>
              <a:t>を算出します。</a:t>
            </a:r>
            <a:endParaRPr kumimoji="1" lang="en-US" altLang="ja-JP" sz="2400" dirty="0"/>
          </a:p>
          <a:p>
            <a:pPr marL="0" indent="0">
              <a:buNone/>
            </a:pPr>
            <a:r>
              <a:rPr lang="ja-JP" altLang="en-US" sz="2400" dirty="0"/>
              <a:t>②次に市民税・県民税を計算します。</a:t>
            </a:r>
            <a:endParaRPr lang="en-US" altLang="ja-JP" sz="2400" dirty="0"/>
          </a:p>
          <a:p>
            <a:pPr marL="0" indent="0">
              <a:buNone/>
            </a:pPr>
            <a:r>
              <a:rPr lang="ja-JP" altLang="en-US" sz="2400" dirty="0"/>
              <a:t>・</a:t>
            </a:r>
            <a:r>
              <a:rPr lang="ja-JP" altLang="en-US" sz="2400" b="1" dirty="0"/>
              <a:t>退職基本額から勤続年数に応じた控除額を引きます。</a:t>
            </a:r>
            <a:endParaRPr lang="en-US" altLang="ja-JP" sz="2400" b="1" dirty="0"/>
          </a:p>
          <a:p>
            <a:pPr marL="0" indent="0">
              <a:buNone/>
            </a:pPr>
            <a:r>
              <a:rPr lang="ja-JP" altLang="en-US" sz="2400" dirty="0"/>
              <a:t>・控除額は別表に掲載しています。</a:t>
            </a:r>
            <a:endParaRPr lang="en-US" altLang="ja-JP" sz="2400" dirty="0"/>
          </a:p>
          <a:p>
            <a:pPr marL="0" indent="0">
              <a:buNone/>
            </a:pPr>
            <a:r>
              <a:rPr kumimoji="1" lang="ja-JP" altLang="en-US" sz="2400" dirty="0"/>
              <a:t>・</a:t>
            </a:r>
            <a:r>
              <a:rPr kumimoji="1" lang="ja-JP" altLang="en-US" sz="2400" b="1" dirty="0"/>
              <a:t>控除した金額に０</a:t>
            </a:r>
            <a:r>
              <a:rPr kumimoji="1" lang="en-US" altLang="ja-JP" sz="2400" b="1" dirty="0"/>
              <a:t>.</a:t>
            </a:r>
            <a:r>
              <a:rPr kumimoji="1" lang="ja-JP" altLang="en-US" sz="2400" b="1" dirty="0"/>
              <a:t>５を掛けて課税対象額を算出します。</a:t>
            </a:r>
            <a:endParaRPr kumimoji="1" lang="en-US" altLang="ja-JP" sz="2400" b="1" dirty="0"/>
          </a:p>
          <a:p>
            <a:pPr marL="0" indent="0">
              <a:buNone/>
            </a:pPr>
            <a:r>
              <a:rPr lang="ja-JP" altLang="en-US" sz="2400" dirty="0"/>
              <a:t>・</a:t>
            </a:r>
            <a:r>
              <a:rPr lang="ja-JP" altLang="en-US" sz="2400" b="1" dirty="0"/>
              <a:t>課税対象額に市民税・県民税の料率を掛けます。</a:t>
            </a:r>
            <a:endParaRPr lang="en-US" altLang="ja-JP" sz="2400" b="1" dirty="0"/>
          </a:p>
          <a:p>
            <a:pPr marL="0" indent="0">
              <a:buNone/>
            </a:pPr>
            <a:r>
              <a:rPr kumimoji="1" lang="ja-JP" altLang="en-US" sz="2400" dirty="0"/>
              <a:t>・</a:t>
            </a:r>
            <a:r>
              <a:rPr kumimoji="1" lang="ja-JP" altLang="en-US" sz="2400" b="1" dirty="0"/>
              <a:t>市民税は　０</a:t>
            </a:r>
            <a:r>
              <a:rPr kumimoji="1" lang="en-US" altLang="ja-JP" sz="2400" b="1" dirty="0"/>
              <a:t>.</a:t>
            </a:r>
            <a:r>
              <a:rPr kumimoji="1" lang="ja-JP" altLang="en-US" sz="2400" b="1" dirty="0"/>
              <a:t>０６、県民税は　０</a:t>
            </a:r>
            <a:r>
              <a:rPr kumimoji="1" lang="en-US" altLang="ja-JP" sz="2400" b="1" dirty="0"/>
              <a:t>.</a:t>
            </a:r>
            <a:r>
              <a:rPr kumimoji="1" lang="ja-JP" altLang="en-US" sz="2400" b="1" dirty="0"/>
              <a:t>０４です。</a:t>
            </a:r>
          </a:p>
        </p:txBody>
      </p:sp>
    </p:spTree>
    <p:extLst>
      <p:ext uri="{BB962C8B-B14F-4D97-AF65-F5344CB8AC3E}">
        <p14:creationId xmlns:p14="http://schemas.microsoft.com/office/powerpoint/2010/main" val="36053641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7BE15DA-BE06-E6B0-1F3B-33116D50E444}"/>
              </a:ext>
            </a:extLst>
          </p:cNvPr>
          <p:cNvSpPr>
            <a:spLocks noGrp="1"/>
          </p:cNvSpPr>
          <p:nvPr>
            <p:ph type="title"/>
          </p:nvPr>
        </p:nvSpPr>
        <p:spPr>
          <a:xfrm>
            <a:off x="913775" y="618518"/>
            <a:ext cx="10364451" cy="957734"/>
          </a:xfrm>
        </p:spPr>
        <p:txBody>
          <a:bodyPr/>
          <a:lstStyle/>
          <a:p>
            <a:pPr algn="ctr"/>
            <a:r>
              <a:rPr kumimoji="1" lang="ja-JP" altLang="en-US" b="1" dirty="0"/>
              <a:t>退職所得控除表</a:t>
            </a:r>
          </a:p>
        </p:txBody>
      </p:sp>
      <p:sp>
        <p:nvSpPr>
          <p:cNvPr id="3" name="コンテンツ プレースホルダー 2">
            <a:extLst>
              <a:ext uri="{FF2B5EF4-FFF2-40B4-BE49-F238E27FC236}">
                <a16:creationId xmlns:a16="http://schemas.microsoft.com/office/drawing/2014/main" id="{B290A3E6-019B-F6E0-9BE7-C68F8C7A91E8}"/>
              </a:ext>
            </a:extLst>
          </p:cNvPr>
          <p:cNvSpPr>
            <a:spLocks noGrp="1"/>
          </p:cNvSpPr>
          <p:nvPr>
            <p:ph idx="1"/>
          </p:nvPr>
        </p:nvSpPr>
        <p:spPr>
          <a:xfrm>
            <a:off x="913775" y="1576252"/>
            <a:ext cx="10364452" cy="4746171"/>
          </a:xfrm>
        </p:spPr>
        <p:txBody>
          <a:bodyPr>
            <a:noAutofit/>
          </a:bodyPr>
          <a:lstStyle/>
          <a:p>
            <a:pPr marL="0" indent="0">
              <a:buNone/>
            </a:pPr>
            <a:r>
              <a:rPr lang="ja-JP" altLang="en-US" sz="2400" dirty="0"/>
              <a:t>単位は万円</a:t>
            </a:r>
            <a:endParaRPr kumimoji="1" lang="en-US" altLang="ja-JP" sz="2400" dirty="0"/>
          </a:p>
          <a:p>
            <a:pPr marL="0" indent="0">
              <a:buNone/>
            </a:pPr>
            <a:r>
              <a:rPr kumimoji="1" lang="ja-JP" altLang="en-US" sz="2400" dirty="0"/>
              <a:t>３７年　</a:t>
            </a:r>
            <a:r>
              <a:rPr kumimoji="1" lang="en-US" altLang="ja-JP" sz="2400" dirty="0"/>
              <a:t>1990</a:t>
            </a:r>
            <a:r>
              <a:rPr kumimoji="1" lang="ja-JP" altLang="en-US" sz="2400" dirty="0"/>
              <a:t>　　３０年　</a:t>
            </a:r>
            <a:r>
              <a:rPr kumimoji="1" lang="en-US" altLang="ja-JP" sz="2400" dirty="0"/>
              <a:t>1500</a:t>
            </a:r>
            <a:r>
              <a:rPr kumimoji="1" lang="ja-JP" altLang="en-US" sz="2400" dirty="0"/>
              <a:t>　　２３年　</a:t>
            </a:r>
            <a:r>
              <a:rPr kumimoji="1" lang="en-US" altLang="ja-JP" sz="2400" dirty="0"/>
              <a:t>1010</a:t>
            </a:r>
          </a:p>
          <a:p>
            <a:pPr marL="0" indent="0">
              <a:buNone/>
            </a:pPr>
            <a:r>
              <a:rPr lang="ja-JP" altLang="en-US" sz="2400" dirty="0"/>
              <a:t>３６年　</a:t>
            </a:r>
            <a:r>
              <a:rPr lang="en-US" altLang="ja-JP" sz="2400" dirty="0"/>
              <a:t>1920</a:t>
            </a:r>
            <a:r>
              <a:rPr lang="ja-JP" altLang="en-US" sz="2400" dirty="0"/>
              <a:t>　　２９年　</a:t>
            </a:r>
            <a:r>
              <a:rPr lang="en-US" altLang="ja-JP" sz="2400" dirty="0"/>
              <a:t>1430</a:t>
            </a:r>
            <a:r>
              <a:rPr lang="ja-JP" altLang="en-US" sz="2400" dirty="0"/>
              <a:t>　　２２年     </a:t>
            </a:r>
            <a:r>
              <a:rPr lang="en-US" altLang="ja-JP" sz="2400" dirty="0"/>
              <a:t>940</a:t>
            </a:r>
          </a:p>
          <a:p>
            <a:pPr marL="0" indent="0">
              <a:buNone/>
            </a:pPr>
            <a:r>
              <a:rPr kumimoji="1" lang="ja-JP" altLang="en-US" sz="2400" dirty="0"/>
              <a:t>３５年　</a:t>
            </a:r>
            <a:r>
              <a:rPr kumimoji="1" lang="en-US" altLang="ja-JP" sz="2400" dirty="0"/>
              <a:t>1850</a:t>
            </a:r>
            <a:r>
              <a:rPr kumimoji="1" lang="ja-JP" altLang="en-US" sz="2400" dirty="0"/>
              <a:t>　　２８年　</a:t>
            </a:r>
            <a:r>
              <a:rPr kumimoji="1" lang="en-US" altLang="ja-JP" sz="2400" dirty="0"/>
              <a:t>1360</a:t>
            </a:r>
            <a:r>
              <a:rPr kumimoji="1" lang="ja-JP" altLang="en-US" sz="2400" dirty="0"/>
              <a:t>　　２１年     </a:t>
            </a:r>
            <a:r>
              <a:rPr kumimoji="1" lang="en-US" altLang="ja-JP" sz="2400" dirty="0"/>
              <a:t>870</a:t>
            </a:r>
          </a:p>
          <a:p>
            <a:pPr marL="0" indent="0">
              <a:buNone/>
            </a:pPr>
            <a:r>
              <a:rPr lang="ja-JP" altLang="en-US" sz="2400" dirty="0"/>
              <a:t>３４年　</a:t>
            </a:r>
            <a:r>
              <a:rPr lang="en-US" altLang="ja-JP" sz="2400" dirty="0"/>
              <a:t>1780</a:t>
            </a:r>
            <a:r>
              <a:rPr lang="ja-JP" altLang="en-US" sz="2400" dirty="0"/>
              <a:t>　　２７年　</a:t>
            </a:r>
            <a:r>
              <a:rPr lang="en-US" altLang="ja-JP" sz="2400" dirty="0"/>
              <a:t>1290</a:t>
            </a:r>
            <a:r>
              <a:rPr lang="ja-JP" altLang="en-US" sz="2400" dirty="0"/>
              <a:t>　　２０年     </a:t>
            </a:r>
            <a:r>
              <a:rPr lang="en-US" altLang="ja-JP" sz="2400" dirty="0"/>
              <a:t>800</a:t>
            </a:r>
          </a:p>
          <a:p>
            <a:pPr marL="0" indent="0">
              <a:buNone/>
            </a:pPr>
            <a:r>
              <a:rPr kumimoji="1" lang="ja-JP" altLang="en-US" sz="2400" dirty="0"/>
              <a:t>３３年　</a:t>
            </a:r>
            <a:r>
              <a:rPr kumimoji="1" lang="en-US" altLang="ja-JP" sz="2400" dirty="0"/>
              <a:t>1710</a:t>
            </a:r>
            <a:r>
              <a:rPr kumimoji="1" lang="ja-JP" altLang="en-US" sz="2400" dirty="0"/>
              <a:t>　　２６年　</a:t>
            </a:r>
            <a:r>
              <a:rPr kumimoji="1" lang="en-US" altLang="ja-JP" sz="2400" dirty="0"/>
              <a:t>1220</a:t>
            </a:r>
            <a:r>
              <a:rPr kumimoji="1" lang="ja-JP" altLang="en-US" sz="2400" dirty="0"/>
              <a:t>　　１９年     </a:t>
            </a:r>
            <a:r>
              <a:rPr kumimoji="1" lang="en-US" altLang="ja-JP" sz="2400" dirty="0"/>
              <a:t>760</a:t>
            </a:r>
          </a:p>
          <a:p>
            <a:pPr marL="0" indent="0">
              <a:buNone/>
            </a:pPr>
            <a:r>
              <a:rPr lang="ja-JP" altLang="en-US" sz="2400" dirty="0"/>
              <a:t>３２年　</a:t>
            </a:r>
            <a:r>
              <a:rPr lang="en-US" altLang="ja-JP" sz="2400" dirty="0"/>
              <a:t>1640</a:t>
            </a:r>
            <a:r>
              <a:rPr lang="ja-JP" altLang="en-US" sz="2400" dirty="0"/>
              <a:t>　　２５年　</a:t>
            </a:r>
            <a:r>
              <a:rPr lang="en-US" altLang="ja-JP" sz="2400" dirty="0"/>
              <a:t>1150</a:t>
            </a:r>
            <a:r>
              <a:rPr lang="ja-JP" altLang="en-US" sz="2400" dirty="0"/>
              <a:t>　　１８年     </a:t>
            </a:r>
            <a:r>
              <a:rPr lang="en-US" altLang="ja-JP" sz="2400" dirty="0"/>
              <a:t>720</a:t>
            </a:r>
          </a:p>
          <a:p>
            <a:pPr marL="0" indent="0">
              <a:buNone/>
            </a:pPr>
            <a:r>
              <a:rPr kumimoji="1" lang="ja-JP" altLang="en-US" sz="2400" dirty="0"/>
              <a:t>３１年　</a:t>
            </a:r>
            <a:r>
              <a:rPr kumimoji="1" lang="en-US" altLang="ja-JP" sz="2400" dirty="0"/>
              <a:t>1570</a:t>
            </a:r>
            <a:r>
              <a:rPr kumimoji="1" lang="ja-JP" altLang="en-US" sz="2400" dirty="0"/>
              <a:t>　　２４年　</a:t>
            </a:r>
            <a:r>
              <a:rPr kumimoji="1" lang="en-US" altLang="ja-JP" sz="2400" dirty="0"/>
              <a:t>1080</a:t>
            </a:r>
            <a:r>
              <a:rPr kumimoji="1" lang="ja-JP" altLang="en-US" sz="2400" dirty="0"/>
              <a:t>　　１７年     </a:t>
            </a:r>
            <a:r>
              <a:rPr kumimoji="1" lang="en-US" altLang="ja-JP" sz="2400" dirty="0"/>
              <a:t>680</a:t>
            </a:r>
            <a:endParaRPr kumimoji="1" lang="ja-JP" altLang="en-US" sz="2400" dirty="0"/>
          </a:p>
        </p:txBody>
      </p:sp>
    </p:spTree>
    <p:extLst>
      <p:ext uri="{BB962C8B-B14F-4D97-AF65-F5344CB8AC3E}">
        <p14:creationId xmlns:p14="http://schemas.microsoft.com/office/powerpoint/2010/main" val="28488760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D0124C6-FB9F-BF10-405C-A7AB234C06B2}"/>
              </a:ext>
            </a:extLst>
          </p:cNvPr>
          <p:cNvSpPr>
            <a:spLocks noGrp="1"/>
          </p:cNvSpPr>
          <p:nvPr>
            <p:ph type="title"/>
          </p:nvPr>
        </p:nvSpPr>
        <p:spPr/>
        <p:txBody>
          <a:bodyPr/>
          <a:lstStyle/>
          <a:p>
            <a:pPr algn="ctr"/>
            <a:r>
              <a:rPr kumimoji="1" lang="ja-JP" altLang="en-US" b="1" dirty="0"/>
              <a:t>所得税を計算し、受け取り金額を確認</a:t>
            </a:r>
          </a:p>
        </p:txBody>
      </p:sp>
      <p:sp>
        <p:nvSpPr>
          <p:cNvPr id="3" name="コンテンツ プレースホルダー 2">
            <a:extLst>
              <a:ext uri="{FF2B5EF4-FFF2-40B4-BE49-F238E27FC236}">
                <a16:creationId xmlns:a16="http://schemas.microsoft.com/office/drawing/2014/main" id="{72D23F86-D286-2E82-84A6-FF00DC3C6623}"/>
              </a:ext>
            </a:extLst>
          </p:cNvPr>
          <p:cNvSpPr>
            <a:spLocks noGrp="1"/>
          </p:cNvSpPr>
          <p:nvPr>
            <p:ph idx="1"/>
          </p:nvPr>
        </p:nvSpPr>
        <p:spPr/>
        <p:txBody>
          <a:bodyPr/>
          <a:lstStyle/>
          <a:p>
            <a:pPr marL="0" indent="0">
              <a:buNone/>
            </a:pPr>
            <a:endParaRPr lang="ja-JP" altLang="en-US" dirty="0"/>
          </a:p>
          <a:p>
            <a:pPr marL="0" indent="0">
              <a:buNone/>
            </a:pPr>
            <a:r>
              <a:rPr kumimoji="1" lang="ja-JP" altLang="en-US" sz="2400" dirty="0"/>
              <a:t>①課税退職額を所得税税額表に照らし合わせ、所得税額を算出します。</a:t>
            </a:r>
            <a:endParaRPr kumimoji="1" lang="en-US" altLang="ja-JP" sz="2400" dirty="0"/>
          </a:p>
          <a:p>
            <a:pPr marL="0" indent="0">
              <a:buNone/>
            </a:pPr>
            <a:r>
              <a:rPr lang="ja-JP" altLang="en-US" sz="2400" dirty="0"/>
              <a:t>②退職基本額から、市民税・県民税・所得税を差し引くと受け取る退職金を知る事ができます。</a:t>
            </a:r>
            <a:endParaRPr kumimoji="1" lang="ja-JP" altLang="en-US" sz="2400" dirty="0"/>
          </a:p>
        </p:txBody>
      </p:sp>
    </p:spTree>
    <p:extLst>
      <p:ext uri="{BB962C8B-B14F-4D97-AF65-F5344CB8AC3E}">
        <p14:creationId xmlns:p14="http://schemas.microsoft.com/office/powerpoint/2010/main" val="27551625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908C35-FE22-1CF7-F7D3-794482E8D176}"/>
              </a:ext>
            </a:extLst>
          </p:cNvPr>
          <p:cNvSpPr>
            <a:spLocks noGrp="1"/>
          </p:cNvSpPr>
          <p:nvPr>
            <p:ph type="title"/>
          </p:nvPr>
        </p:nvSpPr>
        <p:spPr/>
        <p:txBody>
          <a:bodyPr/>
          <a:lstStyle/>
          <a:p>
            <a:pPr algn="ctr"/>
            <a:r>
              <a:rPr kumimoji="1" lang="ja-JP" altLang="en-US" b="1" dirty="0"/>
              <a:t>所得税計算方法</a:t>
            </a:r>
          </a:p>
        </p:txBody>
      </p:sp>
      <p:sp>
        <p:nvSpPr>
          <p:cNvPr id="3" name="コンテンツ プレースホルダー 2">
            <a:extLst>
              <a:ext uri="{FF2B5EF4-FFF2-40B4-BE49-F238E27FC236}">
                <a16:creationId xmlns:a16="http://schemas.microsoft.com/office/drawing/2014/main" id="{4F85881B-89B7-C519-D918-CED749A9D3D9}"/>
              </a:ext>
            </a:extLst>
          </p:cNvPr>
          <p:cNvSpPr>
            <a:spLocks noGrp="1"/>
          </p:cNvSpPr>
          <p:nvPr>
            <p:ph idx="1"/>
          </p:nvPr>
        </p:nvSpPr>
        <p:spPr>
          <a:xfrm>
            <a:off x="913775" y="2020389"/>
            <a:ext cx="10364452" cy="3770811"/>
          </a:xfrm>
        </p:spPr>
        <p:txBody>
          <a:bodyPr>
            <a:normAutofit/>
          </a:bodyPr>
          <a:lstStyle/>
          <a:p>
            <a:pPr marL="0" indent="0">
              <a:buNone/>
            </a:pPr>
            <a:r>
              <a:rPr kumimoji="1" lang="ja-JP" altLang="en-US" sz="2400" dirty="0"/>
              <a:t>課税対象金額</a:t>
            </a:r>
            <a:endParaRPr kumimoji="1" lang="en-US" altLang="ja-JP" sz="2400" dirty="0"/>
          </a:p>
          <a:p>
            <a:pPr marL="0" indent="0">
              <a:buNone/>
            </a:pPr>
            <a:r>
              <a:rPr lang="en-US" altLang="ja-JP" sz="2400" dirty="0"/>
              <a:t>195</a:t>
            </a:r>
            <a:r>
              <a:rPr lang="ja-JP" altLang="en-US" sz="2400" dirty="0"/>
              <a:t>万以下　　　　　（課税対象</a:t>
            </a:r>
            <a:r>
              <a:rPr lang="en-US" altLang="ja-JP" sz="2400" dirty="0"/>
              <a:t>×5</a:t>
            </a:r>
            <a:r>
              <a:rPr lang="ja-JP" altLang="en-US" sz="2400" dirty="0"/>
              <a:t>％） 　　　　  　</a:t>
            </a:r>
            <a:r>
              <a:rPr lang="en-US" altLang="ja-JP" sz="2400" dirty="0"/>
              <a:t>×102.1</a:t>
            </a:r>
            <a:r>
              <a:rPr lang="ja-JP" altLang="en-US" sz="2400" dirty="0"/>
              <a:t>％</a:t>
            </a:r>
            <a:endParaRPr lang="en-US" altLang="ja-JP" sz="2400" dirty="0"/>
          </a:p>
          <a:p>
            <a:pPr marL="0" indent="0">
              <a:buNone/>
            </a:pPr>
            <a:r>
              <a:rPr kumimoji="1" lang="en-US" altLang="ja-JP" sz="2400" dirty="0"/>
              <a:t>195</a:t>
            </a:r>
            <a:r>
              <a:rPr kumimoji="1" lang="ja-JP" altLang="en-US" sz="2400" dirty="0"/>
              <a:t>万超～</a:t>
            </a:r>
            <a:r>
              <a:rPr kumimoji="1" lang="en-US" altLang="ja-JP" sz="2400" dirty="0"/>
              <a:t>330</a:t>
            </a:r>
            <a:r>
              <a:rPr kumimoji="1" lang="ja-JP" altLang="en-US" sz="2400" dirty="0"/>
              <a:t>万以下 （課税対象</a:t>
            </a:r>
            <a:r>
              <a:rPr kumimoji="1" lang="en-US" altLang="ja-JP" sz="2400" dirty="0"/>
              <a:t>×10</a:t>
            </a:r>
            <a:r>
              <a:rPr kumimoji="1" lang="ja-JP" altLang="en-US" sz="2400" dirty="0"/>
              <a:t>％ー</a:t>
            </a:r>
            <a:r>
              <a:rPr kumimoji="1" lang="en-US" altLang="ja-JP" sz="2400" dirty="0"/>
              <a:t>97500</a:t>
            </a:r>
            <a:r>
              <a:rPr kumimoji="1" lang="ja-JP" altLang="en-US" sz="2400" dirty="0"/>
              <a:t>）  　</a:t>
            </a:r>
            <a:r>
              <a:rPr kumimoji="1" lang="en-US" altLang="ja-JP" sz="2400" dirty="0"/>
              <a:t>×102.1</a:t>
            </a:r>
            <a:r>
              <a:rPr kumimoji="1" lang="ja-JP" altLang="en-US" sz="2400" dirty="0"/>
              <a:t>％</a:t>
            </a:r>
            <a:endParaRPr kumimoji="1" lang="en-US" altLang="ja-JP" sz="2400" dirty="0"/>
          </a:p>
          <a:p>
            <a:pPr marL="0" indent="0">
              <a:buNone/>
            </a:pPr>
            <a:r>
              <a:rPr lang="en-US" altLang="ja-JP" sz="2400" dirty="0"/>
              <a:t>330</a:t>
            </a:r>
            <a:r>
              <a:rPr lang="ja-JP" altLang="en-US" sz="2400" dirty="0"/>
              <a:t>万超～</a:t>
            </a:r>
            <a:r>
              <a:rPr lang="en-US" altLang="ja-JP" sz="2400" dirty="0"/>
              <a:t>695</a:t>
            </a:r>
            <a:r>
              <a:rPr lang="ja-JP" altLang="en-US" sz="2400" dirty="0"/>
              <a:t>万以下 （課税対象</a:t>
            </a:r>
            <a:r>
              <a:rPr lang="en-US" altLang="ja-JP" sz="2400" dirty="0"/>
              <a:t>×20</a:t>
            </a:r>
            <a:r>
              <a:rPr lang="ja-JP" altLang="en-US" sz="2400" dirty="0"/>
              <a:t>％ー</a:t>
            </a:r>
            <a:r>
              <a:rPr lang="en-US" altLang="ja-JP" sz="2400" dirty="0"/>
              <a:t>427500</a:t>
            </a:r>
            <a:r>
              <a:rPr lang="ja-JP" altLang="en-US" sz="2400" dirty="0"/>
              <a:t>）　</a:t>
            </a:r>
            <a:r>
              <a:rPr lang="en-US" altLang="ja-JP" sz="2400" dirty="0"/>
              <a:t>×102.1</a:t>
            </a:r>
            <a:r>
              <a:rPr lang="ja-JP" altLang="en-US" sz="2400" dirty="0"/>
              <a:t>％</a:t>
            </a:r>
            <a:endParaRPr lang="en-US" altLang="ja-JP" sz="2400" dirty="0"/>
          </a:p>
          <a:p>
            <a:pPr marL="0" indent="0">
              <a:buNone/>
            </a:pPr>
            <a:r>
              <a:rPr kumimoji="1" lang="en-US" altLang="ja-JP" sz="2400" dirty="0"/>
              <a:t>695</a:t>
            </a:r>
            <a:r>
              <a:rPr kumimoji="1" lang="ja-JP" altLang="en-US" sz="2400" dirty="0"/>
              <a:t>万超～</a:t>
            </a:r>
            <a:r>
              <a:rPr kumimoji="1" lang="en-US" altLang="ja-JP" sz="2400" dirty="0"/>
              <a:t>990</a:t>
            </a:r>
            <a:r>
              <a:rPr kumimoji="1" lang="ja-JP" altLang="en-US" sz="2400" dirty="0"/>
              <a:t>万以下 （課税対象</a:t>
            </a:r>
            <a:r>
              <a:rPr kumimoji="1" lang="en-US" altLang="ja-JP" sz="2400" dirty="0"/>
              <a:t>×23</a:t>
            </a:r>
            <a:r>
              <a:rPr kumimoji="1" lang="ja-JP" altLang="en-US" sz="2400" dirty="0"/>
              <a:t>％ー</a:t>
            </a:r>
            <a:r>
              <a:rPr kumimoji="1" lang="en-US" altLang="ja-JP" sz="2400" dirty="0"/>
              <a:t>636000</a:t>
            </a:r>
            <a:r>
              <a:rPr kumimoji="1" lang="ja-JP" altLang="en-US" sz="2400" dirty="0"/>
              <a:t>）　</a:t>
            </a:r>
            <a:r>
              <a:rPr kumimoji="1" lang="en-US" altLang="ja-JP" sz="2400" dirty="0"/>
              <a:t>×102.1</a:t>
            </a:r>
            <a:r>
              <a:rPr kumimoji="1" lang="ja-JP" altLang="en-US" sz="2400" dirty="0"/>
              <a:t>％</a:t>
            </a:r>
            <a:endParaRPr kumimoji="1" lang="en-US" altLang="ja-JP" sz="2400" dirty="0"/>
          </a:p>
          <a:p>
            <a:pPr marL="0" indent="0">
              <a:buNone/>
            </a:pPr>
            <a:r>
              <a:rPr kumimoji="1" lang="en-US" altLang="ja-JP" sz="2400" dirty="0"/>
              <a:t>990</a:t>
            </a:r>
            <a:r>
              <a:rPr kumimoji="1" lang="ja-JP" altLang="en-US" sz="2400" dirty="0"/>
              <a:t>万超～</a:t>
            </a:r>
            <a:r>
              <a:rPr kumimoji="1" lang="en-US" altLang="ja-JP" sz="2400" dirty="0"/>
              <a:t>1800</a:t>
            </a:r>
            <a:r>
              <a:rPr kumimoji="1" lang="ja-JP" altLang="en-US" sz="2400" dirty="0"/>
              <a:t>万以下（課税対象</a:t>
            </a:r>
            <a:r>
              <a:rPr kumimoji="1" lang="en-US" altLang="ja-JP" sz="2400" dirty="0"/>
              <a:t>×33</a:t>
            </a:r>
            <a:r>
              <a:rPr kumimoji="1" lang="ja-JP" altLang="en-US" sz="2400" dirty="0"/>
              <a:t>％ー</a:t>
            </a:r>
            <a:r>
              <a:rPr kumimoji="1" lang="en-US" altLang="ja-JP" sz="2400" dirty="0"/>
              <a:t>1536000</a:t>
            </a:r>
            <a:r>
              <a:rPr kumimoji="1" lang="ja-JP" altLang="en-US" sz="2400" dirty="0"/>
              <a:t>） </a:t>
            </a:r>
            <a:r>
              <a:rPr kumimoji="1" lang="en-US" altLang="ja-JP" sz="2400" dirty="0"/>
              <a:t>×102.1</a:t>
            </a:r>
            <a:r>
              <a:rPr kumimoji="1" lang="ja-JP" altLang="en-US" sz="2400" dirty="0"/>
              <a:t>％</a:t>
            </a:r>
          </a:p>
        </p:txBody>
      </p:sp>
    </p:spTree>
    <p:extLst>
      <p:ext uri="{BB962C8B-B14F-4D97-AF65-F5344CB8AC3E}">
        <p14:creationId xmlns:p14="http://schemas.microsoft.com/office/powerpoint/2010/main" val="38886690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D92C52F-1A6A-75D0-E81D-5791F0AC7FEF}"/>
              </a:ext>
            </a:extLst>
          </p:cNvPr>
          <p:cNvSpPr>
            <a:spLocks noGrp="1"/>
          </p:cNvSpPr>
          <p:nvPr>
            <p:ph type="title"/>
          </p:nvPr>
        </p:nvSpPr>
        <p:spPr>
          <a:xfrm>
            <a:off x="913775" y="618518"/>
            <a:ext cx="10364451" cy="800980"/>
          </a:xfrm>
        </p:spPr>
        <p:txBody>
          <a:bodyPr/>
          <a:lstStyle/>
          <a:p>
            <a:pPr algn="ctr"/>
            <a:r>
              <a:rPr kumimoji="1" lang="ja-JP" altLang="en-US" b="1" dirty="0"/>
              <a:t>退職金シュミレーション</a:t>
            </a:r>
          </a:p>
        </p:txBody>
      </p:sp>
      <p:sp>
        <p:nvSpPr>
          <p:cNvPr id="3" name="コンテンツ プレースホルダー 2">
            <a:extLst>
              <a:ext uri="{FF2B5EF4-FFF2-40B4-BE49-F238E27FC236}">
                <a16:creationId xmlns:a16="http://schemas.microsoft.com/office/drawing/2014/main" id="{218767BC-4A14-312C-DABF-382473AFDF11}"/>
              </a:ext>
            </a:extLst>
          </p:cNvPr>
          <p:cNvSpPr>
            <a:spLocks noGrp="1"/>
          </p:cNvSpPr>
          <p:nvPr>
            <p:ph idx="1"/>
          </p:nvPr>
        </p:nvSpPr>
        <p:spPr>
          <a:xfrm>
            <a:off x="913775" y="1776549"/>
            <a:ext cx="10364452" cy="4659085"/>
          </a:xfrm>
        </p:spPr>
        <p:txBody>
          <a:bodyPr>
            <a:noAutofit/>
          </a:bodyPr>
          <a:lstStyle/>
          <a:p>
            <a:r>
              <a:rPr kumimoji="1" lang="en-US" altLang="ja-JP" dirty="0"/>
              <a:t>5</a:t>
            </a:r>
            <a:r>
              <a:rPr kumimoji="1" lang="ja-JP" altLang="en-US" dirty="0"/>
              <a:t>級</a:t>
            </a:r>
            <a:r>
              <a:rPr kumimoji="1" lang="en-US" altLang="ja-JP" dirty="0"/>
              <a:t>40</a:t>
            </a:r>
            <a:r>
              <a:rPr kumimoji="1" lang="ja-JP" altLang="en-US" dirty="0"/>
              <a:t>号級　基本給</a:t>
            </a:r>
            <a:r>
              <a:rPr kumimoji="1" lang="en-US" altLang="ja-JP" dirty="0"/>
              <a:t>449200</a:t>
            </a:r>
            <a:r>
              <a:rPr kumimoji="1" lang="ja-JP" altLang="en-US" dirty="0"/>
              <a:t>円</a:t>
            </a:r>
            <a:endParaRPr kumimoji="1" lang="en-US" altLang="ja-JP" dirty="0"/>
          </a:p>
          <a:p>
            <a:r>
              <a:rPr lang="ja-JP" altLang="en-US" dirty="0"/>
              <a:t>勤続</a:t>
            </a:r>
            <a:r>
              <a:rPr lang="en-US" altLang="ja-JP" dirty="0"/>
              <a:t>37</a:t>
            </a:r>
            <a:r>
              <a:rPr lang="ja-JP" altLang="en-US" dirty="0"/>
              <a:t>年　  </a:t>
            </a:r>
            <a:r>
              <a:rPr lang="en-US" altLang="ja-JP" dirty="0"/>
              <a:t>449200</a:t>
            </a:r>
            <a:r>
              <a:rPr lang="ja-JP" altLang="en-US" dirty="0"/>
              <a:t>円</a:t>
            </a:r>
            <a:r>
              <a:rPr lang="en-US" altLang="ja-JP" dirty="0"/>
              <a:t>×47.709</a:t>
            </a:r>
            <a:r>
              <a:rPr lang="ja-JP" altLang="en-US" dirty="0"/>
              <a:t>＝</a:t>
            </a:r>
            <a:r>
              <a:rPr lang="en-US" altLang="ja-JP" dirty="0"/>
              <a:t>21430883</a:t>
            </a:r>
            <a:r>
              <a:rPr lang="ja-JP" altLang="en-US" dirty="0"/>
              <a:t>円</a:t>
            </a:r>
            <a:endParaRPr lang="en-US" altLang="ja-JP" dirty="0"/>
          </a:p>
          <a:p>
            <a:r>
              <a:rPr kumimoji="1" lang="ja-JP" altLang="en-US" dirty="0"/>
              <a:t>調整額　　   </a:t>
            </a:r>
            <a:r>
              <a:rPr kumimoji="1" lang="en-US" altLang="ja-JP" dirty="0"/>
              <a:t>54150</a:t>
            </a:r>
            <a:r>
              <a:rPr kumimoji="1" lang="ja-JP" altLang="en-US" dirty="0"/>
              <a:t>円</a:t>
            </a:r>
            <a:r>
              <a:rPr kumimoji="1" lang="en-US" altLang="ja-JP" dirty="0"/>
              <a:t>×60</a:t>
            </a:r>
            <a:r>
              <a:rPr kumimoji="1" lang="ja-JP" altLang="en-US" dirty="0"/>
              <a:t>月＝</a:t>
            </a:r>
            <a:r>
              <a:rPr kumimoji="1" lang="en-US" altLang="ja-JP" dirty="0"/>
              <a:t>3249000</a:t>
            </a:r>
            <a:r>
              <a:rPr kumimoji="1" lang="ja-JP" altLang="en-US" dirty="0"/>
              <a:t>円（校長</a:t>
            </a:r>
            <a:r>
              <a:rPr kumimoji="1" lang="en-US" altLang="ja-JP" dirty="0"/>
              <a:t>5</a:t>
            </a:r>
            <a:r>
              <a:rPr kumimoji="1" lang="ja-JP" altLang="en-US" dirty="0"/>
              <a:t>年）</a:t>
            </a:r>
            <a:endParaRPr kumimoji="1" lang="en-US" altLang="ja-JP" dirty="0"/>
          </a:p>
          <a:p>
            <a:r>
              <a:rPr lang="ja-JP" altLang="en-US" dirty="0"/>
              <a:t>退職金基本額　</a:t>
            </a:r>
            <a:r>
              <a:rPr lang="en-US" altLang="ja-JP" dirty="0"/>
              <a:t>21430883</a:t>
            </a:r>
            <a:r>
              <a:rPr lang="ja-JP" altLang="en-US" dirty="0"/>
              <a:t>＋</a:t>
            </a:r>
            <a:r>
              <a:rPr lang="en-US" altLang="ja-JP" dirty="0"/>
              <a:t>3249000</a:t>
            </a:r>
            <a:r>
              <a:rPr lang="ja-JP" altLang="en-US" dirty="0"/>
              <a:t>＝</a:t>
            </a:r>
            <a:r>
              <a:rPr lang="en-US" altLang="ja-JP" b="1" dirty="0"/>
              <a:t>24679883</a:t>
            </a:r>
            <a:r>
              <a:rPr lang="ja-JP" altLang="en-US" b="1" dirty="0"/>
              <a:t>円</a:t>
            </a:r>
            <a:endParaRPr lang="en-US" altLang="ja-JP" b="1" dirty="0"/>
          </a:p>
          <a:p>
            <a:r>
              <a:rPr kumimoji="1" lang="ja-JP" altLang="en-US" dirty="0"/>
              <a:t>課税対象　   </a:t>
            </a:r>
            <a:r>
              <a:rPr kumimoji="1" lang="en-US" altLang="ja-JP" dirty="0"/>
              <a:t>24679883</a:t>
            </a:r>
            <a:r>
              <a:rPr kumimoji="1" lang="ja-JP" altLang="en-US" dirty="0"/>
              <a:t>ー</a:t>
            </a:r>
            <a:r>
              <a:rPr kumimoji="1" lang="en-US" altLang="ja-JP" dirty="0"/>
              <a:t>19900000</a:t>
            </a:r>
            <a:r>
              <a:rPr kumimoji="1" lang="ja-JP" altLang="en-US" dirty="0"/>
              <a:t>（控除）</a:t>
            </a:r>
            <a:r>
              <a:rPr kumimoji="1" lang="en-US" altLang="ja-JP" dirty="0"/>
              <a:t>×0.5</a:t>
            </a:r>
            <a:r>
              <a:rPr kumimoji="1" lang="ja-JP" altLang="en-US" dirty="0"/>
              <a:t>＝</a:t>
            </a:r>
            <a:r>
              <a:rPr kumimoji="1" lang="en-US" altLang="ja-JP" dirty="0"/>
              <a:t>2389941</a:t>
            </a:r>
            <a:r>
              <a:rPr kumimoji="1" lang="ja-JP" altLang="en-US" dirty="0"/>
              <a:t>円</a:t>
            </a:r>
            <a:endParaRPr kumimoji="1" lang="en-US" altLang="ja-JP" dirty="0"/>
          </a:p>
          <a:p>
            <a:r>
              <a:rPr lang="ja-JP" altLang="en-US" dirty="0"/>
              <a:t>市民税　      </a:t>
            </a:r>
            <a:r>
              <a:rPr lang="en-US" altLang="ja-JP" dirty="0"/>
              <a:t>2389941×0.06</a:t>
            </a:r>
            <a:r>
              <a:rPr lang="ja-JP" altLang="en-US" dirty="0"/>
              <a:t>＝</a:t>
            </a:r>
            <a:r>
              <a:rPr lang="en-US" altLang="ja-JP" dirty="0"/>
              <a:t>143300</a:t>
            </a:r>
            <a:r>
              <a:rPr lang="ja-JP" altLang="en-US" dirty="0"/>
              <a:t>円（百円未満切り捨て）</a:t>
            </a:r>
            <a:endParaRPr lang="en-US" altLang="ja-JP" dirty="0"/>
          </a:p>
          <a:p>
            <a:r>
              <a:rPr kumimoji="1" lang="ja-JP" altLang="en-US" dirty="0"/>
              <a:t>県民税　      </a:t>
            </a:r>
            <a:r>
              <a:rPr kumimoji="1" lang="en-US" altLang="ja-JP" dirty="0"/>
              <a:t>2389941×0.04</a:t>
            </a:r>
            <a:r>
              <a:rPr kumimoji="1" lang="ja-JP" altLang="en-US" dirty="0"/>
              <a:t>＝</a:t>
            </a:r>
            <a:r>
              <a:rPr kumimoji="1" lang="en-US" altLang="ja-JP" dirty="0"/>
              <a:t>95500</a:t>
            </a:r>
            <a:r>
              <a:rPr kumimoji="1" lang="ja-JP" altLang="en-US" dirty="0"/>
              <a:t>円</a:t>
            </a:r>
            <a:endParaRPr kumimoji="1" lang="en-US" altLang="ja-JP" dirty="0"/>
          </a:p>
          <a:p>
            <a:r>
              <a:rPr lang="ja-JP" altLang="en-US" dirty="0"/>
              <a:t>所得税｛（</a:t>
            </a:r>
            <a:r>
              <a:rPr lang="en-US" altLang="ja-JP" dirty="0"/>
              <a:t>2389941×10</a:t>
            </a:r>
            <a:r>
              <a:rPr lang="ja-JP" altLang="en-US" dirty="0"/>
              <a:t>％）ー</a:t>
            </a:r>
            <a:r>
              <a:rPr lang="en-US" altLang="ja-JP" dirty="0"/>
              <a:t>97500}×102.1</a:t>
            </a:r>
            <a:r>
              <a:rPr lang="ja-JP" altLang="en-US" dirty="0"/>
              <a:t>％＝</a:t>
            </a:r>
            <a:r>
              <a:rPr lang="en-US" altLang="ja-JP" dirty="0"/>
              <a:t>144400</a:t>
            </a:r>
            <a:r>
              <a:rPr lang="ja-JP" altLang="en-US" dirty="0"/>
              <a:t>円</a:t>
            </a:r>
            <a:endParaRPr lang="en-US" altLang="ja-JP" dirty="0"/>
          </a:p>
          <a:p>
            <a:r>
              <a:rPr kumimoji="1" lang="ja-JP" altLang="en-US" dirty="0"/>
              <a:t>支給額　</a:t>
            </a:r>
            <a:r>
              <a:rPr kumimoji="1" lang="en-US" altLang="ja-JP" dirty="0"/>
              <a:t>24679883</a:t>
            </a:r>
            <a:r>
              <a:rPr kumimoji="1" lang="ja-JP" altLang="en-US" dirty="0"/>
              <a:t>ー</a:t>
            </a:r>
            <a:r>
              <a:rPr kumimoji="1" lang="en-US" altLang="ja-JP" dirty="0"/>
              <a:t>143300</a:t>
            </a:r>
            <a:r>
              <a:rPr kumimoji="1" lang="ja-JP" altLang="en-US" dirty="0"/>
              <a:t>ー</a:t>
            </a:r>
            <a:r>
              <a:rPr kumimoji="1" lang="en-US" altLang="ja-JP" dirty="0"/>
              <a:t>95500</a:t>
            </a:r>
            <a:r>
              <a:rPr kumimoji="1" lang="ja-JP" altLang="en-US" dirty="0"/>
              <a:t>ー</a:t>
            </a:r>
            <a:r>
              <a:rPr kumimoji="1" lang="en-US" altLang="ja-JP" dirty="0"/>
              <a:t>144400</a:t>
            </a:r>
            <a:r>
              <a:rPr kumimoji="1" lang="ja-JP" altLang="en-US" dirty="0"/>
              <a:t>＝</a:t>
            </a:r>
            <a:r>
              <a:rPr kumimoji="1" lang="en-US" altLang="ja-JP" b="1" dirty="0"/>
              <a:t>24296683</a:t>
            </a:r>
            <a:r>
              <a:rPr kumimoji="1" lang="ja-JP" altLang="en-US" b="1" dirty="0"/>
              <a:t>円</a:t>
            </a:r>
          </a:p>
        </p:txBody>
      </p:sp>
    </p:spTree>
    <p:extLst>
      <p:ext uri="{BB962C8B-B14F-4D97-AF65-F5344CB8AC3E}">
        <p14:creationId xmlns:p14="http://schemas.microsoft.com/office/powerpoint/2010/main" val="7415162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4750402-E3F6-578D-8D81-81A66941A1CA}"/>
              </a:ext>
            </a:extLst>
          </p:cNvPr>
          <p:cNvSpPr>
            <a:spLocks noGrp="1"/>
          </p:cNvSpPr>
          <p:nvPr>
            <p:ph type="title"/>
          </p:nvPr>
        </p:nvSpPr>
        <p:spPr/>
        <p:txBody>
          <a:bodyPr/>
          <a:lstStyle/>
          <a:p>
            <a:pPr algn="ctr"/>
            <a:r>
              <a:rPr kumimoji="1" lang="ja-JP" altLang="en-US" b="1" dirty="0"/>
              <a:t>浜管組の要望に対する教育委員会の回答</a:t>
            </a:r>
            <a:br>
              <a:rPr kumimoji="1" lang="ja-JP" altLang="en-US" b="1" dirty="0"/>
            </a:br>
            <a:r>
              <a:rPr kumimoji="1" lang="ja-JP" altLang="en-US" sz="2800" b="1" dirty="0"/>
              <a:t>再任用・再就職に関する要望</a:t>
            </a:r>
          </a:p>
        </p:txBody>
      </p:sp>
      <p:sp>
        <p:nvSpPr>
          <p:cNvPr id="3" name="コンテンツ プレースホルダー 2">
            <a:extLst>
              <a:ext uri="{FF2B5EF4-FFF2-40B4-BE49-F238E27FC236}">
                <a16:creationId xmlns:a16="http://schemas.microsoft.com/office/drawing/2014/main" id="{10D9CC70-284D-0301-E301-D47A04CA7B7D}"/>
              </a:ext>
            </a:extLst>
          </p:cNvPr>
          <p:cNvSpPr>
            <a:spLocks noGrp="1"/>
          </p:cNvSpPr>
          <p:nvPr>
            <p:ph idx="1"/>
          </p:nvPr>
        </p:nvSpPr>
        <p:spPr/>
        <p:txBody>
          <a:bodyPr/>
          <a:lstStyle/>
          <a:p>
            <a:pPr marL="0" indent="0">
              <a:buNone/>
            </a:pPr>
            <a:r>
              <a:rPr kumimoji="1" lang="ja-JP" altLang="en-US" dirty="0"/>
              <a:t>①特例任用管理職と暫定再任用管理職の給与について</a:t>
            </a:r>
          </a:p>
          <a:p>
            <a:r>
              <a:rPr kumimoji="1" lang="ja-JP" altLang="en-US" dirty="0"/>
              <a:t>人事委員会の勧告等を踏まえて適切に対応していきます</a:t>
            </a:r>
          </a:p>
          <a:p>
            <a:r>
              <a:rPr kumimoji="1" lang="ja-JP" altLang="en-US" dirty="0"/>
              <a:t>特例任用管理職の給与７割は国の給与水準に合わせています。国の動向等踏まえて適切に対応していきます。</a:t>
            </a:r>
          </a:p>
          <a:p>
            <a:pPr marL="0" indent="0">
              <a:buNone/>
            </a:pPr>
            <a:r>
              <a:rPr kumimoji="1" lang="ja-JP" altLang="en-US" dirty="0"/>
              <a:t>②再任用・再就職先の拡充</a:t>
            </a:r>
          </a:p>
          <a:p>
            <a:pPr marL="0" indent="0">
              <a:buNone/>
            </a:pPr>
            <a:r>
              <a:rPr kumimoji="1" lang="ja-JP" altLang="en-US" dirty="0"/>
              <a:t>・暫定再任用管理職・拠点校指導員・再任用教諭としてこれまでの知見や経験を生かしていただけるよう対応してまいります。</a:t>
            </a:r>
          </a:p>
        </p:txBody>
      </p:sp>
    </p:spTree>
    <p:extLst>
      <p:ext uri="{BB962C8B-B14F-4D97-AF65-F5344CB8AC3E}">
        <p14:creationId xmlns:p14="http://schemas.microsoft.com/office/powerpoint/2010/main" val="2455919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ABC2FF5-D743-8696-4A02-B46E13FBC891}"/>
              </a:ext>
            </a:extLst>
          </p:cNvPr>
          <p:cNvSpPr>
            <a:spLocks noGrp="1"/>
          </p:cNvSpPr>
          <p:nvPr>
            <p:ph type="title"/>
          </p:nvPr>
        </p:nvSpPr>
        <p:spPr/>
        <p:txBody>
          <a:bodyPr/>
          <a:lstStyle/>
          <a:p>
            <a:pPr algn="ctr"/>
            <a:r>
              <a:rPr kumimoji="1" lang="ja-JP" altLang="en-US" b="1" dirty="0"/>
              <a:t>再任用の名称</a:t>
            </a:r>
            <a:r>
              <a:rPr kumimoji="1" lang="ja-JP" altLang="en-US" dirty="0"/>
              <a:t>について</a:t>
            </a:r>
          </a:p>
        </p:txBody>
      </p:sp>
      <p:sp>
        <p:nvSpPr>
          <p:cNvPr id="3" name="コンテンツ プレースホルダー 2">
            <a:extLst>
              <a:ext uri="{FF2B5EF4-FFF2-40B4-BE49-F238E27FC236}">
                <a16:creationId xmlns:a16="http://schemas.microsoft.com/office/drawing/2014/main" id="{C5B21D7B-B309-0E5C-B9FE-4338F90023A5}"/>
              </a:ext>
            </a:extLst>
          </p:cNvPr>
          <p:cNvSpPr>
            <a:spLocks noGrp="1"/>
          </p:cNvSpPr>
          <p:nvPr>
            <p:ph idx="1"/>
          </p:nvPr>
        </p:nvSpPr>
        <p:spPr>
          <a:xfrm>
            <a:off x="913775" y="1889761"/>
            <a:ext cx="10364452" cy="3901440"/>
          </a:xfrm>
        </p:spPr>
        <p:txBody>
          <a:bodyPr/>
          <a:lstStyle/>
          <a:p>
            <a:pPr marL="0" indent="0">
              <a:buNone/>
            </a:pPr>
            <a:endParaRPr kumimoji="1" lang="ja-JP" altLang="en-US" dirty="0"/>
          </a:p>
          <a:p>
            <a:pPr marL="0" indent="0">
              <a:buNone/>
            </a:pPr>
            <a:r>
              <a:rPr kumimoji="1" lang="ja-JP" altLang="en-US" sz="2800" dirty="0"/>
              <a:t>〇定年まで管理職として任用されることを</a:t>
            </a:r>
            <a:r>
              <a:rPr kumimoji="1" lang="ja-JP" altLang="en-US" sz="2800" b="1" dirty="0"/>
              <a:t>特例任用</a:t>
            </a:r>
            <a:endParaRPr kumimoji="1" lang="en-US" altLang="ja-JP" sz="2800" b="1" dirty="0"/>
          </a:p>
          <a:p>
            <a:pPr marL="0" indent="0">
              <a:buNone/>
            </a:pPr>
            <a:r>
              <a:rPr lang="ja-JP" altLang="en-US" sz="2800" dirty="0"/>
              <a:t>〇定年後６５歳までの任用を</a:t>
            </a:r>
            <a:r>
              <a:rPr lang="ja-JP" altLang="en-US" sz="2800" b="1" dirty="0"/>
              <a:t>暫定再任用</a:t>
            </a:r>
            <a:endParaRPr lang="en-US" altLang="ja-JP" sz="2800" b="1" dirty="0"/>
          </a:p>
          <a:p>
            <a:pPr marL="0" indent="0">
              <a:buNone/>
            </a:pPr>
            <a:r>
              <a:rPr kumimoji="1" lang="ja-JP" altLang="en-US" sz="2800" dirty="0"/>
              <a:t>〇定年後、教育委員会各課等への就職を</a:t>
            </a:r>
            <a:r>
              <a:rPr kumimoji="1" lang="ja-JP" altLang="en-US" sz="2800" b="1" dirty="0"/>
              <a:t>再就職</a:t>
            </a:r>
            <a:r>
              <a:rPr kumimoji="1" lang="ja-JP" altLang="en-US" sz="2800" dirty="0"/>
              <a:t>と表現します</a:t>
            </a:r>
          </a:p>
        </p:txBody>
      </p:sp>
    </p:spTree>
    <p:extLst>
      <p:ext uri="{BB962C8B-B14F-4D97-AF65-F5344CB8AC3E}">
        <p14:creationId xmlns:p14="http://schemas.microsoft.com/office/powerpoint/2010/main" val="2623568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998E1C-26B4-E444-6FD4-0B5C01960383}"/>
              </a:ext>
            </a:extLst>
          </p:cNvPr>
          <p:cNvSpPr>
            <a:spLocks noGrp="1"/>
          </p:cNvSpPr>
          <p:nvPr>
            <p:ph type="title"/>
          </p:nvPr>
        </p:nvSpPr>
        <p:spPr>
          <a:xfrm>
            <a:off x="913775" y="618518"/>
            <a:ext cx="10364451" cy="1401872"/>
          </a:xfrm>
        </p:spPr>
        <p:txBody>
          <a:bodyPr/>
          <a:lstStyle/>
          <a:p>
            <a:pPr algn="ctr"/>
            <a:r>
              <a:rPr kumimoji="1" lang="ja-JP" altLang="en-US" b="1" dirty="0"/>
              <a:t>役職定年について</a:t>
            </a:r>
          </a:p>
        </p:txBody>
      </p:sp>
      <p:sp>
        <p:nvSpPr>
          <p:cNvPr id="3" name="コンテンツ プレースホルダー 2">
            <a:extLst>
              <a:ext uri="{FF2B5EF4-FFF2-40B4-BE49-F238E27FC236}">
                <a16:creationId xmlns:a16="http://schemas.microsoft.com/office/drawing/2014/main" id="{249DD19F-AE38-363B-F376-53CBEE8BF9CC}"/>
              </a:ext>
            </a:extLst>
          </p:cNvPr>
          <p:cNvSpPr>
            <a:spLocks noGrp="1"/>
          </p:cNvSpPr>
          <p:nvPr>
            <p:ph idx="1"/>
          </p:nvPr>
        </p:nvSpPr>
        <p:spPr>
          <a:xfrm>
            <a:off x="913775" y="1854927"/>
            <a:ext cx="10364452" cy="4188822"/>
          </a:xfrm>
        </p:spPr>
        <p:txBody>
          <a:bodyPr>
            <a:normAutofit fontScale="85000" lnSpcReduction="10000"/>
          </a:bodyPr>
          <a:lstStyle/>
          <a:p>
            <a:pPr marL="0" indent="0">
              <a:buNone/>
            </a:pPr>
            <a:endParaRPr kumimoji="1" lang="ja-JP" altLang="en-US" dirty="0"/>
          </a:p>
          <a:p>
            <a:pPr marL="0" indent="0">
              <a:buNone/>
            </a:pPr>
            <a:r>
              <a:rPr kumimoji="1" lang="ja-JP" altLang="en-US" sz="3300" dirty="0"/>
              <a:t>①原則として６０歳到達年度末で役職は終わります。</a:t>
            </a:r>
            <a:endParaRPr kumimoji="1" lang="en-US" altLang="ja-JP" sz="3300" dirty="0"/>
          </a:p>
          <a:p>
            <a:pPr marL="0" indent="0">
              <a:buNone/>
            </a:pPr>
            <a:r>
              <a:rPr lang="ja-JP" altLang="en-US" sz="3300" dirty="0"/>
              <a:t>②役職定年後は</a:t>
            </a:r>
            <a:r>
              <a:rPr lang="ja-JP" altLang="en-US" sz="3300" b="1" dirty="0"/>
              <a:t>主幹教諭</a:t>
            </a:r>
            <a:r>
              <a:rPr lang="ja-JP" altLang="en-US" sz="3300" dirty="0"/>
              <a:t>となり定年まで勤めることができます。</a:t>
            </a:r>
            <a:endParaRPr lang="en-US" altLang="ja-JP" sz="3300" dirty="0"/>
          </a:p>
          <a:p>
            <a:pPr marL="0" indent="0">
              <a:buNone/>
            </a:pPr>
            <a:r>
              <a:rPr lang="ja-JP" altLang="en-US" sz="3300" dirty="0"/>
              <a:t>③主幹教諭の待遇は</a:t>
            </a:r>
            <a:r>
              <a:rPr lang="ja-JP" altLang="en-US" sz="3300" b="1" dirty="0"/>
              <a:t>３級職、６０歳時点の基本給の７割です</a:t>
            </a:r>
            <a:r>
              <a:rPr lang="ja-JP" altLang="en-US" sz="3300" dirty="0"/>
              <a:t>。</a:t>
            </a:r>
            <a:endParaRPr lang="en-US" altLang="ja-JP" sz="3300" dirty="0"/>
          </a:p>
          <a:p>
            <a:pPr marL="0" indent="0">
              <a:buNone/>
            </a:pPr>
            <a:r>
              <a:rPr kumimoji="1" lang="ja-JP" altLang="en-US" sz="3300" dirty="0"/>
              <a:t>④主幹教諭は</a:t>
            </a:r>
            <a:r>
              <a:rPr kumimoji="1" lang="ja-JP" altLang="en-US" sz="3300" b="1" dirty="0"/>
              <a:t>主幹教諭配当枠外</a:t>
            </a:r>
            <a:r>
              <a:rPr kumimoji="1" lang="ja-JP" altLang="en-US" sz="3300" dirty="0"/>
              <a:t>として、各校に配置されます。</a:t>
            </a:r>
            <a:endParaRPr kumimoji="1" lang="en-US" altLang="ja-JP" sz="3300" dirty="0"/>
          </a:p>
          <a:p>
            <a:pPr marL="0" indent="0">
              <a:buNone/>
            </a:pPr>
            <a:r>
              <a:rPr lang="ja-JP" altLang="en-US" sz="3300" dirty="0"/>
              <a:t>⑤しかし、</a:t>
            </a:r>
            <a:r>
              <a:rPr lang="ja-JP" altLang="en-US" sz="3300" b="1" dirty="0"/>
              <a:t>学校配当枠内</a:t>
            </a:r>
            <a:r>
              <a:rPr lang="ja-JP" altLang="en-US" sz="3300" dirty="0"/>
              <a:t>として配置されます。</a:t>
            </a:r>
            <a:endParaRPr lang="en-US" altLang="ja-JP" sz="3300" dirty="0"/>
          </a:p>
          <a:p>
            <a:pPr marL="0" indent="0">
              <a:buNone/>
            </a:pPr>
            <a:r>
              <a:rPr kumimoji="1" lang="ja-JP" altLang="en-US" sz="3300" dirty="0"/>
              <a:t>⑥業務は配置校の校長が決定します。</a:t>
            </a:r>
          </a:p>
        </p:txBody>
      </p:sp>
    </p:spTree>
    <p:extLst>
      <p:ext uri="{BB962C8B-B14F-4D97-AF65-F5344CB8AC3E}">
        <p14:creationId xmlns:p14="http://schemas.microsoft.com/office/powerpoint/2010/main" val="28366009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8F000C7-AF62-707A-9C82-ECE3EFF17DBA}"/>
              </a:ext>
            </a:extLst>
          </p:cNvPr>
          <p:cNvSpPr>
            <a:spLocks noGrp="1"/>
          </p:cNvSpPr>
          <p:nvPr>
            <p:ph type="title"/>
          </p:nvPr>
        </p:nvSpPr>
        <p:spPr/>
        <p:txBody>
          <a:bodyPr/>
          <a:lstStyle/>
          <a:p>
            <a:pPr algn="ctr"/>
            <a:r>
              <a:rPr kumimoji="1" lang="ja-JP" altLang="en-US" b="1" dirty="0"/>
              <a:t>給特法改正の影響があるか</a:t>
            </a:r>
          </a:p>
        </p:txBody>
      </p:sp>
      <p:sp>
        <p:nvSpPr>
          <p:cNvPr id="3" name="コンテンツ プレースホルダー 2">
            <a:extLst>
              <a:ext uri="{FF2B5EF4-FFF2-40B4-BE49-F238E27FC236}">
                <a16:creationId xmlns:a16="http://schemas.microsoft.com/office/drawing/2014/main" id="{1C3DD898-D406-A727-DC70-B90C846B6183}"/>
              </a:ext>
            </a:extLst>
          </p:cNvPr>
          <p:cNvSpPr>
            <a:spLocks noGrp="1"/>
          </p:cNvSpPr>
          <p:nvPr>
            <p:ph idx="1"/>
          </p:nvPr>
        </p:nvSpPr>
        <p:spPr>
          <a:xfrm>
            <a:off x="913775" y="2116183"/>
            <a:ext cx="10364452" cy="3997234"/>
          </a:xfrm>
        </p:spPr>
        <p:txBody>
          <a:bodyPr>
            <a:noAutofit/>
          </a:bodyPr>
          <a:lstStyle/>
          <a:p>
            <a:r>
              <a:rPr kumimoji="1" lang="ja-JP" altLang="en-US" sz="2400" b="1" dirty="0"/>
              <a:t>３級１２８号級</a:t>
            </a:r>
            <a:r>
              <a:rPr kumimoji="1" lang="en-US" altLang="ja-JP" sz="2400" dirty="0"/>
              <a:t>421400</a:t>
            </a:r>
            <a:r>
              <a:rPr kumimoji="1" lang="ja-JP" altLang="en-US" sz="2400" dirty="0"/>
              <a:t>円の４％加算</a:t>
            </a:r>
            <a:r>
              <a:rPr kumimoji="1" lang="en-US" altLang="ja-JP" sz="2400" dirty="0"/>
              <a:t>438256</a:t>
            </a:r>
            <a:r>
              <a:rPr kumimoji="1" lang="ja-JP" altLang="en-US" sz="2400" dirty="0"/>
              <a:t>円、１０％になると</a:t>
            </a:r>
            <a:r>
              <a:rPr kumimoji="1" lang="en-US" altLang="ja-JP" sz="2400" dirty="0"/>
              <a:t>463540</a:t>
            </a:r>
            <a:r>
              <a:rPr kumimoji="1" lang="ja-JP" altLang="en-US" sz="2400" dirty="0"/>
              <a:t>円。</a:t>
            </a:r>
          </a:p>
          <a:p>
            <a:r>
              <a:rPr kumimoji="1" lang="ja-JP" altLang="en-US" sz="2400" dirty="0"/>
              <a:t>例</a:t>
            </a:r>
            <a:r>
              <a:rPr kumimoji="1" lang="en-US" altLang="ja-JP" sz="2400" dirty="0"/>
              <a:t>463540</a:t>
            </a:r>
            <a:r>
              <a:rPr kumimoji="1" lang="ja-JP" altLang="en-US" sz="2400" dirty="0"/>
              <a:t>円＋地域手当</a:t>
            </a:r>
            <a:r>
              <a:rPr kumimoji="1" lang="en-US" altLang="ja-JP" sz="2400" dirty="0"/>
              <a:t>74166</a:t>
            </a:r>
            <a:r>
              <a:rPr kumimoji="1" lang="ja-JP" altLang="en-US" sz="2400" dirty="0"/>
              <a:t>円＝</a:t>
            </a:r>
            <a:r>
              <a:rPr kumimoji="1" lang="en-US" altLang="ja-JP" sz="2400" b="1" dirty="0"/>
              <a:t>537706</a:t>
            </a:r>
            <a:r>
              <a:rPr kumimoji="1" lang="ja-JP" altLang="en-US" sz="2400" b="1" dirty="0"/>
              <a:t>円</a:t>
            </a:r>
          </a:p>
          <a:p>
            <a:r>
              <a:rPr kumimoji="1" lang="ja-JP" altLang="en-US" sz="2400" b="1" dirty="0"/>
              <a:t>４級</a:t>
            </a:r>
            <a:r>
              <a:rPr kumimoji="1" lang="en-US" altLang="ja-JP" sz="2400" b="1" dirty="0"/>
              <a:t>112</a:t>
            </a:r>
            <a:r>
              <a:rPr kumimoji="1" lang="ja-JP" altLang="en-US" sz="2400" b="1" dirty="0"/>
              <a:t>号級</a:t>
            </a:r>
            <a:r>
              <a:rPr kumimoji="1" lang="en-US" altLang="ja-JP" sz="2400" dirty="0"/>
              <a:t>440800</a:t>
            </a:r>
            <a:r>
              <a:rPr kumimoji="1" lang="ja-JP" altLang="en-US" sz="2400" dirty="0"/>
              <a:t>円</a:t>
            </a:r>
          </a:p>
          <a:p>
            <a:r>
              <a:rPr kumimoji="1" lang="ja-JP" altLang="en-US" sz="2400" dirty="0"/>
              <a:t>例</a:t>
            </a:r>
            <a:r>
              <a:rPr kumimoji="1" lang="en-US" altLang="ja-JP" sz="2400" dirty="0"/>
              <a:t>440800</a:t>
            </a:r>
            <a:r>
              <a:rPr kumimoji="1" lang="ja-JP" altLang="en-US" sz="2400" dirty="0"/>
              <a:t>円＋地域手当</a:t>
            </a:r>
            <a:r>
              <a:rPr kumimoji="1" lang="en-US" altLang="ja-JP" sz="2400" dirty="0"/>
              <a:t>70528</a:t>
            </a:r>
            <a:r>
              <a:rPr kumimoji="1" lang="ja-JP" altLang="en-US" sz="2400" dirty="0"/>
              <a:t>円＋加算</a:t>
            </a:r>
            <a:r>
              <a:rPr kumimoji="1" lang="en-US" altLang="ja-JP" sz="2400" dirty="0"/>
              <a:t>110200</a:t>
            </a:r>
            <a:r>
              <a:rPr kumimoji="1" lang="ja-JP" altLang="en-US" sz="2400" dirty="0"/>
              <a:t>円＋管理職手当</a:t>
            </a:r>
          </a:p>
          <a:p>
            <a:r>
              <a:rPr kumimoji="1" lang="ja-JP" altLang="en-US" sz="2400" dirty="0"/>
              <a:t>総計</a:t>
            </a:r>
            <a:r>
              <a:rPr kumimoji="1" lang="en-US" altLang="ja-JP" sz="2400" b="1" dirty="0"/>
              <a:t>661528</a:t>
            </a:r>
            <a:r>
              <a:rPr kumimoji="1" lang="ja-JP" altLang="en-US" sz="2400" b="1" dirty="0"/>
              <a:t>円</a:t>
            </a:r>
          </a:p>
          <a:p>
            <a:r>
              <a:rPr kumimoji="1" lang="ja-JP" altLang="en-US" sz="2400" dirty="0"/>
              <a:t>基本給の逆転はあり得ますが、管理職加算のため総額の逆転はありません。</a:t>
            </a:r>
          </a:p>
        </p:txBody>
      </p:sp>
    </p:spTree>
    <p:extLst>
      <p:ext uri="{BB962C8B-B14F-4D97-AF65-F5344CB8AC3E}">
        <p14:creationId xmlns:p14="http://schemas.microsoft.com/office/powerpoint/2010/main" val="1107747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E5E1CBA-81ED-616B-00CC-50F657CCBE14}"/>
              </a:ext>
            </a:extLst>
          </p:cNvPr>
          <p:cNvSpPr>
            <a:spLocks noGrp="1"/>
          </p:cNvSpPr>
          <p:nvPr>
            <p:ph type="title"/>
          </p:nvPr>
        </p:nvSpPr>
        <p:spPr>
          <a:xfrm>
            <a:off x="418011" y="618517"/>
            <a:ext cx="11355978" cy="1596177"/>
          </a:xfrm>
        </p:spPr>
        <p:txBody>
          <a:bodyPr>
            <a:normAutofit/>
          </a:bodyPr>
          <a:lstStyle/>
          <a:p>
            <a:pPr algn="ctr"/>
            <a:r>
              <a:rPr kumimoji="1" lang="ja-JP" altLang="en-US" sz="4800" b="1" dirty="0"/>
              <a:t>次に定年以降の働き方について解説します</a:t>
            </a:r>
          </a:p>
        </p:txBody>
      </p:sp>
      <p:sp>
        <p:nvSpPr>
          <p:cNvPr id="3" name="コンテンツ プレースホルダー 2">
            <a:extLst>
              <a:ext uri="{FF2B5EF4-FFF2-40B4-BE49-F238E27FC236}">
                <a16:creationId xmlns:a16="http://schemas.microsoft.com/office/drawing/2014/main" id="{F92787D8-86D9-5300-9AA4-A66534CD5E5F}"/>
              </a:ext>
            </a:extLst>
          </p:cNvPr>
          <p:cNvSpPr>
            <a:spLocks noGrp="1"/>
          </p:cNvSpPr>
          <p:nvPr>
            <p:ph idx="1"/>
          </p:nvPr>
        </p:nvSpPr>
        <p:spPr/>
        <p:txBody>
          <a:bodyPr>
            <a:normAutofit/>
          </a:bodyPr>
          <a:lstStyle/>
          <a:p>
            <a:pPr marL="0" indent="0">
              <a:buNone/>
            </a:pPr>
            <a:r>
              <a:rPr kumimoji="1" lang="ja-JP" altLang="en-US" sz="4000" dirty="0"/>
              <a:t>①暫定再任用管理職について</a:t>
            </a:r>
          </a:p>
          <a:p>
            <a:pPr marL="0" indent="0">
              <a:buNone/>
            </a:pPr>
            <a:r>
              <a:rPr kumimoji="1" lang="ja-JP" altLang="en-US" sz="4000" dirty="0"/>
              <a:t>②拠点校指導員について</a:t>
            </a:r>
          </a:p>
          <a:p>
            <a:pPr marL="0" indent="0">
              <a:buNone/>
            </a:pPr>
            <a:r>
              <a:rPr kumimoji="1" lang="ja-JP" altLang="en-US" sz="4000" dirty="0"/>
              <a:t>③暫定再任用教諭について</a:t>
            </a:r>
          </a:p>
        </p:txBody>
      </p:sp>
    </p:spTree>
    <p:extLst>
      <p:ext uri="{BB962C8B-B14F-4D97-AF65-F5344CB8AC3E}">
        <p14:creationId xmlns:p14="http://schemas.microsoft.com/office/powerpoint/2010/main" val="17808634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F637E49-D963-8D23-6140-BD38AA1BD6CE}"/>
              </a:ext>
            </a:extLst>
          </p:cNvPr>
          <p:cNvSpPr>
            <a:spLocks noGrp="1"/>
          </p:cNvSpPr>
          <p:nvPr>
            <p:ph type="title"/>
          </p:nvPr>
        </p:nvSpPr>
        <p:spPr>
          <a:xfrm>
            <a:off x="913775" y="618518"/>
            <a:ext cx="10364451" cy="1218992"/>
          </a:xfrm>
        </p:spPr>
        <p:txBody>
          <a:bodyPr/>
          <a:lstStyle/>
          <a:p>
            <a:pPr algn="ctr"/>
            <a:r>
              <a:rPr kumimoji="1" lang="ja-JP" altLang="en-US" b="1" dirty="0"/>
              <a:t>暫定再任用管理職について</a:t>
            </a:r>
          </a:p>
        </p:txBody>
      </p:sp>
      <p:sp>
        <p:nvSpPr>
          <p:cNvPr id="3" name="コンテンツ プレースホルダー 2">
            <a:extLst>
              <a:ext uri="{FF2B5EF4-FFF2-40B4-BE49-F238E27FC236}">
                <a16:creationId xmlns:a16="http://schemas.microsoft.com/office/drawing/2014/main" id="{7F821FAC-F5F1-6D77-1EC9-CAC08FE790F2}"/>
              </a:ext>
            </a:extLst>
          </p:cNvPr>
          <p:cNvSpPr>
            <a:spLocks noGrp="1"/>
          </p:cNvSpPr>
          <p:nvPr>
            <p:ph idx="1"/>
          </p:nvPr>
        </p:nvSpPr>
        <p:spPr>
          <a:xfrm>
            <a:off x="913775" y="1915887"/>
            <a:ext cx="10364452" cy="4476204"/>
          </a:xfrm>
          <a:noFill/>
        </p:spPr>
        <p:txBody>
          <a:bodyPr>
            <a:noAutofit/>
          </a:bodyPr>
          <a:lstStyle/>
          <a:p>
            <a:pPr marL="0" indent="0">
              <a:buNone/>
            </a:pPr>
            <a:r>
              <a:rPr kumimoji="1" lang="ja-JP" altLang="en-US" sz="2400" dirty="0"/>
              <a:t>１　定年後も６５歳まで管理職として採用される場合があります。</a:t>
            </a:r>
          </a:p>
          <a:p>
            <a:pPr marL="0" indent="0">
              <a:buNone/>
            </a:pPr>
            <a:r>
              <a:rPr kumimoji="1" lang="ja-JP" altLang="en-US" sz="2400" b="1" dirty="0"/>
              <a:t>２　毎年選考に合格する必要があります。</a:t>
            </a:r>
          </a:p>
          <a:p>
            <a:pPr marL="0" indent="0">
              <a:buNone/>
            </a:pPr>
            <a:r>
              <a:rPr kumimoji="1" lang="ja-JP" altLang="en-US" sz="2400" dirty="0"/>
              <a:t>３　不合格の場合、拠点校指導員・暫定再任用教諭となる場合があります。</a:t>
            </a:r>
          </a:p>
          <a:p>
            <a:pPr marL="0" indent="0">
              <a:buNone/>
            </a:pPr>
            <a:r>
              <a:rPr kumimoji="1" lang="ja-JP" altLang="en-US" sz="2400" b="1" dirty="0"/>
              <a:t>４　待遇は、一律で、校長４００、７００円、副校長３２８、２００円。</a:t>
            </a:r>
          </a:p>
          <a:p>
            <a:pPr marL="0" indent="0">
              <a:buNone/>
            </a:pPr>
            <a:endParaRPr kumimoji="1" lang="ja-JP" altLang="en-US" sz="2400" dirty="0"/>
          </a:p>
          <a:p>
            <a:pPr marL="0" indent="0">
              <a:buNone/>
            </a:pPr>
            <a:r>
              <a:rPr kumimoji="1" lang="ja-JP" altLang="en-US" sz="2400" dirty="0"/>
              <a:t>○上記基本給に管理職手当と地域手当・管理職加算があります。</a:t>
            </a:r>
          </a:p>
          <a:p>
            <a:pPr marL="0" indent="0">
              <a:buNone/>
            </a:pPr>
            <a:r>
              <a:rPr kumimoji="1" lang="ja-JP" altLang="en-US" sz="2400" dirty="0"/>
              <a:t>☆浜管組は給与を引き上げるよう要望しています。</a:t>
            </a:r>
          </a:p>
        </p:txBody>
      </p:sp>
    </p:spTree>
    <p:extLst>
      <p:ext uri="{BB962C8B-B14F-4D97-AF65-F5344CB8AC3E}">
        <p14:creationId xmlns:p14="http://schemas.microsoft.com/office/powerpoint/2010/main" val="28517665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953848E-156A-19ED-CA4C-CECDFCF38992}"/>
              </a:ext>
            </a:extLst>
          </p:cNvPr>
          <p:cNvSpPr>
            <a:spLocks noGrp="1"/>
          </p:cNvSpPr>
          <p:nvPr>
            <p:ph type="title"/>
          </p:nvPr>
        </p:nvSpPr>
        <p:spPr/>
        <p:txBody>
          <a:bodyPr/>
          <a:lstStyle/>
          <a:p>
            <a:endParaRPr kumimoji="1" lang="ja-JP" altLang="en-US" dirty="0"/>
          </a:p>
        </p:txBody>
      </p:sp>
      <p:graphicFrame>
        <p:nvGraphicFramePr>
          <p:cNvPr id="4" name="コンテンツ プレースホルダー 3">
            <a:extLst>
              <a:ext uri="{FF2B5EF4-FFF2-40B4-BE49-F238E27FC236}">
                <a16:creationId xmlns:a16="http://schemas.microsoft.com/office/drawing/2014/main" id="{4AFB6AAF-759A-168C-87AB-C605B3B68FAB}"/>
              </a:ext>
            </a:extLst>
          </p:cNvPr>
          <p:cNvGraphicFramePr>
            <a:graphicFrameLocks noGrp="1"/>
          </p:cNvGraphicFramePr>
          <p:nvPr>
            <p:ph idx="1"/>
            <p:extLst>
              <p:ext uri="{D42A27DB-BD31-4B8C-83A1-F6EECF244321}">
                <p14:modId xmlns:p14="http://schemas.microsoft.com/office/powerpoint/2010/main" val="1120205949"/>
              </p:ext>
            </p:extLst>
          </p:nvPr>
        </p:nvGraphicFramePr>
        <p:xfrm>
          <a:off x="1036320" y="365125"/>
          <a:ext cx="9762312" cy="6127748"/>
        </p:xfrm>
        <a:graphic>
          <a:graphicData uri="http://schemas.openxmlformats.org/drawingml/2006/table">
            <a:tbl>
              <a:tblPr/>
              <a:tblGrid>
                <a:gridCol w="1159320">
                  <a:extLst>
                    <a:ext uri="{9D8B030D-6E8A-4147-A177-3AD203B41FA5}">
                      <a16:colId xmlns:a16="http://schemas.microsoft.com/office/drawing/2014/main" val="1337214752"/>
                    </a:ext>
                  </a:extLst>
                </a:gridCol>
                <a:gridCol w="808636">
                  <a:extLst>
                    <a:ext uri="{9D8B030D-6E8A-4147-A177-3AD203B41FA5}">
                      <a16:colId xmlns:a16="http://schemas.microsoft.com/office/drawing/2014/main" val="634678570"/>
                    </a:ext>
                  </a:extLst>
                </a:gridCol>
                <a:gridCol w="1134337">
                  <a:extLst>
                    <a:ext uri="{9D8B030D-6E8A-4147-A177-3AD203B41FA5}">
                      <a16:colId xmlns:a16="http://schemas.microsoft.com/office/drawing/2014/main" val="4069611544"/>
                    </a:ext>
                  </a:extLst>
                </a:gridCol>
                <a:gridCol w="505398">
                  <a:extLst>
                    <a:ext uri="{9D8B030D-6E8A-4147-A177-3AD203B41FA5}">
                      <a16:colId xmlns:a16="http://schemas.microsoft.com/office/drawing/2014/main" val="4178630109"/>
                    </a:ext>
                  </a:extLst>
                </a:gridCol>
                <a:gridCol w="1134337">
                  <a:extLst>
                    <a:ext uri="{9D8B030D-6E8A-4147-A177-3AD203B41FA5}">
                      <a16:colId xmlns:a16="http://schemas.microsoft.com/office/drawing/2014/main" val="4121059427"/>
                    </a:ext>
                  </a:extLst>
                </a:gridCol>
                <a:gridCol w="1134337">
                  <a:extLst>
                    <a:ext uri="{9D8B030D-6E8A-4147-A177-3AD203B41FA5}">
                      <a16:colId xmlns:a16="http://schemas.microsoft.com/office/drawing/2014/main" val="2023508967"/>
                    </a:ext>
                  </a:extLst>
                </a:gridCol>
                <a:gridCol w="1134337">
                  <a:extLst>
                    <a:ext uri="{9D8B030D-6E8A-4147-A177-3AD203B41FA5}">
                      <a16:colId xmlns:a16="http://schemas.microsoft.com/office/drawing/2014/main" val="778082906"/>
                    </a:ext>
                  </a:extLst>
                </a:gridCol>
                <a:gridCol w="505398">
                  <a:extLst>
                    <a:ext uri="{9D8B030D-6E8A-4147-A177-3AD203B41FA5}">
                      <a16:colId xmlns:a16="http://schemas.microsoft.com/office/drawing/2014/main" val="639827832"/>
                    </a:ext>
                  </a:extLst>
                </a:gridCol>
                <a:gridCol w="628940">
                  <a:extLst>
                    <a:ext uri="{9D8B030D-6E8A-4147-A177-3AD203B41FA5}">
                      <a16:colId xmlns:a16="http://schemas.microsoft.com/office/drawing/2014/main" val="914627631"/>
                    </a:ext>
                  </a:extLst>
                </a:gridCol>
                <a:gridCol w="808636">
                  <a:extLst>
                    <a:ext uri="{9D8B030D-6E8A-4147-A177-3AD203B41FA5}">
                      <a16:colId xmlns:a16="http://schemas.microsoft.com/office/drawing/2014/main" val="465691997"/>
                    </a:ext>
                  </a:extLst>
                </a:gridCol>
                <a:gridCol w="808636">
                  <a:extLst>
                    <a:ext uri="{9D8B030D-6E8A-4147-A177-3AD203B41FA5}">
                      <a16:colId xmlns:a16="http://schemas.microsoft.com/office/drawing/2014/main" val="394700965"/>
                    </a:ext>
                  </a:extLst>
                </a:gridCol>
              </a:tblGrid>
              <a:tr h="323151">
                <a:tc gridSpan="11">
                  <a:txBody>
                    <a:bodyPr/>
                    <a:lstStyle/>
                    <a:p>
                      <a:pPr algn="ctr" fontAlgn="ctr"/>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令和５年度再任用・再就職試験アンケート結果</a:t>
                      </a:r>
                    </a:p>
                  </a:txBody>
                  <a:tcPr marL="7171" marR="7171" marT="7171" marB="0" anchor="ctr">
                    <a:lnL>
                      <a:noFill/>
                    </a:lnL>
                    <a:lnR>
                      <a:noFill/>
                    </a:lnR>
                    <a:lnT>
                      <a:noFill/>
                    </a:lnT>
                    <a:lnB>
                      <a:noFill/>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141544325"/>
                  </a:ext>
                </a:extLst>
              </a:tr>
              <a:tr h="252461">
                <a:tc>
                  <a:txBody>
                    <a:bodyPr/>
                    <a:lstStyle/>
                    <a:p>
                      <a:pPr algn="l" fontAlgn="ctr"/>
                      <a:r>
                        <a:rPr lang="ja-JP" altLang="en-US" sz="1200" b="1" i="0" u="none" strike="noStrike" dirty="0">
                          <a:solidFill>
                            <a:srgbClr val="000000"/>
                          </a:solidFill>
                          <a:effectLst/>
                          <a:latin typeface="游ゴシック" panose="020B0400000000000000" pitchFamily="50" charset="-128"/>
                          <a:ea typeface="游ゴシック" panose="020B0400000000000000" pitchFamily="50" charset="-128"/>
                        </a:rPr>
                        <a:t>特例任用</a:t>
                      </a:r>
                    </a:p>
                  </a:txBody>
                  <a:tcPr marL="7171" marR="7171" marT="7171" marB="0" anchor="ctr">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ctr"/>
                      <a:endParaRPr lang="ja-JP" altLang="en-US" sz="800" b="0" i="0" u="none" strike="noStrike">
                        <a:solidFill>
                          <a:srgbClr val="000000"/>
                        </a:solidFill>
                        <a:effectLst/>
                        <a:latin typeface="游ゴシック" panose="020B0400000000000000" pitchFamily="50" charset="-128"/>
                        <a:ea typeface="游ゴシック" panose="020B0400000000000000" pitchFamily="50" charset="-128"/>
                      </a:endParaRPr>
                    </a:p>
                  </a:txBody>
                  <a:tcPr marL="7171" marR="7171" marT="7171" marB="0" anchor="ctr">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ctr"/>
                      <a:endParaRPr lang="ja-JP" altLang="en-US" sz="800" b="0" i="0" u="none" strike="noStrike">
                        <a:solidFill>
                          <a:srgbClr val="000000"/>
                        </a:solidFill>
                        <a:effectLst/>
                        <a:latin typeface="游ゴシック" panose="020B0400000000000000" pitchFamily="50" charset="-128"/>
                        <a:ea typeface="游ゴシック" panose="020B0400000000000000" pitchFamily="50" charset="-128"/>
                      </a:endParaRPr>
                    </a:p>
                  </a:txBody>
                  <a:tcPr marL="7171" marR="7171" marT="7171" marB="0" anchor="ctr">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ctr"/>
                      <a:endParaRPr lang="ja-JP" altLang="en-US" sz="800" b="0" i="0" u="none" strike="noStrike">
                        <a:solidFill>
                          <a:srgbClr val="000000"/>
                        </a:solidFill>
                        <a:effectLst/>
                        <a:latin typeface="游ゴシック" panose="020B0400000000000000" pitchFamily="50" charset="-128"/>
                        <a:ea typeface="游ゴシック" panose="020B0400000000000000" pitchFamily="50" charset="-128"/>
                      </a:endParaRPr>
                    </a:p>
                  </a:txBody>
                  <a:tcPr marL="7171" marR="7171" marT="7171" marB="0" anchor="ctr">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ctr"/>
                      <a:endParaRPr lang="ja-JP" altLang="en-US" sz="800" b="0" i="0" u="none" strike="noStrike">
                        <a:solidFill>
                          <a:srgbClr val="000000"/>
                        </a:solidFill>
                        <a:effectLst/>
                        <a:latin typeface="游ゴシック" panose="020B0400000000000000" pitchFamily="50" charset="-128"/>
                        <a:ea typeface="游ゴシック" panose="020B0400000000000000" pitchFamily="50" charset="-128"/>
                      </a:endParaRPr>
                    </a:p>
                  </a:txBody>
                  <a:tcPr marL="7171" marR="7171" marT="7171" marB="0" anchor="ctr">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ctr"/>
                      <a:endParaRPr lang="ja-JP" altLang="en-US" sz="800" b="0" i="0" u="none" strike="noStrike">
                        <a:solidFill>
                          <a:srgbClr val="000000"/>
                        </a:solidFill>
                        <a:effectLst/>
                        <a:latin typeface="游ゴシック" panose="020B0400000000000000" pitchFamily="50" charset="-128"/>
                        <a:ea typeface="游ゴシック" panose="020B0400000000000000" pitchFamily="50" charset="-128"/>
                      </a:endParaRPr>
                    </a:p>
                  </a:txBody>
                  <a:tcPr marL="7171" marR="7171" marT="7171" marB="0" anchor="ctr">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ctr"/>
                      <a:endParaRPr lang="ja-JP" altLang="en-US" sz="800" b="0" i="0" u="none" strike="noStrike">
                        <a:solidFill>
                          <a:srgbClr val="000000"/>
                        </a:solidFill>
                        <a:effectLst/>
                        <a:latin typeface="游ゴシック" panose="020B0400000000000000" pitchFamily="50" charset="-128"/>
                        <a:ea typeface="游ゴシック" panose="020B0400000000000000" pitchFamily="50" charset="-128"/>
                      </a:endParaRPr>
                    </a:p>
                  </a:txBody>
                  <a:tcPr marL="7171" marR="7171" marT="7171" marB="0" anchor="ctr">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ctr"/>
                      <a:endParaRPr lang="ja-JP" altLang="en-US" sz="800" b="0" i="0" u="none" strike="noStrike">
                        <a:solidFill>
                          <a:srgbClr val="000000"/>
                        </a:solidFill>
                        <a:effectLst/>
                        <a:latin typeface="游ゴシック" panose="020B0400000000000000" pitchFamily="50" charset="-128"/>
                        <a:ea typeface="游ゴシック" panose="020B0400000000000000" pitchFamily="50" charset="-128"/>
                      </a:endParaRPr>
                    </a:p>
                  </a:txBody>
                  <a:tcPr marL="7171" marR="7171" marT="7171" marB="0" anchor="ctr">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ctr"/>
                      <a:endParaRPr lang="ja-JP" altLang="en-US" sz="800" b="0" i="0" u="none" strike="noStrike">
                        <a:solidFill>
                          <a:srgbClr val="000000"/>
                        </a:solidFill>
                        <a:effectLst/>
                        <a:latin typeface="游ゴシック" panose="020B0400000000000000" pitchFamily="50" charset="-128"/>
                        <a:ea typeface="游ゴシック" panose="020B0400000000000000" pitchFamily="50" charset="-128"/>
                      </a:endParaRPr>
                    </a:p>
                  </a:txBody>
                  <a:tcPr marL="7171" marR="7171" marT="7171" marB="0" anchor="ctr">
                    <a:lnL>
                      <a:noFill/>
                    </a:lnL>
                    <a:lnR>
                      <a:noFill/>
                    </a:lnR>
                    <a:lnT>
                      <a:noFill/>
                    </a:lnT>
                    <a:lnB w="6350" cap="flat" cmpd="sng" algn="ctr">
                      <a:solidFill>
                        <a:srgbClr val="000000"/>
                      </a:solidFill>
                      <a:prstDash val="solid"/>
                      <a:round/>
                      <a:headEnd type="none" w="med" len="med"/>
                      <a:tailEnd type="none" w="med" len="med"/>
                    </a:lnB>
                    <a:noFill/>
                  </a:tcPr>
                </a:tc>
                <a:tc gridSpan="2">
                  <a:txBody>
                    <a:bodyPr/>
                    <a:lstStyle/>
                    <a:p>
                      <a:pPr algn="ctr" fontAlgn="ctr"/>
                      <a:r>
                        <a:rPr lang="zh-TW" altLang="en-US" sz="800" b="1" i="0" u="none" strike="noStrike">
                          <a:solidFill>
                            <a:srgbClr val="000000"/>
                          </a:solidFill>
                          <a:effectLst/>
                          <a:latin typeface="游ゴシック" panose="020B0400000000000000" pitchFamily="50" charset="-128"/>
                          <a:ea typeface="游ゴシック" panose="020B0400000000000000" pitchFamily="50" charset="-128"/>
                        </a:rPr>
                        <a:t>令和６年２月末集計</a:t>
                      </a:r>
                    </a:p>
                  </a:txBody>
                  <a:tcPr marL="7171" marR="7171" marT="7171" marB="0" anchor="ctr">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588603044"/>
                  </a:ext>
                </a:extLst>
              </a:tr>
              <a:tr h="270639">
                <a:tc>
                  <a:txBody>
                    <a:bodyPr/>
                    <a:lstStyle/>
                    <a:p>
                      <a:pPr algn="ctr" fontAlgn="ct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校種</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400" b="1" i="0" u="none" strike="noStrike">
                          <a:solidFill>
                            <a:srgbClr val="000000"/>
                          </a:solidFill>
                          <a:effectLst/>
                          <a:latin typeface="游ゴシック" panose="020B0400000000000000" pitchFamily="50" charset="-128"/>
                          <a:ea typeface="游ゴシック" panose="020B0400000000000000" pitchFamily="50" charset="-128"/>
                        </a:rPr>
                        <a:t>職</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400" b="1" i="0" u="none" strike="noStrike">
                          <a:solidFill>
                            <a:srgbClr val="000000"/>
                          </a:solidFill>
                          <a:effectLst/>
                          <a:latin typeface="游ゴシック" panose="020B0400000000000000" pitchFamily="50" charset="-128"/>
                          <a:ea typeface="游ゴシック" panose="020B0400000000000000" pitchFamily="50" charset="-128"/>
                        </a:rPr>
                        <a:t>特例受験</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合格</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1400" b="1" i="0" u="none" strike="noStrike">
                          <a:solidFill>
                            <a:srgbClr val="000000"/>
                          </a:solidFill>
                          <a:effectLst/>
                          <a:latin typeface="游ゴシック" panose="020B0400000000000000" pitchFamily="50" charset="-128"/>
                          <a:ea typeface="游ゴシック" panose="020B0400000000000000" pitchFamily="50" charset="-128"/>
                        </a:rPr>
                        <a:t>拠点校指導員</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400" b="1" i="0" u="none" strike="noStrike">
                          <a:solidFill>
                            <a:srgbClr val="000000"/>
                          </a:solidFill>
                          <a:effectLst/>
                          <a:latin typeface="游ゴシック" panose="020B0400000000000000" pitchFamily="50" charset="-128"/>
                          <a:ea typeface="游ゴシック" panose="020B0400000000000000" pitchFamily="50" charset="-128"/>
                        </a:rPr>
                        <a:t>主幹教諭</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400" b="1" i="0" u="none" strike="noStrike">
                          <a:solidFill>
                            <a:srgbClr val="000000"/>
                          </a:solidFill>
                          <a:effectLst/>
                          <a:latin typeface="游ゴシック" panose="020B0400000000000000" pitchFamily="50" charset="-128"/>
                          <a:ea typeface="游ゴシック" panose="020B0400000000000000" pitchFamily="50" charset="-128"/>
                        </a:rPr>
                        <a:t>会計年度受験</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合格</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ja-JP" altLang="en-US" sz="1400" b="1" i="0" u="none" strike="noStrike">
                          <a:solidFill>
                            <a:srgbClr val="000000"/>
                          </a:solidFill>
                          <a:effectLst/>
                          <a:latin typeface="游ゴシック" panose="020B0400000000000000" pitchFamily="50" charset="-128"/>
                          <a:ea typeface="游ゴシック" panose="020B0400000000000000" pitchFamily="50" charset="-128"/>
                        </a:rPr>
                        <a:t>他就職</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400" b="1" i="0" u="none" strike="noStrike">
                          <a:solidFill>
                            <a:srgbClr val="000000"/>
                          </a:solidFill>
                          <a:effectLst/>
                          <a:latin typeface="游ゴシック" panose="020B0400000000000000" pitchFamily="50" charset="-128"/>
                          <a:ea typeface="游ゴシック" panose="020B0400000000000000" pitchFamily="50" charset="-128"/>
                        </a:rPr>
                        <a:t>退職</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400" b="1" i="0" u="none" strike="noStrike">
                          <a:solidFill>
                            <a:srgbClr val="000000"/>
                          </a:solidFill>
                          <a:effectLst/>
                          <a:latin typeface="游ゴシック" panose="020B0400000000000000" pitchFamily="50" charset="-128"/>
                          <a:ea typeface="游ゴシック" panose="020B0400000000000000" pitchFamily="50" charset="-128"/>
                        </a:rPr>
                        <a:t>計</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89127127"/>
                  </a:ext>
                </a:extLst>
              </a:tr>
              <a:tr h="323151">
                <a:tc rowSpan="2">
                  <a:txBody>
                    <a:bodyPr/>
                    <a:lstStyle/>
                    <a:p>
                      <a:pPr algn="ctr" fontAlgn="ctr"/>
                      <a:r>
                        <a:rPr lang="ja-JP" altLang="en-US" sz="1400" b="1" i="0" u="none" strike="noStrike">
                          <a:solidFill>
                            <a:srgbClr val="000000"/>
                          </a:solidFill>
                          <a:effectLst/>
                          <a:latin typeface="游ゴシック" panose="020B0400000000000000" pitchFamily="50" charset="-128"/>
                          <a:ea typeface="游ゴシック" panose="020B0400000000000000" pitchFamily="50" charset="-128"/>
                        </a:rPr>
                        <a:t>小学校</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校長</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20</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17</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1</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6</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2</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2</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0</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1</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27</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42036783"/>
                  </a:ext>
                </a:extLst>
              </a:tr>
              <a:tr h="323151">
                <a:tc vMerge="1">
                  <a:txBody>
                    <a:bodyPr/>
                    <a:lstStyle/>
                    <a:p>
                      <a:endParaRPr kumimoji="1" lang="ja-JP" altLang="en-US"/>
                    </a:p>
                  </a:txBody>
                  <a:tcPr/>
                </a:tc>
                <a:tc>
                  <a:txBody>
                    <a:bodyPr/>
                    <a:lstStyle/>
                    <a:p>
                      <a:pPr algn="ctr" fontAlgn="ctr"/>
                      <a:r>
                        <a:rPr lang="ja-JP" altLang="en-US" sz="1400" b="1" i="0" u="none" strike="noStrike">
                          <a:solidFill>
                            <a:srgbClr val="000000"/>
                          </a:solidFill>
                          <a:effectLst/>
                          <a:latin typeface="游ゴシック" panose="020B0400000000000000" pitchFamily="50" charset="-128"/>
                          <a:ea typeface="游ゴシック" panose="020B0400000000000000" pitchFamily="50" charset="-128"/>
                        </a:rPr>
                        <a:t>副校長</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10</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6</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4</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3</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0</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0</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0</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1</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14</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23307379"/>
                  </a:ext>
                </a:extLst>
              </a:tr>
              <a:tr h="323151">
                <a:tc rowSpan="2">
                  <a:txBody>
                    <a:bodyPr/>
                    <a:lstStyle/>
                    <a:p>
                      <a:pPr algn="ctr" fontAlgn="ctr"/>
                      <a:r>
                        <a:rPr lang="ja-JP" altLang="en-US" sz="1400" b="1" i="0" u="none" strike="noStrike">
                          <a:solidFill>
                            <a:srgbClr val="000000"/>
                          </a:solidFill>
                          <a:effectLst/>
                          <a:latin typeface="游ゴシック" panose="020B0400000000000000" pitchFamily="50" charset="-128"/>
                          <a:ea typeface="游ゴシック" panose="020B0400000000000000" pitchFamily="50" charset="-128"/>
                        </a:rPr>
                        <a:t>中学校</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400" b="1" i="0" u="none" strike="noStrike">
                          <a:solidFill>
                            <a:srgbClr val="000000"/>
                          </a:solidFill>
                          <a:effectLst/>
                          <a:latin typeface="游ゴシック" panose="020B0400000000000000" pitchFamily="50" charset="-128"/>
                          <a:ea typeface="游ゴシック" panose="020B0400000000000000" pitchFamily="50" charset="-128"/>
                        </a:rPr>
                        <a:t>校長</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11</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10</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2</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0</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1</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1</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0</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1</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14</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97541155"/>
                  </a:ext>
                </a:extLst>
              </a:tr>
              <a:tr h="323151">
                <a:tc vMerge="1">
                  <a:txBody>
                    <a:bodyPr/>
                    <a:lstStyle/>
                    <a:p>
                      <a:endParaRPr kumimoji="1" lang="ja-JP" altLang="en-US"/>
                    </a:p>
                  </a:txBody>
                  <a:tcPr/>
                </a:tc>
                <a:tc>
                  <a:txBody>
                    <a:bodyPr/>
                    <a:lstStyle/>
                    <a:p>
                      <a:pPr algn="ctr" fontAlgn="ctr"/>
                      <a:r>
                        <a:rPr lang="ja-JP" altLang="en-US" sz="1400" b="1" i="0" u="none" strike="noStrike">
                          <a:solidFill>
                            <a:srgbClr val="000000"/>
                          </a:solidFill>
                          <a:effectLst/>
                          <a:latin typeface="游ゴシック" panose="020B0400000000000000" pitchFamily="50" charset="-128"/>
                          <a:ea typeface="游ゴシック" panose="020B0400000000000000" pitchFamily="50" charset="-128"/>
                        </a:rPr>
                        <a:t>副校長</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8</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6</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2</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1</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1</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1</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0</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0</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10</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85337931"/>
                  </a:ext>
                </a:extLst>
              </a:tr>
              <a:tr h="323151">
                <a:tc rowSpan="2">
                  <a:txBody>
                    <a:bodyPr/>
                    <a:lstStyle/>
                    <a:p>
                      <a:pPr algn="ctr" fontAlgn="ctr"/>
                      <a:r>
                        <a:rPr lang="ja-JP" altLang="en-US" sz="1400" b="1" i="0" u="none" strike="noStrike">
                          <a:solidFill>
                            <a:srgbClr val="000000"/>
                          </a:solidFill>
                          <a:effectLst/>
                          <a:latin typeface="游ゴシック" panose="020B0400000000000000" pitchFamily="50" charset="-128"/>
                          <a:ea typeface="游ゴシック" panose="020B0400000000000000" pitchFamily="50" charset="-128"/>
                        </a:rPr>
                        <a:t>特別支援学校</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400" b="1" i="0" u="none" strike="noStrike">
                          <a:solidFill>
                            <a:srgbClr val="000000"/>
                          </a:solidFill>
                          <a:effectLst/>
                          <a:latin typeface="游ゴシック" panose="020B0400000000000000" pitchFamily="50" charset="-128"/>
                          <a:ea typeface="游ゴシック" panose="020B0400000000000000" pitchFamily="50" charset="-128"/>
                        </a:rPr>
                        <a:t>校長</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0</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0</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0</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0</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0</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0</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0</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0</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0</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66052971"/>
                  </a:ext>
                </a:extLst>
              </a:tr>
              <a:tr h="323151">
                <a:tc vMerge="1">
                  <a:txBody>
                    <a:bodyPr/>
                    <a:lstStyle/>
                    <a:p>
                      <a:endParaRPr kumimoji="1" lang="ja-JP" altLang="en-US"/>
                    </a:p>
                  </a:txBody>
                  <a:tcPr/>
                </a:tc>
                <a:tc>
                  <a:txBody>
                    <a:bodyPr/>
                    <a:lstStyle/>
                    <a:p>
                      <a:pPr algn="ctr" fontAlgn="ctr"/>
                      <a:r>
                        <a:rPr lang="ja-JP" altLang="en-US" sz="1400" b="1" i="0" u="none" strike="noStrike">
                          <a:solidFill>
                            <a:srgbClr val="000000"/>
                          </a:solidFill>
                          <a:effectLst/>
                          <a:latin typeface="游ゴシック" panose="020B0400000000000000" pitchFamily="50" charset="-128"/>
                          <a:ea typeface="游ゴシック" panose="020B0400000000000000" pitchFamily="50" charset="-128"/>
                        </a:rPr>
                        <a:t>副校長</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0</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0</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0</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0</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0</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0</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0</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0</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0</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35812255"/>
                  </a:ext>
                </a:extLst>
              </a:tr>
              <a:tr h="323151">
                <a:tc gridSpan="2">
                  <a:txBody>
                    <a:bodyPr/>
                    <a:lstStyle/>
                    <a:p>
                      <a:pPr algn="ctr" fontAlgn="ctr"/>
                      <a:r>
                        <a:rPr lang="ja-JP" altLang="en-US" sz="1400" b="1" i="0" u="none" strike="noStrike">
                          <a:solidFill>
                            <a:srgbClr val="000000"/>
                          </a:solidFill>
                          <a:effectLst/>
                          <a:latin typeface="游ゴシック" panose="020B0400000000000000" pitchFamily="50" charset="-128"/>
                          <a:ea typeface="游ゴシック" panose="020B0400000000000000" pitchFamily="50" charset="-128"/>
                        </a:rPr>
                        <a:t>合計</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a:txBody>
                    <a:bodyPr/>
                    <a:lstStyle/>
                    <a:p>
                      <a:pPr algn="ctr" fontAlgn="ct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49</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39</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9</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10</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4</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4</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0</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3</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65</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80961311"/>
                  </a:ext>
                </a:extLst>
              </a:tr>
              <a:tr h="252461">
                <a:tc>
                  <a:txBody>
                    <a:bodyPr/>
                    <a:lstStyle/>
                    <a:p>
                      <a:pPr algn="l" fontAlgn="ctr"/>
                      <a:r>
                        <a:rPr lang="ja-JP" altLang="en-US" sz="1400" b="1" i="0" u="none" strike="noStrike">
                          <a:solidFill>
                            <a:srgbClr val="000000"/>
                          </a:solidFill>
                          <a:effectLst/>
                          <a:latin typeface="游ゴシック" panose="020B0400000000000000" pitchFamily="50" charset="-128"/>
                          <a:ea typeface="游ゴシック" panose="020B0400000000000000" pitchFamily="50" charset="-128"/>
                        </a:rPr>
                        <a:t>暫定再任用</a:t>
                      </a:r>
                    </a:p>
                  </a:txBody>
                  <a:tcPr marL="7171" marR="7171" marT="717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7171" marR="7171" marT="717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7171" marR="7171" marT="717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71" marR="7171" marT="717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71" marR="7171" marT="717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7171" marR="7171" marT="717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71" marR="7171" marT="717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71" marR="7171" marT="717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71" marR="7171" marT="717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7171" marR="7171" marT="717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71" marR="7171" marT="717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72536320"/>
                  </a:ext>
                </a:extLst>
              </a:tr>
              <a:tr h="252461">
                <a:tc>
                  <a:txBody>
                    <a:bodyPr/>
                    <a:lstStyle/>
                    <a:p>
                      <a:pPr algn="ctr" fontAlgn="ctr"/>
                      <a:r>
                        <a:rPr lang="ja-JP" altLang="en-US" sz="1400" b="1" i="0" u="none" strike="noStrike">
                          <a:solidFill>
                            <a:srgbClr val="000000"/>
                          </a:solidFill>
                          <a:effectLst/>
                          <a:latin typeface="游ゴシック" panose="020B0400000000000000" pitchFamily="50" charset="-128"/>
                          <a:ea typeface="游ゴシック" panose="020B0400000000000000" pitchFamily="50" charset="-128"/>
                        </a:rPr>
                        <a:t>校種</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400" b="1" i="0" u="none" strike="noStrike">
                          <a:solidFill>
                            <a:srgbClr val="000000"/>
                          </a:solidFill>
                          <a:effectLst/>
                          <a:latin typeface="游ゴシック" panose="020B0400000000000000" pitchFamily="50" charset="-128"/>
                          <a:ea typeface="游ゴシック" panose="020B0400000000000000" pitchFamily="50" charset="-128"/>
                        </a:rPr>
                        <a:t>職</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400" b="1" i="0" u="none" strike="noStrike">
                          <a:solidFill>
                            <a:srgbClr val="000000"/>
                          </a:solidFill>
                          <a:effectLst/>
                          <a:latin typeface="游ゴシック" panose="020B0400000000000000" pitchFamily="50" charset="-128"/>
                          <a:ea typeface="游ゴシック" panose="020B0400000000000000" pitchFamily="50" charset="-128"/>
                        </a:rPr>
                        <a:t>暫定受験</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合格</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1400" b="1" i="0" u="none" strike="noStrike">
                          <a:solidFill>
                            <a:srgbClr val="000000"/>
                          </a:solidFill>
                          <a:effectLst/>
                          <a:latin typeface="游ゴシック" panose="020B0400000000000000" pitchFamily="50" charset="-128"/>
                          <a:ea typeface="游ゴシック" panose="020B0400000000000000" pitchFamily="50" charset="-128"/>
                        </a:rPr>
                        <a:t>拠点校指導員</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200" b="1" i="0" u="none" strike="noStrike" dirty="0">
                          <a:solidFill>
                            <a:srgbClr val="000000"/>
                          </a:solidFill>
                          <a:effectLst/>
                          <a:latin typeface="游ゴシック" panose="020B0400000000000000" pitchFamily="50" charset="-128"/>
                          <a:ea typeface="游ゴシック" panose="020B0400000000000000" pitchFamily="50" charset="-128"/>
                        </a:rPr>
                        <a:t>暫定再任用教諭</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400" b="1" i="0" u="none" strike="noStrike">
                          <a:solidFill>
                            <a:srgbClr val="000000"/>
                          </a:solidFill>
                          <a:effectLst/>
                          <a:latin typeface="游ゴシック" panose="020B0400000000000000" pitchFamily="50" charset="-128"/>
                          <a:ea typeface="游ゴシック" panose="020B0400000000000000" pitchFamily="50" charset="-128"/>
                        </a:rPr>
                        <a:t>会計年度受験</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合格</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ja-JP" altLang="en-US" sz="1400" b="1" i="0" u="none" strike="noStrike">
                          <a:solidFill>
                            <a:srgbClr val="000000"/>
                          </a:solidFill>
                          <a:effectLst/>
                          <a:latin typeface="游ゴシック" panose="020B0400000000000000" pitchFamily="50" charset="-128"/>
                          <a:ea typeface="游ゴシック" panose="020B0400000000000000" pitchFamily="50" charset="-128"/>
                        </a:rPr>
                        <a:t>他就職</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400" b="1" i="0" u="none" strike="noStrike">
                          <a:solidFill>
                            <a:srgbClr val="000000"/>
                          </a:solidFill>
                          <a:effectLst/>
                          <a:latin typeface="游ゴシック" panose="020B0400000000000000" pitchFamily="50" charset="-128"/>
                          <a:ea typeface="游ゴシック" panose="020B0400000000000000" pitchFamily="50" charset="-128"/>
                        </a:rPr>
                        <a:t>退職</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400" b="1" i="0" u="none" strike="noStrike">
                          <a:solidFill>
                            <a:srgbClr val="000000"/>
                          </a:solidFill>
                          <a:effectLst/>
                          <a:latin typeface="游ゴシック" panose="020B0400000000000000" pitchFamily="50" charset="-128"/>
                          <a:ea typeface="游ゴシック" panose="020B0400000000000000" pitchFamily="50" charset="-128"/>
                        </a:rPr>
                        <a:t>計</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36464766"/>
                  </a:ext>
                </a:extLst>
              </a:tr>
              <a:tr h="323151">
                <a:tc rowSpan="2">
                  <a:txBody>
                    <a:bodyPr/>
                    <a:lstStyle/>
                    <a:p>
                      <a:pPr algn="ctr" fontAlgn="ctr"/>
                      <a:r>
                        <a:rPr lang="ja-JP" altLang="en-US" sz="1400" b="1" i="0" u="none" strike="noStrike">
                          <a:solidFill>
                            <a:srgbClr val="000000"/>
                          </a:solidFill>
                          <a:effectLst/>
                          <a:latin typeface="游ゴシック" panose="020B0400000000000000" pitchFamily="50" charset="-128"/>
                          <a:ea typeface="游ゴシック" panose="020B0400000000000000" pitchFamily="50" charset="-128"/>
                        </a:rPr>
                        <a:t>小学校</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400" b="1" i="0" u="none" strike="noStrike">
                          <a:solidFill>
                            <a:srgbClr val="000000"/>
                          </a:solidFill>
                          <a:effectLst/>
                          <a:latin typeface="游ゴシック" panose="020B0400000000000000" pitchFamily="50" charset="-128"/>
                          <a:ea typeface="游ゴシック" panose="020B0400000000000000" pitchFamily="50" charset="-128"/>
                        </a:rPr>
                        <a:t>校長</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52</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46</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2</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0</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4</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4</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4</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1</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57</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05592849"/>
                  </a:ext>
                </a:extLst>
              </a:tr>
              <a:tr h="323151">
                <a:tc vMerge="1">
                  <a:txBody>
                    <a:bodyPr/>
                    <a:lstStyle/>
                    <a:p>
                      <a:endParaRPr kumimoji="1" lang="ja-JP" altLang="en-US"/>
                    </a:p>
                  </a:txBody>
                  <a:tcPr/>
                </a:tc>
                <a:tc>
                  <a:txBody>
                    <a:bodyPr/>
                    <a:lstStyle/>
                    <a:p>
                      <a:pPr algn="ctr" fontAlgn="ctr"/>
                      <a:r>
                        <a:rPr lang="ja-JP" altLang="en-US" sz="1400" b="1" i="0" u="none" strike="noStrike">
                          <a:solidFill>
                            <a:srgbClr val="000000"/>
                          </a:solidFill>
                          <a:effectLst/>
                          <a:latin typeface="游ゴシック" panose="020B0400000000000000" pitchFamily="50" charset="-128"/>
                          <a:ea typeface="游ゴシック" panose="020B0400000000000000" pitchFamily="50" charset="-128"/>
                        </a:rPr>
                        <a:t>副校長</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3</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3</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0</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1</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0</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0</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0</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0</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4</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68046750"/>
                  </a:ext>
                </a:extLst>
              </a:tr>
              <a:tr h="323151">
                <a:tc rowSpan="2">
                  <a:txBody>
                    <a:bodyPr/>
                    <a:lstStyle/>
                    <a:p>
                      <a:pPr algn="ctr" fontAlgn="ctr"/>
                      <a:r>
                        <a:rPr lang="ja-JP" altLang="en-US" sz="1400" b="1" i="0" u="none" strike="noStrike">
                          <a:solidFill>
                            <a:srgbClr val="000000"/>
                          </a:solidFill>
                          <a:effectLst/>
                          <a:latin typeface="游ゴシック" panose="020B0400000000000000" pitchFamily="50" charset="-128"/>
                          <a:ea typeface="游ゴシック" panose="020B0400000000000000" pitchFamily="50" charset="-128"/>
                        </a:rPr>
                        <a:t>中学校</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400" b="1" i="0" u="none" strike="noStrike">
                          <a:solidFill>
                            <a:srgbClr val="000000"/>
                          </a:solidFill>
                          <a:effectLst/>
                          <a:latin typeface="游ゴシック" panose="020B0400000000000000" pitchFamily="50" charset="-128"/>
                          <a:ea typeface="游ゴシック" panose="020B0400000000000000" pitchFamily="50" charset="-128"/>
                        </a:rPr>
                        <a:t>校長</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46</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46</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0</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0</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1</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1</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0</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0</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47</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66997512"/>
                  </a:ext>
                </a:extLst>
              </a:tr>
              <a:tr h="323151">
                <a:tc vMerge="1">
                  <a:txBody>
                    <a:bodyPr/>
                    <a:lstStyle/>
                    <a:p>
                      <a:endParaRPr kumimoji="1" lang="ja-JP" altLang="en-US"/>
                    </a:p>
                  </a:txBody>
                  <a:tcPr/>
                </a:tc>
                <a:tc>
                  <a:txBody>
                    <a:bodyPr/>
                    <a:lstStyle/>
                    <a:p>
                      <a:pPr algn="ctr" fontAlgn="ctr"/>
                      <a:r>
                        <a:rPr lang="ja-JP" altLang="en-US" sz="1400" b="1" i="0" u="none" strike="noStrike">
                          <a:solidFill>
                            <a:srgbClr val="000000"/>
                          </a:solidFill>
                          <a:effectLst/>
                          <a:latin typeface="游ゴシック" panose="020B0400000000000000" pitchFamily="50" charset="-128"/>
                          <a:ea typeface="游ゴシック" panose="020B0400000000000000" pitchFamily="50" charset="-128"/>
                        </a:rPr>
                        <a:t>副校長</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10</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9</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0</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0</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1</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1</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1</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2</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12</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98723066"/>
                  </a:ext>
                </a:extLst>
              </a:tr>
              <a:tr h="323151">
                <a:tc rowSpan="2">
                  <a:txBody>
                    <a:bodyPr/>
                    <a:lstStyle/>
                    <a:p>
                      <a:pPr algn="ctr" fontAlgn="ctr"/>
                      <a:r>
                        <a:rPr lang="ja-JP" altLang="en-US" sz="1400" b="1" i="0" u="none" strike="noStrike">
                          <a:solidFill>
                            <a:srgbClr val="000000"/>
                          </a:solidFill>
                          <a:effectLst/>
                          <a:latin typeface="游ゴシック" panose="020B0400000000000000" pitchFamily="50" charset="-128"/>
                          <a:ea typeface="游ゴシック" panose="020B0400000000000000" pitchFamily="50" charset="-128"/>
                        </a:rPr>
                        <a:t>特別支援学校</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400" b="1" i="0" u="none" strike="noStrike">
                          <a:solidFill>
                            <a:srgbClr val="000000"/>
                          </a:solidFill>
                          <a:effectLst/>
                          <a:latin typeface="游ゴシック" panose="020B0400000000000000" pitchFamily="50" charset="-128"/>
                          <a:ea typeface="游ゴシック" panose="020B0400000000000000" pitchFamily="50" charset="-128"/>
                        </a:rPr>
                        <a:t>校長</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3</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2</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0</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0</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1</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1</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0</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0</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3</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75329205"/>
                  </a:ext>
                </a:extLst>
              </a:tr>
              <a:tr h="323151">
                <a:tc vMerge="1">
                  <a:txBody>
                    <a:bodyPr/>
                    <a:lstStyle/>
                    <a:p>
                      <a:endParaRPr kumimoji="1" lang="ja-JP" altLang="en-US"/>
                    </a:p>
                  </a:txBody>
                  <a:tcPr/>
                </a:tc>
                <a:tc>
                  <a:txBody>
                    <a:bodyPr/>
                    <a:lstStyle/>
                    <a:p>
                      <a:pPr algn="ctr" fontAlgn="ctr"/>
                      <a:r>
                        <a:rPr lang="ja-JP" altLang="en-US" sz="1400" b="1" i="0" u="none" strike="noStrike">
                          <a:solidFill>
                            <a:srgbClr val="000000"/>
                          </a:solidFill>
                          <a:effectLst/>
                          <a:latin typeface="游ゴシック" panose="020B0400000000000000" pitchFamily="50" charset="-128"/>
                          <a:ea typeface="游ゴシック" panose="020B0400000000000000" pitchFamily="50" charset="-128"/>
                        </a:rPr>
                        <a:t>副校長</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0</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0</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0</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0</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0</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0</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0</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0</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0</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3366315"/>
                  </a:ext>
                </a:extLst>
              </a:tr>
              <a:tr h="323151">
                <a:tc gridSpan="2">
                  <a:txBody>
                    <a:bodyPr/>
                    <a:lstStyle/>
                    <a:p>
                      <a:pPr algn="ctr" fontAlgn="ctr"/>
                      <a:r>
                        <a:rPr lang="ja-JP" altLang="en-US" sz="1400" b="1" i="0" u="none" strike="noStrike">
                          <a:solidFill>
                            <a:srgbClr val="000000"/>
                          </a:solidFill>
                          <a:effectLst/>
                          <a:latin typeface="游ゴシック" panose="020B0400000000000000" pitchFamily="50" charset="-128"/>
                          <a:ea typeface="游ゴシック" panose="020B0400000000000000" pitchFamily="50" charset="-128"/>
                        </a:rPr>
                        <a:t>合計</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a:txBody>
                    <a:bodyPr/>
                    <a:lstStyle/>
                    <a:p>
                      <a:pPr algn="ctr" fontAlgn="ct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114</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106</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2</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1</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a:solidFill>
                            <a:srgbClr val="000000"/>
                          </a:solidFill>
                          <a:effectLst/>
                          <a:latin typeface="游ゴシック" panose="020B0400000000000000" pitchFamily="50" charset="-128"/>
                          <a:ea typeface="游ゴシック" panose="020B0400000000000000" pitchFamily="50" charset="-128"/>
                        </a:rPr>
                        <a:t>7</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7</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5</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3</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123</a:t>
                      </a:r>
                    </a:p>
                  </a:txBody>
                  <a:tcPr marL="7171" marR="7171" marT="71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98543275"/>
                  </a:ext>
                </a:extLst>
              </a:tr>
              <a:tr h="252461">
                <a:tc>
                  <a:txBody>
                    <a:bodyPr/>
                    <a:lstStyle/>
                    <a:p>
                      <a:pPr algn="l" fontAlgn="ctr"/>
                      <a:endParaRPr lang="ja-JP" altLang="en-US" sz="1400" b="0" i="0" u="none" strike="noStrike">
                        <a:solidFill>
                          <a:srgbClr val="000000"/>
                        </a:solidFill>
                        <a:effectLst/>
                        <a:latin typeface="游ゴシック" panose="020B0400000000000000" pitchFamily="50" charset="-128"/>
                        <a:ea typeface="游ゴシック" panose="020B0400000000000000" pitchFamily="50" charset="-128"/>
                      </a:endParaRPr>
                    </a:p>
                  </a:txBody>
                  <a:tcPr marL="7171" marR="7171" marT="7171" marB="0" anchor="ctr">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l" fontAlgn="ctr"/>
                      <a:endParaRPr lang="ja-JP" altLang="en-US" sz="1400" b="0" i="0" u="none" strike="noStrike">
                        <a:solidFill>
                          <a:srgbClr val="000000"/>
                        </a:solidFill>
                        <a:effectLst/>
                        <a:latin typeface="游ゴシック" panose="020B0400000000000000" pitchFamily="50" charset="-128"/>
                        <a:ea typeface="游ゴシック" panose="020B0400000000000000" pitchFamily="50" charset="-128"/>
                      </a:endParaRPr>
                    </a:p>
                  </a:txBody>
                  <a:tcPr marL="7171" marR="7171" marT="7171" marB="0" anchor="ctr">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l" fontAlgn="ctr"/>
                      <a:endPar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71" marR="7171" marT="7171" marB="0" anchor="ctr">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l" fontAlgn="ctr"/>
                      <a:endParaRPr lang="ja-JP" altLang="en-US" sz="1400" b="0" i="0" u="none" strike="noStrike">
                        <a:solidFill>
                          <a:srgbClr val="000000"/>
                        </a:solidFill>
                        <a:effectLst/>
                        <a:latin typeface="游ゴシック" panose="020B0400000000000000" pitchFamily="50" charset="-128"/>
                        <a:ea typeface="游ゴシック" panose="020B0400000000000000" pitchFamily="50" charset="-128"/>
                      </a:endParaRPr>
                    </a:p>
                  </a:txBody>
                  <a:tcPr marL="7171" marR="7171" marT="7171" marB="0" anchor="ctr">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l" fontAlgn="ctr"/>
                      <a:endParaRPr lang="ja-JP" altLang="en-US" sz="1400" b="0" i="0" u="none" strike="noStrike">
                        <a:solidFill>
                          <a:srgbClr val="000000"/>
                        </a:solidFill>
                        <a:effectLst/>
                        <a:latin typeface="游ゴシック" panose="020B0400000000000000" pitchFamily="50" charset="-128"/>
                        <a:ea typeface="游ゴシック" panose="020B0400000000000000" pitchFamily="50" charset="-128"/>
                      </a:endParaRPr>
                    </a:p>
                  </a:txBody>
                  <a:tcPr marL="7171" marR="7171" marT="7171" marB="0" anchor="ctr">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l" fontAlgn="ctr"/>
                      <a:endPar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71" marR="7171" marT="7171" marB="0" anchor="ctr">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l" fontAlgn="ctr"/>
                      <a:endPar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171" marR="7171" marT="7171" marB="0" anchor="ctr">
                    <a:lnL>
                      <a:noFill/>
                    </a:lnL>
                    <a:lnR>
                      <a:noFill/>
                    </a:lnR>
                    <a:lnT w="6350" cap="flat" cmpd="sng" algn="ctr">
                      <a:solidFill>
                        <a:srgbClr val="000000"/>
                      </a:solidFill>
                      <a:prstDash val="solid"/>
                      <a:round/>
                      <a:headEnd type="none" w="med" len="med"/>
                      <a:tailEnd type="none" w="med" len="med"/>
                    </a:lnT>
                    <a:lnB>
                      <a:noFill/>
                    </a:lnB>
                    <a:noFill/>
                  </a:tcPr>
                </a:tc>
                <a:tc gridSpan="4">
                  <a:txBody>
                    <a:bodyPr/>
                    <a:lstStyle/>
                    <a:p>
                      <a:pPr algn="ctr" fontAlgn="ct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アンケート回収率８６％</a:t>
                      </a:r>
                    </a:p>
                  </a:txBody>
                  <a:tcPr marL="7171" marR="7171" marT="7171" marB="0" anchor="ctr">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89502152"/>
                  </a:ext>
                </a:extLst>
              </a:tr>
            </a:tbl>
          </a:graphicData>
        </a:graphic>
      </p:graphicFrame>
    </p:spTree>
    <p:extLst>
      <p:ext uri="{BB962C8B-B14F-4D97-AF65-F5344CB8AC3E}">
        <p14:creationId xmlns:p14="http://schemas.microsoft.com/office/powerpoint/2010/main" val="25552270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5A7966-49D6-A300-F84F-20DF3596AF8A}"/>
              </a:ext>
            </a:extLst>
          </p:cNvPr>
          <p:cNvSpPr>
            <a:spLocks noGrp="1"/>
          </p:cNvSpPr>
          <p:nvPr>
            <p:ph type="title"/>
          </p:nvPr>
        </p:nvSpPr>
        <p:spPr>
          <a:xfrm>
            <a:off x="913775" y="618517"/>
            <a:ext cx="10364451" cy="1175449"/>
          </a:xfrm>
        </p:spPr>
        <p:txBody>
          <a:bodyPr/>
          <a:lstStyle/>
          <a:p>
            <a:pPr algn="ctr"/>
            <a:r>
              <a:rPr kumimoji="1" lang="ja-JP" altLang="en-US" b="1" dirty="0"/>
              <a:t>拠点校指導員について</a:t>
            </a:r>
          </a:p>
        </p:txBody>
      </p:sp>
      <p:sp>
        <p:nvSpPr>
          <p:cNvPr id="3" name="コンテンツ プレースホルダー 2">
            <a:extLst>
              <a:ext uri="{FF2B5EF4-FFF2-40B4-BE49-F238E27FC236}">
                <a16:creationId xmlns:a16="http://schemas.microsoft.com/office/drawing/2014/main" id="{85128735-3729-746E-0ACD-EDFC39CA31CA}"/>
              </a:ext>
            </a:extLst>
          </p:cNvPr>
          <p:cNvSpPr>
            <a:spLocks noGrp="1"/>
          </p:cNvSpPr>
          <p:nvPr>
            <p:ph idx="1"/>
          </p:nvPr>
        </p:nvSpPr>
        <p:spPr>
          <a:xfrm>
            <a:off x="913775" y="1933303"/>
            <a:ext cx="10364452" cy="4458788"/>
          </a:xfrm>
        </p:spPr>
        <p:txBody>
          <a:bodyPr>
            <a:normAutofit fontScale="92500"/>
          </a:bodyPr>
          <a:lstStyle/>
          <a:p>
            <a:pPr marL="0" marR="0" lvl="0" indent="0" algn="l" defTabSz="914400" rtl="0" eaLnBrk="1" fontAlgn="auto" latinLnBrk="0" hangingPunct="1">
              <a:lnSpc>
                <a:spcPct val="90000"/>
              </a:lnSpc>
              <a:spcBef>
                <a:spcPts val="1200"/>
              </a:spcBef>
              <a:spcAft>
                <a:spcPts val="200"/>
              </a:spcAft>
              <a:buClr>
                <a:srgbClr val="9CBEBD"/>
              </a:buClr>
              <a:buSzPct val="100000"/>
              <a:buFont typeface="Tw Cen MT" panose="020B0602020104020603" pitchFamily="34" charset="0"/>
              <a:buNone/>
              <a:tabLst/>
              <a:defRPr/>
            </a:pPr>
            <a:r>
              <a:rPr kumimoji="1" lang="ja-JP" altLang="en-US" sz="2600" b="0" i="0" u="none" strike="noStrike" kern="1200" cap="none" spc="0" normalizeH="0" baseline="0" noProof="0" dirty="0">
                <a:ln>
                  <a:noFill/>
                </a:ln>
                <a:solidFill>
                  <a:srgbClr val="2E2B21"/>
                </a:solidFill>
                <a:effectLst/>
                <a:uLnTx/>
                <a:uFillTx/>
                <a:latin typeface="Tw Cen MT" panose="020B0602020104020603"/>
                <a:ea typeface="メイリオ" panose="020B0604030504040204" pitchFamily="50" charset="-128"/>
                <a:cs typeface="+mn-cs"/>
              </a:rPr>
              <a:t>１　定年後も６５歳まで教諭拠点校指導教諭として勤務できます。</a:t>
            </a:r>
          </a:p>
          <a:p>
            <a:pPr marL="0" marR="0" lvl="0" indent="0" algn="l" defTabSz="914400" rtl="0" eaLnBrk="1" fontAlgn="auto" latinLnBrk="0" hangingPunct="1">
              <a:lnSpc>
                <a:spcPct val="90000"/>
              </a:lnSpc>
              <a:spcBef>
                <a:spcPts val="1200"/>
              </a:spcBef>
              <a:spcAft>
                <a:spcPts val="200"/>
              </a:spcAft>
              <a:buClr>
                <a:srgbClr val="9CBEBD"/>
              </a:buClr>
              <a:buSzPct val="100000"/>
              <a:buFont typeface="Tw Cen MT" panose="020B0602020104020603" pitchFamily="34" charset="0"/>
              <a:buNone/>
              <a:tabLst/>
              <a:defRPr/>
            </a:pPr>
            <a:r>
              <a:rPr kumimoji="1" lang="ja-JP" altLang="en-US" sz="2600" b="1" i="0" u="none" strike="noStrike" kern="1200" cap="none" spc="0" normalizeH="0" baseline="0" noProof="0" dirty="0">
                <a:ln>
                  <a:noFill/>
                </a:ln>
                <a:solidFill>
                  <a:srgbClr val="2E2B21"/>
                </a:solidFill>
                <a:effectLst/>
                <a:uLnTx/>
                <a:uFillTx/>
                <a:latin typeface="Tw Cen MT" panose="020B0602020104020603"/>
                <a:ea typeface="メイリオ" panose="020B0604030504040204" pitchFamily="50" charset="-128"/>
                <a:cs typeface="+mn-cs"/>
              </a:rPr>
              <a:t>２　選考を受け合格する必要があります。（試験は初回だけです）</a:t>
            </a:r>
          </a:p>
          <a:p>
            <a:pPr marL="0" marR="0" lvl="0" indent="0" algn="l" defTabSz="914400" rtl="0" eaLnBrk="1" fontAlgn="auto" latinLnBrk="0" hangingPunct="1">
              <a:lnSpc>
                <a:spcPct val="90000"/>
              </a:lnSpc>
              <a:spcBef>
                <a:spcPts val="1200"/>
              </a:spcBef>
              <a:spcAft>
                <a:spcPts val="200"/>
              </a:spcAft>
              <a:buClr>
                <a:srgbClr val="9CBEBD"/>
              </a:buClr>
              <a:buSzPct val="100000"/>
              <a:buFont typeface="Tw Cen MT" panose="020B0602020104020603" pitchFamily="34" charset="0"/>
              <a:buNone/>
              <a:tabLst/>
              <a:defRPr/>
            </a:pPr>
            <a:r>
              <a:rPr kumimoji="1" lang="ja-JP" altLang="en-US" sz="2600" b="0" i="0" u="none" strike="noStrike" kern="1200" cap="none" spc="0" normalizeH="0" baseline="0" noProof="0" dirty="0">
                <a:ln>
                  <a:noFill/>
                </a:ln>
                <a:solidFill>
                  <a:srgbClr val="2E2B21"/>
                </a:solidFill>
                <a:effectLst/>
                <a:uLnTx/>
                <a:uFillTx/>
                <a:latin typeface="Tw Cen MT" panose="020B0602020104020603"/>
                <a:ea typeface="メイリオ" panose="020B0604030504040204" pitchFamily="50" charset="-128"/>
                <a:cs typeface="+mn-cs"/>
              </a:rPr>
              <a:t>３　不合格の場合、暫定再任用教諭となります。</a:t>
            </a:r>
            <a:endParaRPr kumimoji="1" lang="en-US" altLang="ja-JP" sz="2600" b="0" i="0" u="none" strike="noStrike" kern="1200" cap="none" spc="0" normalizeH="0" baseline="0" noProof="0" dirty="0">
              <a:ln>
                <a:noFill/>
              </a:ln>
              <a:solidFill>
                <a:srgbClr val="2E2B21"/>
              </a:solidFill>
              <a:effectLst/>
              <a:uLnTx/>
              <a:uFillTx/>
              <a:latin typeface="Tw Cen MT" panose="020B0602020104020603"/>
              <a:ea typeface="メイリオ" panose="020B0604030504040204" pitchFamily="50" charset="-128"/>
              <a:cs typeface="+mn-cs"/>
            </a:endParaRPr>
          </a:p>
          <a:p>
            <a:pPr marL="0" marR="0" lvl="0" indent="0" algn="l" defTabSz="914400" rtl="0" eaLnBrk="1" fontAlgn="auto" latinLnBrk="0" hangingPunct="1">
              <a:lnSpc>
                <a:spcPct val="90000"/>
              </a:lnSpc>
              <a:spcBef>
                <a:spcPts val="1200"/>
              </a:spcBef>
              <a:spcAft>
                <a:spcPts val="200"/>
              </a:spcAft>
              <a:buClr>
                <a:srgbClr val="9CBEBD"/>
              </a:buClr>
              <a:buSzPct val="100000"/>
              <a:buFont typeface="Tw Cen MT" panose="020B0602020104020603" pitchFamily="34" charset="0"/>
              <a:buNone/>
              <a:tabLst/>
              <a:defRPr/>
            </a:pPr>
            <a:r>
              <a:rPr kumimoji="1" lang="ja-JP" altLang="en-US" sz="2600" b="1" i="0" u="none" strike="noStrike" kern="1200" cap="none" spc="0" normalizeH="0" baseline="0" noProof="0" dirty="0">
                <a:ln>
                  <a:noFill/>
                </a:ln>
                <a:solidFill>
                  <a:srgbClr val="2E2B21"/>
                </a:solidFill>
                <a:effectLst/>
                <a:uLnTx/>
                <a:uFillTx/>
                <a:latin typeface="Tw Cen MT" panose="020B0602020104020603"/>
                <a:ea typeface="メイリオ" panose="020B0604030504040204" pitchFamily="50" charset="-128"/>
                <a:cs typeface="+mn-cs"/>
              </a:rPr>
              <a:t>４　定年後はハーフタイムを選択できます。</a:t>
            </a:r>
            <a:endParaRPr kumimoji="1" lang="en-US" altLang="ja-JP" sz="2600" b="1" i="0" u="none" strike="noStrike" kern="1200" cap="none" spc="0" normalizeH="0" baseline="0" noProof="0" dirty="0">
              <a:ln>
                <a:noFill/>
              </a:ln>
              <a:solidFill>
                <a:srgbClr val="2E2B21"/>
              </a:solidFill>
              <a:effectLst/>
              <a:uLnTx/>
              <a:uFillTx/>
              <a:latin typeface="Tw Cen MT" panose="020B0602020104020603"/>
              <a:ea typeface="メイリオ" panose="020B0604030504040204" pitchFamily="50" charset="-128"/>
              <a:cs typeface="+mn-cs"/>
            </a:endParaRPr>
          </a:p>
          <a:p>
            <a:pPr marL="0" marR="0" lvl="0" indent="0" algn="l" defTabSz="914400" rtl="0" eaLnBrk="1" fontAlgn="auto" latinLnBrk="0" hangingPunct="1">
              <a:lnSpc>
                <a:spcPct val="90000"/>
              </a:lnSpc>
              <a:spcBef>
                <a:spcPts val="1200"/>
              </a:spcBef>
              <a:spcAft>
                <a:spcPts val="200"/>
              </a:spcAft>
              <a:buClr>
                <a:srgbClr val="9CBEBD"/>
              </a:buClr>
              <a:buSzPct val="100000"/>
              <a:buFont typeface="Tw Cen MT" panose="020B0602020104020603" pitchFamily="34" charset="0"/>
              <a:buNone/>
              <a:tabLst/>
              <a:defRPr/>
            </a:pPr>
            <a:r>
              <a:rPr kumimoji="1" lang="ja-JP" altLang="en-US" sz="2600" b="1" i="0" u="none" strike="noStrike" kern="1200" cap="none" spc="0" normalizeH="0" baseline="0" noProof="0" dirty="0">
                <a:ln>
                  <a:noFill/>
                </a:ln>
                <a:solidFill>
                  <a:srgbClr val="2E2B21"/>
                </a:solidFill>
                <a:effectLst/>
                <a:uLnTx/>
                <a:uFillTx/>
                <a:latin typeface="Tw Cen MT" panose="020B0602020104020603"/>
                <a:ea typeface="メイリオ" panose="020B0604030504040204" pitchFamily="50" charset="-128"/>
                <a:cs typeface="+mn-cs"/>
              </a:rPr>
              <a:t>５　待遇は、一律でフルタイム</a:t>
            </a:r>
            <a:r>
              <a:rPr kumimoji="1" lang="en-US" altLang="ja-JP" sz="2600" b="1" i="0" u="none" strike="noStrike" kern="1200" cap="none" spc="0" normalizeH="0" baseline="0" noProof="0" dirty="0">
                <a:ln>
                  <a:noFill/>
                </a:ln>
                <a:solidFill>
                  <a:srgbClr val="2E2B21"/>
                </a:solidFill>
                <a:effectLst/>
                <a:uLnTx/>
                <a:uFillTx/>
                <a:latin typeface="Tw Cen MT" panose="020B0602020104020603"/>
                <a:ea typeface="メイリオ" panose="020B0604030504040204" pitchFamily="50" charset="-128"/>
                <a:cs typeface="+mn-cs"/>
              </a:rPr>
              <a:t>259800</a:t>
            </a:r>
            <a:r>
              <a:rPr kumimoji="1" lang="ja-JP" altLang="en-US" sz="2600" b="1" i="0" u="none" strike="noStrike" kern="1200" cap="none" spc="0" normalizeH="0" baseline="0" noProof="0" dirty="0">
                <a:ln>
                  <a:noFill/>
                </a:ln>
                <a:solidFill>
                  <a:srgbClr val="2E2B21"/>
                </a:solidFill>
                <a:effectLst/>
                <a:uLnTx/>
                <a:uFillTx/>
                <a:latin typeface="Tw Cen MT" panose="020B0602020104020603"/>
                <a:ea typeface="メイリオ" panose="020B0604030504040204" pitchFamily="50" charset="-128"/>
                <a:cs typeface="+mn-cs"/>
              </a:rPr>
              <a:t>円　ハーフタイム</a:t>
            </a:r>
            <a:r>
              <a:rPr kumimoji="1" lang="en-US" altLang="ja-JP" sz="2600" b="1" i="0" u="none" strike="noStrike" kern="1200" cap="none" spc="0" normalizeH="0" baseline="0" noProof="0" dirty="0">
                <a:ln>
                  <a:noFill/>
                </a:ln>
                <a:solidFill>
                  <a:srgbClr val="2E2B21"/>
                </a:solidFill>
                <a:effectLst/>
                <a:uLnTx/>
                <a:uFillTx/>
                <a:latin typeface="Tw Cen MT" panose="020B0602020104020603"/>
                <a:ea typeface="メイリオ" panose="020B0604030504040204" pitchFamily="50" charset="-128"/>
                <a:cs typeface="+mn-cs"/>
              </a:rPr>
              <a:t>129061</a:t>
            </a:r>
            <a:r>
              <a:rPr kumimoji="1" lang="ja-JP" altLang="en-US" sz="2600" b="1" i="0" u="none" strike="noStrike" kern="1200" cap="none" spc="0" normalizeH="0" baseline="0" noProof="0" dirty="0">
                <a:ln>
                  <a:noFill/>
                </a:ln>
                <a:solidFill>
                  <a:srgbClr val="2E2B21"/>
                </a:solidFill>
                <a:effectLst/>
                <a:uLnTx/>
                <a:uFillTx/>
                <a:latin typeface="Tw Cen MT" panose="020B0602020104020603"/>
                <a:ea typeface="メイリオ" panose="020B0604030504040204" pitchFamily="50" charset="-128"/>
                <a:cs typeface="+mn-cs"/>
              </a:rPr>
              <a:t>円です。</a:t>
            </a:r>
          </a:p>
          <a:p>
            <a:pPr marL="0" marR="0" lvl="0" indent="0" algn="l" defTabSz="914400" rtl="0" eaLnBrk="1" fontAlgn="auto" latinLnBrk="0" hangingPunct="1">
              <a:lnSpc>
                <a:spcPct val="90000"/>
              </a:lnSpc>
              <a:spcBef>
                <a:spcPts val="1200"/>
              </a:spcBef>
              <a:spcAft>
                <a:spcPts val="200"/>
              </a:spcAft>
              <a:buClr>
                <a:srgbClr val="9CBEBD"/>
              </a:buClr>
              <a:buSzPct val="100000"/>
              <a:buFont typeface="Tw Cen MT" panose="020B0602020104020603" pitchFamily="34" charset="0"/>
              <a:buNone/>
              <a:tabLst/>
              <a:defRPr/>
            </a:pPr>
            <a:r>
              <a:rPr kumimoji="1" lang="ja-JP" altLang="en-US" sz="2600" b="1" i="0" u="none" strike="noStrike" kern="1200" cap="none" spc="0" normalizeH="0" baseline="0" noProof="0" dirty="0">
                <a:ln>
                  <a:noFill/>
                </a:ln>
                <a:solidFill>
                  <a:srgbClr val="2E2B21"/>
                </a:solidFill>
                <a:effectLst/>
                <a:uLnTx/>
                <a:uFillTx/>
                <a:latin typeface="Tw Cen MT" panose="020B0602020104020603"/>
                <a:ea typeface="メイリオ" panose="020B0604030504040204" pitchFamily="50" charset="-128"/>
                <a:cs typeface="+mn-cs"/>
              </a:rPr>
              <a:t>６　ハーフの場合、共済組合に入ることはできません。</a:t>
            </a:r>
          </a:p>
          <a:p>
            <a:pPr marL="0" marR="0" lvl="0" indent="0" algn="l" defTabSz="914400" rtl="0" eaLnBrk="1" fontAlgn="auto" latinLnBrk="0" hangingPunct="1">
              <a:lnSpc>
                <a:spcPct val="90000"/>
              </a:lnSpc>
              <a:spcBef>
                <a:spcPts val="1200"/>
              </a:spcBef>
              <a:spcAft>
                <a:spcPts val="200"/>
              </a:spcAft>
              <a:buClr>
                <a:srgbClr val="9CBEBD"/>
              </a:buClr>
              <a:buSzPct val="100000"/>
              <a:buFont typeface="Tw Cen MT" panose="020B0602020104020603" pitchFamily="34" charset="0"/>
              <a:buNone/>
              <a:tabLst/>
              <a:defRPr/>
            </a:pPr>
            <a:r>
              <a:rPr kumimoji="1" lang="ja-JP" altLang="en-US" sz="2600" b="0" i="0" u="none" strike="noStrike" kern="1200" cap="none" spc="0" normalizeH="0" baseline="0" noProof="0" dirty="0">
                <a:ln>
                  <a:noFill/>
                </a:ln>
                <a:solidFill>
                  <a:srgbClr val="2E2B21"/>
                </a:solidFill>
                <a:effectLst/>
                <a:uLnTx/>
                <a:uFillTx/>
                <a:latin typeface="Tw Cen MT" panose="020B0602020104020603"/>
                <a:ea typeface="メイリオ" panose="020B0604030504040204" pitchFamily="50" charset="-128"/>
                <a:cs typeface="+mn-cs"/>
              </a:rPr>
              <a:t>　各自で共済組合任意継続（２年間）か国民健康保険等に入る必要があ</a:t>
            </a:r>
          </a:p>
          <a:p>
            <a:pPr marL="0" marR="0" lvl="0" indent="0" algn="l" defTabSz="914400" rtl="0" eaLnBrk="1" fontAlgn="auto" latinLnBrk="0" hangingPunct="1">
              <a:lnSpc>
                <a:spcPct val="90000"/>
              </a:lnSpc>
              <a:spcBef>
                <a:spcPts val="1200"/>
              </a:spcBef>
              <a:spcAft>
                <a:spcPts val="200"/>
              </a:spcAft>
              <a:buClr>
                <a:srgbClr val="9CBEBD"/>
              </a:buClr>
              <a:buSzPct val="100000"/>
              <a:buFont typeface="Tw Cen MT" panose="020B0602020104020603" pitchFamily="34" charset="0"/>
              <a:buNone/>
              <a:tabLst/>
              <a:defRPr/>
            </a:pPr>
            <a:r>
              <a:rPr kumimoji="1" lang="ja-JP" altLang="en-US" sz="2600" b="0" i="0" u="none" strike="noStrike" kern="1200" cap="none" spc="0" normalizeH="0" baseline="0" noProof="0" dirty="0">
                <a:ln>
                  <a:noFill/>
                </a:ln>
                <a:solidFill>
                  <a:srgbClr val="2E2B21"/>
                </a:solidFill>
                <a:effectLst/>
                <a:uLnTx/>
                <a:uFillTx/>
                <a:latin typeface="Tw Cen MT" panose="020B0602020104020603"/>
                <a:ea typeface="メイリオ" panose="020B0604030504040204" pitchFamily="50" charset="-128"/>
                <a:cs typeface="+mn-cs"/>
              </a:rPr>
              <a:t>　ります。（国民健康保険は扶養という概念がないので注意）</a:t>
            </a:r>
          </a:p>
          <a:p>
            <a:endParaRPr kumimoji="1" lang="ja-JP" altLang="en-US" dirty="0"/>
          </a:p>
        </p:txBody>
      </p:sp>
    </p:spTree>
    <p:extLst>
      <p:ext uri="{BB962C8B-B14F-4D97-AF65-F5344CB8AC3E}">
        <p14:creationId xmlns:p14="http://schemas.microsoft.com/office/powerpoint/2010/main" val="500789619"/>
      </p:ext>
    </p:extLst>
  </p:cSld>
  <p:clrMapOvr>
    <a:masterClrMapping/>
  </p:clrMapOvr>
</p:sld>
</file>

<file path=ppt/theme/theme1.xml><?xml version="1.0" encoding="utf-8"?>
<a:theme xmlns:a="http://schemas.openxmlformats.org/drawingml/2006/main" name="しずく">
  <a:themeElements>
    <a:clrScheme name="しずく">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しずく">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しずく">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しずく</Template>
  <TotalTime>1214</TotalTime>
  <Words>2292</Words>
  <Application>Microsoft Office PowerPoint</Application>
  <PresentationFormat>ワイド画面</PresentationFormat>
  <Paragraphs>373</Paragraphs>
  <Slides>28</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28</vt:i4>
      </vt:variant>
    </vt:vector>
  </HeadingPairs>
  <TitlesOfParts>
    <vt:vector size="32" baseType="lpstr">
      <vt:lpstr>游ゴシック</vt:lpstr>
      <vt:lpstr>Arial</vt:lpstr>
      <vt:lpstr>Tw Cen MT</vt:lpstr>
      <vt:lpstr>しずく</vt:lpstr>
      <vt:lpstr>６０歳以降の働き方について</vt:lpstr>
      <vt:lpstr>本日の説明内容について</vt:lpstr>
      <vt:lpstr>再任用の名称について</vt:lpstr>
      <vt:lpstr>役職定年について</vt:lpstr>
      <vt:lpstr>給特法改正の影響があるか</vt:lpstr>
      <vt:lpstr>次に定年以降の働き方について解説します</vt:lpstr>
      <vt:lpstr>暫定再任用管理職について</vt:lpstr>
      <vt:lpstr>PowerPoint プレゼンテーション</vt:lpstr>
      <vt:lpstr>拠点校指導員について</vt:lpstr>
      <vt:lpstr>暫定再任用教諭について</vt:lpstr>
      <vt:lpstr>再就職について</vt:lpstr>
      <vt:lpstr>令和５年度再就職数（判明分のみ）</vt:lpstr>
      <vt:lpstr>次に６１歳以降定年までの働き方を解説します。</vt:lpstr>
      <vt:lpstr>管理職特例任用について</vt:lpstr>
      <vt:lpstr>特例任用管理職の待遇にに関する課題 特例任用管理職と暫定再任用管理職との給与差</vt:lpstr>
      <vt:lpstr>拠点校指導員について</vt:lpstr>
      <vt:lpstr>主幹教諭</vt:lpstr>
      <vt:lpstr>定年前短時間勤務</vt:lpstr>
      <vt:lpstr>タイムスケジュール（例年の流れ）</vt:lpstr>
      <vt:lpstr>退職金について</vt:lpstr>
      <vt:lpstr>退職金算定方法</vt:lpstr>
      <vt:lpstr>勤続年数による退職金支給率</vt:lpstr>
      <vt:lpstr>県民税・市民税を計算する</vt:lpstr>
      <vt:lpstr>退職所得控除表</vt:lpstr>
      <vt:lpstr>所得税を計算し、受け取り金額を確認</vt:lpstr>
      <vt:lpstr>所得税計算方法</vt:lpstr>
      <vt:lpstr>退職金シュミレーション</vt:lpstr>
      <vt:lpstr>浜管組の要望に対する教育委員会の回答 再任用・再就職に関する要望</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定年引上げに伴う情報</dc:title>
  <dc:creator>chida haruhisa</dc:creator>
  <cp:lastModifiedBy>hamakanso</cp:lastModifiedBy>
  <cp:revision>57</cp:revision>
  <cp:lastPrinted>2024-07-08T23:57:37Z</cp:lastPrinted>
  <dcterms:created xsi:type="dcterms:W3CDTF">2023-07-04T02:40:29Z</dcterms:created>
  <dcterms:modified xsi:type="dcterms:W3CDTF">2024-07-19T05:51:09Z</dcterms:modified>
</cp:coreProperties>
</file>