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9" r:id="rId2"/>
    <p:sldId id="272" r:id="rId3"/>
    <p:sldId id="273" r:id="rId4"/>
    <p:sldId id="276" r:id="rId5"/>
    <p:sldId id="275" r:id="rId6"/>
    <p:sldId id="300" r:id="rId7"/>
    <p:sldId id="280" r:id="rId8"/>
    <p:sldId id="305" r:id="rId9"/>
    <p:sldId id="311" r:id="rId10"/>
    <p:sldId id="310" r:id="rId11"/>
    <p:sldId id="309" r:id="rId12"/>
    <p:sldId id="301" r:id="rId13"/>
    <p:sldId id="281" r:id="rId14"/>
    <p:sldId id="302" r:id="rId15"/>
    <p:sldId id="282" r:id="rId16"/>
    <p:sldId id="303" r:id="rId17"/>
    <p:sldId id="283" r:id="rId18"/>
    <p:sldId id="292" r:id="rId19"/>
    <p:sldId id="304" r:id="rId20"/>
    <p:sldId id="284" r:id="rId21"/>
    <p:sldId id="293" r:id="rId22"/>
    <p:sldId id="285" r:id="rId23"/>
    <p:sldId id="299" r:id="rId24"/>
    <p:sldId id="295" r:id="rId25"/>
    <p:sldId id="298" r:id="rId26"/>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71558" autoAdjust="0"/>
  </p:normalViewPr>
  <p:slideViewPr>
    <p:cSldViewPr snapToGrid="0">
      <p:cViewPr varScale="1">
        <p:scale>
          <a:sx n="74" d="100"/>
          <a:sy n="74" d="100"/>
        </p:scale>
        <p:origin x="1482"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6E72C33-75CF-4D8C-B35F-53EC408BE84F}" type="datetimeFigureOut">
              <a:rPr lang="de-DE" smtClean="0"/>
              <a:t>19.03.2021</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57076FB-B7E5-4C6D-8F54-6A9DD86147FD}" type="slidenum">
              <a:rPr lang="de-DE" smtClean="0"/>
              <a:t>‹Nr.›</a:t>
            </a:fld>
            <a:endParaRPr lang="de-DE"/>
          </a:p>
        </p:txBody>
      </p:sp>
    </p:spTree>
    <p:extLst>
      <p:ext uri="{BB962C8B-B14F-4D97-AF65-F5344CB8AC3E}">
        <p14:creationId xmlns:p14="http://schemas.microsoft.com/office/powerpoint/2010/main" val="1295864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AEE9870-26FB-4217-898E-AFF1E7802170}" type="datetimeFigureOut">
              <a:rPr lang="de-DE" smtClean="0"/>
              <a:t>19.03.2021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DE10E8D-C4CB-4782-AC66-015CF76B2279}" type="slidenum">
              <a:rPr lang="de-DE" smtClean="0"/>
              <a:t>‹Nr.›</a:t>
            </a:fld>
            <a:endParaRPr lang="de-DE"/>
          </a:p>
        </p:txBody>
      </p:sp>
    </p:spTree>
    <p:extLst>
      <p:ext uri="{BB962C8B-B14F-4D97-AF65-F5344CB8AC3E}">
        <p14:creationId xmlns:p14="http://schemas.microsoft.com/office/powerpoint/2010/main" val="3275700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DE10E8D-C4CB-4782-AC66-015CF76B2279}" type="slidenum">
              <a:rPr lang="de-DE" smtClean="0"/>
              <a:t>1</a:t>
            </a:fld>
            <a:endParaRPr lang="de-DE"/>
          </a:p>
        </p:txBody>
      </p:sp>
    </p:spTree>
    <p:extLst>
      <p:ext uri="{BB962C8B-B14F-4D97-AF65-F5344CB8AC3E}">
        <p14:creationId xmlns:p14="http://schemas.microsoft.com/office/powerpoint/2010/main" val="778527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Der</a:t>
            </a:r>
            <a:r>
              <a:rPr lang="de-DE" baseline="0" dirty="0"/>
              <a:t> Durchschnitt der besten 8 Score Differentials entspricht dem aktuellen Handicap-Index eines Spielers. </a:t>
            </a:r>
          </a:p>
          <a:p>
            <a:pPr marL="0" indent="0">
              <a:buFontTx/>
              <a:buNone/>
            </a:pPr>
            <a:r>
              <a:rPr lang="de-DE" baseline="0" dirty="0"/>
              <a:t>(Erklärung „Score Differential“ folgt auf den </a:t>
            </a:r>
            <a:r>
              <a:rPr lang="de-DE" baseline="0" dirty="0">
                <a:solidFill>
                  <a:srgbClr val="FF0000"/>
                </a:solidFill>
              </a:rPr>
              <a:t>Folien 20 und 21</a:t>
            </a:r>
            <a:r>
              <a:rPr lang="de-DE" baseline="0" dirty="0"/>
              <a:t>)</a:t>
            </a:r>
          </a:p>
          <a:p>
            <a:endParaRPr lang="de-DE" baseline="0" dirty="0"/>
          </a:p>
        </p:txBody>
      </p:sp>
      <p:sp>
        <p:nvSpPr>
          <p:cNvPr id="4" name="Foliennummernplatzhalter 3"/>
          <p:cNvSpPr>
            <a:spLocks noGrp="1"/>
          </p:cNvSpPr>
          <p:nvPr>
            <p:ph type="sldNum" sz="quarter" idx="10"/>
          </p:nvPr>
        </p:nvSpPr>
        <p:spPr/>
        <p:txBody>
          <a:bodyPr/>
          <a:lstStyle/>
          <a:p>
            <a:fld id="{8DE10E8D-C4CB-4782-AC66-015CF76B2279}" type="slidenum">
              <a:rPr lang="de-DE" smtClean="0"/>
              <a:t>10</a:t>
            </a:fld>
            <a:endParaRPr lang="de-DE"/>
          </a:p>
        </p:txBody>
      </p:sp>
    </p:spTree>
    <p:extLst>
      <p:ext uri="{BB962C8B-B14F-4D97-AF65-F5344CB8AC3E}">
        <p14:creationId xmlns:p14="http://schemas.microsoft.com/office/powerpoint/2010/main" val="93314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Erzielt</a:t>
            </a:r>
            <a:r>
              <a:rPr lang="de-DE" baseline="0" dirty="0"/>
              <a:t> ein Spieler mit 20 Ergebnissen in seinem Scoring </a:t>
            </a:r>
            <a:r>
              <a:rPr lang="de-DE" baseline="0" dirty="0" err="1"/>
              <a:t>Record</a:t>
            </a:r>
            <a:r>
              <a:rPr lang="de-DE" baseline="0" dirty="0"/>
              <a:t> ein weiteres, also ein 21stes Ergebnis, entfällt dafür das bisher älteste Ergebnis. </a:t>
            </a:r>
          </a:p>
          <a:p>
            <a:r>
              <a:rPr lang="de-DE" baseline="0" dirty="0"/>
              <a:t>- Wenn weder das neueste noch das nun entfallende Ergebnis zu den besten 8 Ergebnissen des Spielers zählen, bleibt der Handicap-Index unverändert.</a:t>
            </a:r>
            <a:endParaRPr lang="de-DE" dirty="0"/>
          </a:p>
        </p:txBody>
      </p:sp>
      <p:sp>
        <p:nvSpPr>
          <p:cNvPr id="4" name="Foliennummernplatzhalter 3"/>
          <p:cNvSpPr>
            <a:spLocks noGrp="1"/>
          </p:cNvSpPr>
          <p:nvPr>
            <p:ph type="sldNum" sz="quarter" idx="10"/>
          </p:nvPr>
        </p:nvSpPr>
        <p:spPr/>
        <p:txBody>
          <a:bodyPr/>
          <a:lstStyle/>
          <a:p>
            <a:fld id="{8DE10E8D-C4CB-4782-AC66-015CF76B2279}" type="slidenum">
              <a:rPr lang="de-DE" smtClean="0"/>
              <a:t>11</a:t>
            </a:fld>
            <a:endParaRPr lang="de-DE"/>
          </a:p>
        </p:txBody>
      </p:sp>
    </p:spTree>
    <p:extLst>
      <p:ext uri="{BB962C8B-B14F-4D97-AF65-F5344CB8AC3E}">
        <p14:creationId xmlns:p14="http://schemas.microsoft.com/office/powerpoint/2010/main" val="139182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DE10E8D-C4CB-4782-AC66-015CF76B2279}" type="slidenum">
              <a:rPr lang="de-DE" smtClean="0"/>
              <a:t>12</a:t>
            </a:fld>
            <a:endParaRPr lang="de-DE"/>
          </a:p>
        </p:txBody>
      </p:sp>
    </p:spTree>
    <p:extLst>
      <p:ext uri="{BB962C8B-B14F-4D97-AF65-F5344CB8AC3E}">
        <p14:creationId xmlns:p14="http://schemas.microsoft.com/office/powerpoint/2010/main" val="890678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Das</a:t>
            </a:r>
            <a:r>
              <a:rPr lang="de-DE" baseline="0" dirty="0"/>
              <a:t> Course Handicap bezieht neben dem Handicap-Index des Spielers auch die Schwierigkeit des Platzes mit ein.</a:t>
            </a:r>
          </a:p>
          <a:p>
            <a:r>
              <a:rPr lang="de-DE" baseline="0" dirty="0"/>
              <a:t>- In einigen Ländern ist es üblich, dass die Spielleitung zusätzliche Abweichungen des Handicaps für Turniere festlegt. Dann treten Spieler mit dem sogenannten </a:t>
            </a:r>
            <a:r>
              <a:rPr lang="de-DE" baseline="0" dirty="0" err="1"/>
              <a:t>Playing</a:t>
            </a:r>
            <a:r>
              <a:rPr lang="de-DE" baseline="0" dirty="0"/>
              <a:t> Handicap an. In Deutschland ist das Verfahren in Einzel-Turnieren nicht gebräuchlich, so dass das Course Handicap in der Regel auch dem </a:t>
            </a:r>
            <a:r>
              <a:rPr lang="de-DE" baseline="0" dirty="0" err="1"/>
              <a:t>Playing</a:t>
            </a:r>
            <a:r>
              <a:rPr lang="de-DE" baseline="0" dirty="0"/>
              <a:t> Handicap entspricht.</a:t>
            </a:r>
          </a:p>
          <a:p>
            <a:r>
              <a:rPr lang="de-DE" baseline="0" dirty="0"/>
              <a:t>- Eine Berechnung ist für Spieler nicht notwendig, da für jeden Platz Tabellen aushängen, in denen das Course Handicap für jede Abschlagsfarbe unterteilt für Damen und Herren und je nach Handicap-Index abgelesen werden kann.</a:t>
            </a:r>
            <a:endParaRPr lang="de-DE" dirty="0"/>
          </a:p>
        </p:txBody>
      </p:sp>
      <p:sp>
        <p:nvSpPr>
          <p:cNvPr id="4" name="Foliennummernplatzhalter 3"/>
          <p:cNvSpPr>
            <a:spLocks noGrp="1"/>
          </p:cNvSpPr>
          <p:nvPr>
            <p:ph type="sldNum" sz="quarter" idx="10"/>
          </p:nvPr>
        </p:nvSpPr>
        <p:spPr/>
        <p:txBody>
          <a:bodyPr/>
          <a:lstStyle/>
          <a:p>
            <a:fld id="{8DE10E8D-C4CB-4782-AC66-015CF76B2279}" type="slidenum">
              <a:rPr lang="de-DE" smtClean="0"/>
              <a:t>13</a:t>
            </a:fld>
            <a:endParaRPr lang="de-DE"/>
          </a:p>
        </p:txBody>
      </p:sp>
    </p:spTree>
    <p:extLst>
      <p:ext uri="{BB962C8B-B14F-4D97-AF65-F5344CB8AC3E}">
        <p14:creationId xmlns:p14="http://schemas.microsoft.com/office/powerpoint/2010/main" val="1834498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DE10E8D-C4CB-4782-AC66-015CF76B2279}" type="slidenum">
              <a:rPr lang="de-DE" smtClean="0"/>
              <a:t>14</a:t>
            </a:fld>
            <a:endParaRPr lang="de-DE"/>
          </a:p>
        </p:txBody>
      </p:sp>
    </p:spTree>
    <p:extLst>
      <p:ext uri="{BB962C8B-B14F-4D97-AF65-F5344CB8AC3E}">
        <p14:creationId xmlns:p14="http://schemas.microsoft.com/office/powerpoint/2010/main" val="3042621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„Handicap-relevant“ ist der neue Ausdruck</a:t>
            </a:r>
            <a:r>
              <a:rPr lang="de-DE" baseline="0" dirty="0"/>
              <a:t> für „vorgabenwirksam“</a:t>
            </a:r>
          </a:p>
          <a:p>
            <a:pPr marL="171450" indent="-171450">
              <a:buFontTx/>
              <a:buChar char="-"/>
            </a:pPr>
            <a:r>
              <a:rPr lang="de-DE" baseline="0" dirty="0"/>
              <a:t>Handicap-relevante Spielformate bleiben unverändert</a:t>
            </a:r>
          </a:p>
          <a:p>
            <a:pPr marL="171450" indent="-171450">
              <a:buFontTx/>
              <a:buChar char="-"/>
            </a:pPr>
            <a:r>
              <a:rPr lang="de-DE" baseline="0" dirty="0"/>
              <a:t>Ebenfalls unverändert die Runden über 18 oder 9 Löcher</a:t>
            </a:r>
          </a:p>
          <a:p>
            <a:pPr marL="171450" indent="-171450">
              <a:buFontTx/>
              <a:buChar char="-"/>
            </a:pPr>
            <a:r>
              <a:rPr lang="de-DE" baseline="0" dirty="0"/>
              <a:t>Die bisherigen „EDS-Runden“ heißen jetzt „registrierte Privatrunden“ und müssen unverändert vor Beginn der Runde angemeldet und dann durch den Club / die Golfanlage erfasst werden.</a:t>
            </a:r>
          </a:p>
          <a:p>
            <a:pPr marL="171450" indent="-171450">
              <a:buFontTx/>
              <a:buChar char="-"/>
            </a:pPr>
            <a:r>
              <a:rPr lang="de-DE" baseline="0" dirty="0"/>
              <a:t>Zwischen 1. Mai und 30. September sind alle Einzel-Zählspiel-Turniere Handicap-relevant. Einzel-Zählspiel-Turniere sind die o.g. Zählspielformate.</a:t>
            </a:r>
          </a:p>
          <a:p>
            <a:pPr marL="171450" indent="-171450">
              <a:buFontTx/>
              <a:buChar char="-"/>
            </a:pPr>
            <a:r>
              <a:rPr lang="de-DE" baseline="0" dirty="0"/>
              <a:t>Zwischen 1. Oktober und 30. April entscheidet die Spielleitung vor Ort vor Beginn eines Turniers, ob Handicap-relevant gespielt werden soll. </a:t>
            </a:r>
          </a:p>
          <a:p>
            <a:pPr marL="171450" indent="-171450">
              <a:buFontTx/>
              <a:buChar char="-"/>
            </a:pPr>
            <a:r>
              <a:rPr lang="de-DE" baseline="0" dirty="0"/>
              <a:t>Trainings-Runden, also reine „Privat-Runden“, die außerhalb von Turnieren oder vorher angemeldeten Handicap-relevanten Runden gespielt werden, können weiterhin nicht zur Berechnung von Handicap-Indizes genutzt werden.</a:t>
            </a:r>
            <a:endParaRPr lang="de-DE" dirty="0"/>
          </a:p>
        </p:txBody>
      </p:sp>
      <p:sp>
        <p:nvSpPr>
          <p:cNvPr id="4" name="Foliennummernplatzhalter 3"/>
          <p:cNvSpPr>
            <a:spLocks noGrp="1"/>
          </p:cNvSpPr>
          <p:nvPr>
            <p:ph type="sldNum" sz="quarter" idx="10"/>
          </p:nvPr>
        </p:nvSpPr>
        <p:spPr/>
        <p:txBody>
          <a:bodyPr/>
          <a:lstStyle/>
          <a:p>
            <a:fld id="{8DE10E8D-C4CB-4782-AC66-015CF76B2279}" type="slidenum">
              <a:rPr lang="de-DE" smtClean="0"/>
              <a:t>15</a:t>
            </a:fld>
            <a:endParaRPr lang="de-DE"/>
          </a:p>
        </p:txBody>
      </p:sp>
    </p:spTree>
    <p:extLst>
      <p:ext uri="{BB962C8B-B14F-4D97-AF65-F5344CB8AC3E}">
        <p14:creationId xmlns:p14="http://schemas.microsoft.com/office/powerpoint/2010/main" val="2769679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DE10E8D-C4CB-4782-AC66-015CF76B2279}" type="slidenum">
              <a:rPr lang="de-DE" smtClean="0"/>
              <a:t>16</a:t>
            </a:fld>
            <a:endParaRPr lang="de-DE"/>
          </a:p>
        </p:txBody>
      </p:sp>
    </p:spTree>
    <p:extLst>
      <p:ext uri="{BB962C8B-B14F-4D97-AF65-F5344CB8AC3E}">
        <p14:creationId xmlns:p14="http://schemas.microsoft.com/office/powerpoint/2010/main" val="3443333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Nur für die Handicap-Berechnung gilt ein „gewertetes Bruttoergebnis“ als Höchstergebnis des Spielers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dirty="0"/>
              <a:t>Das</a:t>
            </a:r>
            <a:r>
              <a:rPr lang="de-DE" baseline="0" dirty="0"/>
              <a:t> Gewertete Bruttoergebnis verhindert, dass einzelne schlecht gespielte Löcher einen zu negativen Einfluss auf das Gesamtergebnis des Spielers haben.</a:t>
            </a:r>
            <a:r>
              <a:rPr lang="de-DE" dirty="0"/>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dirty="0"/>
              <a:t>Für die Turnierwertung gibt es keine Begrenzung gewerteten Schlagzahl</a:t>
            </a:r>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8DE10E8D-C4CB-4782-AC66-015CF76B2279}" type="slidenum">
              <a:rPr lang="de-DE" smtClean="0"/>
              <a:t>17</a:t>
            </a:fld>
            <a:endParaRPr lang="de-DE"/>
          </a:p>
        </p:txBody>
      </p:sp>
    </p:spTree>
    <p:extLst>
      <p:ext uri="{BB962C8B-B14F-4D97-AF65-F5344CB8AC3E}">
        <p14:creationId xmlns:p14="http://schemas.microsoft.com/office/powerpoint/2010/main" val="688682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a:t>
            </a:r>
          </a:p>
          <a:p>
            <a:endParaRPr lang="de-DE" dirty="0"/>
          </a:p>
          <a:p>
            <a:r>
              <a:rPr lang="de-DE" dirty="0"/>
              <a:t>An</a:t>
            </a:r>
            <a:r>
              <a:rPr lang="de-DE" baseline="0" dirty="0"/>
              <a:t> Loch 6 hat der Spieler im Zählspiel eine 12 gespielt. Für die Turnierwertung (= Preiswertung) im Vergleich zu den Mitspielern gelten alle gespielten Schläge.</a:t>
            </a:r>
          </a:p>
          <a:p>
            <a:r>
              <a:rPr lang="de-DE" baseline="0" dirty="0"/>
              <a:t>Für die Handicap-Relevanz wird jedoch nur mit einer 10 gerechnet.</a:t>
            </a:r>
            <a:endParaRPr lang="de-DE" dirty="0"/>
          </a:p>
        </p:txBody>
      </p:sp>
      <p:sp>
        <p:nvSpPr>
          <p:cNvPr id="4" name="Foliennummernplatzhalter 3"/>
          <p:cNvSpPr>
            <a:spLocks noGrp="1"/>
          </p:cNvSpPr>
          <p:nvPr>
            <p:ph type="sldNum" sz="quarter" idx="10"/>
          </p:nvPr>
        </p:nvSpPr>
        <p:spPr/>
        <p:txBody>
          <a:bodyPr/>
          <a:lstStyle/>
          <a:p>
            <a:fld id="{8DE10E8D-C4CB-4782-AC66-015CF76B2279}" type="slidenum">
              <a:rPr lang="de-DE" smtClean="0"/>
              <a:t>18</a:t>
            </a:fld>
            <a:endParaRPr lang="de-DE"/>
          </a:p>
        </p:txBody>
      </p:sp>
    </p:spTree>
    <p:extLst>
      <p:ext uri="{BB962C8B-B14F-4D97-AF65-F5344CB8AC3E}">
        <p14:creationId xmlns:p14="http://schemas.microsoft.com/office/powerpoint/2010/main" val="3123371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DE10E8D-C4CB-4782-AC66-015CF76B2279}" type="slidenum">
              <a:rPr lang="de-DE" smtClean="0"/>
              <a:t>19</a:t>
            </a:fld>
            <a:endParaRPr lang="de-DE"/>
          </a:p>
        </p:txBody>
      </p:sp>
    </p:spTree>
    <p:extLst>
      <p:ext uri="{BB962C8B-B14F-4D97-AF65-F5344CB8AC3E}">
        <p14:creationId xmlns:p14="http://schemas.microsoft.com/office/powerpoint/2010/main" val="40657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Voraussetzungen</a:t>
            </a:r>
            <a:r>
              <a:rPr lang="de-DE" baseline="0" dirty="0"/>
              <a:t> für ein faires Handicap:</a:t>
            </a:r>
          </a:p>
          <a:p>
            <a:pPr marL="171450" indent="-171450">
              <a:buFontTx/>
              <a:buChar char="-"/>
            </a:pPr>
            <a:r>
              <a:rPr lang="de-DE" baseline="0" dirty="0"/>
              <a:t>So viele Handicap-relevante Ergebnisse, wie möglich erzielen.</a:t>
            </a:r>
          </a:p>
          <a:p>
            <a:pPr marL="171450" indent="-171450">
              <a:buFontTx/>
              <a:buChar char="-"/>
            </a:pPr>
            <a:r>
              <a:rPr lang="de-DE" baseline="0" dirty="0"/>
              <a:t>Immer so gut wie möglich spielen.</a:t>
            </a:r>
          </a:p>
          <a:p>
            <a:pPr marL="171450" indent="-171450">
              <a:buFontTx/>
              <a:buChar char="-"/>
            </a:pPr>
            <a:r>
              <a:rPr lang="de-DE" baseline="0" dirty="0"/>
              <a:t>Immer die Offiziellen Golfregeln befolgen.</a:t>
            </a:r>
            <a:endParaRPr lang="de-DE" dirty="0"/>
          </a:p>
        </p:txBody>
      </p:sp>
      <p:sp>
        <p:nvSpPr>
          <p:cNvPr id="4" name="Foliennummernplatzhalter 3"/>
          <p:cNvSpPr>
            <a:spLocks noGrp="1"/>
          </p:cNvSpPr>
          <p:nvPr>
            <p:ph type="sldNum" sz="quarter" idx="10"/>
          </p:nvPr>
        </p:nvSpPr>
        <p:spPr/>
        <p:txBody>
          <a:bodyPr/>
          <a:lstStyle/>
          <a:p>
            <a:fld id="{8DE10E8D-C4CB-4782-AC66-015CF76B2279}" type="slidenum">
              <a:rPr lang="de-DE" smtClean="0"/>
              <a:t>2</a:t>
            </a:fld>
            <a:endParaRPr lang="de-DE"/>
          </a:p>
        </p:txBody>
      </p:sp>
    </p:spTree>
    <p:extLst>
      <p:ext uri="{BB962C8B-B14F-4D97-AF65-F5344CB8AC3E}">
        <p14:creationId xmlns:p14="http://schemas.microsoft.com/office/powerpoint/2010/main" val="1457804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Score Differential wird häufig der Anzahl Schläge über Par entsprechen. </a:t>
            </a:r>
          </a:p>
          <a:p>
            <a:r>
              <a:rPr lang="de-DE" dirty="0"/>
              <a:t>Da jedoch auch die Schwierigkeit des Platzes eingerechnet wird, also die Course- und </a:t>
            </a:r>
            <a:r>
              <a:rPr lang="de-DE" dirty="0" err="1"/>
              <a:t>Slope</a:t>
            </a:r>
            <a:r>
              <a:rPr lang="de-DE" dirty="0"/>
              <a:t>-Rating-Werte, kann es auch zu Abweichungen kommen.</a:t>
            </a:r>
          </a:p>
          <a:p>
            <a:r>
              <a:rPr lang="de-DE" dirty="0"/>
              <a:t>In seltenen Fällen kann neben den bekannten Werten auch eine Course-Rating-Korrektur notwendig sein. Auch dieser Wert würde in dem Fall vom gewerteten Bruttoergebnis abgezogen.</a:t>
            </a:r>
          </a:p>
        </p:txBody>
      </p:sp>
      <p:sp>
        <p:nvSpPr>
          <p:cNvPr id="4" name="Foliennummernplatzhalter 3"/>
          <p:cNvSpPr>
            <a:spLocks noGrp="1"/>
          </p:cNvSpPr>
          <p:nvPr>
            <p:ph type="sldNum" sz="quarter" idx="10"/>
          </p:nvPr>
        </p:nvSpPr>
        <p:spPr/>
        <p:txBody>
          <a:bodyPr/>
          <a:lstStyle/>
          <a:p>
            <a:fld id="{8DE10E8D-C4CB-4782-AC66-015CF76B2279}" type="slidenum">
              <a:rPr lang="de-DE" smtClean="0"/>
              <a:t>20</a:t>
            </a:fld>
            <a:endParaRPr lang="de-DE"/>
          </a:p>
        </p:txBody>
      </p:sp>
    </p:spTree>
    <p:extLst>
      <p:ext uri="{BB962C8B-B14F-4D97-AF65-F5344CB8AC3E}">
        <p14:creationId xmlns:p14="http://schemas.microsoft.com/office/powerpoint/2010/main" val="2117768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bisher, werden Ergebnisse nach der Runde durch den Golfclub/die Golfanlage erfasst.</a:t>
            </a:r>
            <a:r>
              <a:rPr lang="de-DE" baseline="0" dirty="0"/>
              <a:t> Die Berechnung des Score Differentials erfolgt dabei automatisch.</a:t>
            </a:r>
          </a:p>
          <a:p>
            <a:r>
              <a:rPr lang="de-DE" baseline="0" dirty="0"/>
              <a:t>Die Berechnung erfolgt über Nacht, so dass die neu ermittelten Handicap-Indizes für Spieler zu Beginn des nächsten Tages zur Verfügung stehen.</a:t>
            </a:r>
            <a:endParaRPr lang="de-DE" dirty="0"/>
          </a:p>
        </p:txBody>
      </p:sp>
      <p:sp>
        <p:nvSpPr>
          <p:cNvPr id="4" name="Foliennummernplatzhalter 3"/>
          <p:cNvSpPr>
            <a:spLocks noGrp="1"/>
          </p:cNvSpPr>
          <p:nvPr>
            <p:ph type="sldNum" sz="quarter" idx="10"/>
          </p:nvPr>
        </p:nvSpPr>
        <p:spPr/>
        <p:txBody>
          <a:bodyPr/>
          <a:lstStyle/>
          <a:p>
            <a:fld id="{8DE10E8D-C4CB-4782-AC66-015CF76B2279}" type="slidenum">
              <a:rPr lang="de-DE" smtClean="0"/>
              <a:t>21</a:t>
            </a:fld>
            <a:endParaRPr lang="de-DE"/>
          </a:p>
        </p:txBody>
      </p:sp>
    </p:spTree>
    <p:extLst>
      <p:ext uri="{BB962C8B-B14F-4D97-AF65-F5344CB8AC3E}">
        <p14:creationId xmlns:p14="http://schemas.microsoft.com/office/powerpoint/2010/main" val="1047086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Haben Spieler noch keine 20 Handicap-relevanten Ergebnisse erzielt, werden zur Berechnung der Handicap-Indizes</a:t>
            </a:r>
            <a:r>
              <a:rPr lang="de-DE" baseline="0" dirty="0"/>
              <a:t> eine jeweils geringere Anzahl der besten Ergebnisse genutzt.</a:t>
            </a:r>
          </a:p>
          <a:p>
            <a:endParaRPr lang="de-DE" baseline="0" dirty="0"/>
          </a:p>
          <a:p>
            <a:r>
              <a:rPr lang="de-DE" baseline="0" dirty="0"/>
              <a:t>Um diesen Spielern keinen möglichen Vorteil den Mitspielern gegenüber einzuräumen, werden die Handicap-Indizes noch einmal nach unten angepasst.</a:t>
            </a:r>
          </a:p>
          <a:p>
            <a:endParaRPr lang="de-DE" baseline="0" dirty="0"/>
          </a:p>
          <a:p>
            <a:r>
              <a:rPr lang="de-DE" baseline="0" dirty="0"/>
              <a:t>Wenn ein Anfänger oder Wiedereinsteiger sein erstes Handicap-relevantes Ergebnis erzielt, werden von dem erspielten Score Differential noch einmal zwei Schläge abgezogen.</a:t>
            </a:r>
          </a:p>
          <a:p>
            <a:r>
              <a:rPr lang="de-DE" baseline="0" dirty="0"/>
              <a:t>Liegt ein zweites Ergebnis vor, wird das niedrigere der beiden genutzt, und auch hier eine Anpassung um zwei Schläge vorgenommen.</a:t>
            </a:r>
          </a:p>
          <a:p>
            <a:r>
              <a:rPr lang="de-DE" baseline="0" dirty="0"/>
              <a:t>Bei vier Ergebnissen wird noch immer das niedrigste Ergebnis genutzt. In dem Fall erfolgt jedoch nur noch eine Anpassung um einen Schlag.</a:t>
            </a:r>
          </a:p>
          <a:p>
            <a:r>
              <a:rPr lang="de-DE" baseline="0" dirty="0"/>
              <a:t>Bei fünf Ergebnissen wird der niedrigste Score Differential ohne weitere Anpassung  genutzt.</a:t>
            </a:r>
          </a:p>
          <a:p>
            <a:r>
              <a:rPr lang="de-DE" baseline="0" dirty="0"/>
              <a:t>Usw.</a:t>
            </a:r>
          </a:p>
        </p:txBody>
      </p:sp>
      <p:sp>
        <p:nvSpPr>
          <p:cNvPr id="4" name="Foliennummernplatzhalter 3"/>
          <p:cNvSpPr>
            <a:spLocks noGrp="1"/>
          </p:cNvSpPr>
          <p:nvPr>
            <p:ph type="sldNum" sz="quarter" idx="10"/>
          </p:nvPr>
        </p:nvSpPr>
        <p:spPr/>
        <p:txBody>
          <a:bodyPr/>
          <a:lstStyle/>
          <a:p>
            <a:fld id="{8DE10E8D-C4CB-4782-AC66-015CF76B2279}" type="slidenum">
              <a:rPr lang="de-DE" smtClean="0"/>
              <a:t>22</a:t>
            </a:fld>
            <a:endParaRPr lang="de-DE"/>
          </a:p>
        </p:txBody>
      </p:sp>
    </p:spTree>
    <p:extLst>
      <p:ext uri="{BB962C8B-B14F-4D97-AF65-F5344CB8AC3E}">
        <p14:creationId xmlns:p14="http://schemas.microsoft.com/office/powerpoint/2010/main" val="984753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 dem gerade beschriebenen Verfahren wurden auch die früheren EGA-Vorgaben in die neuen</a:t>
            </a:r>
            <a:r>
              <a:rPr lang="de-DE" baseline="0" dirty="0"/>
              <a:t> Handicap-Indizes umgerechnet.</a:t>
            </a:r>
          </a:p>
          <a:p>
            <a:endParaRPr lang="de-DE" baseline="0" dirty="0"/>
          </a:p>
          <a:p>
            <a:r>
              <a:rPr lang="de-DE" baseline="0" dirty="0"/>
              <a:t>Es wurden dafür alle Ergebnisse genutzt, die in den letzten 4 Jahren erzielt worden sind. Bei weniger als 20 Ergebnissen wurden Anpassungen nach der Tabelle auf der letzten Folie vorgenommen. Einmalig und nur für die Konvertierung wurde bei weniger als 20 Ergebnissen zudem die EGA-Vorgabe als „Anker-Ergebnis“ in den neuen Scoring </a:t>
            </a:r>
            <a:r>
              <a:rPr lang="de-DE" baseline="0" dirty="0" err="1"/>
              <a:t>Record</a:t>
            </a:r>
            <a:r>
              <a:rPr lang="de-DE" baseline="0" dirty="0"/>
              <a:t> eingetragen. Dieses Anker-Ergebnis trägt dazu bei, extreme Abweichungen zwischen der EGA-Vorgabe und dem neuen Handicap-Index zu reduzieren. </a:t>
            </a:r>
          </a:p>
          <a:p>
            <a:endParaRPr lang="de-DE" dirty="0"/>
          </a:p>
        </p:txBody>
      </p:sp>
      <p:sp>
        <p:nvSpPr>
          <p:cNvPr id="4" name="Foliennummernplatzhalter 3"/>
          <p:cNvSpPr>
            <a:spLocks noGrp="1"/>
          </p:cNvSpPr>
          <p:nvPr>
            <p:ph type="sldNum" sz="quarter" idx="10"/>
          </p:nvPr>
        </p:nvSpPr>
        <p:spPr/>
        <p:txBody>
          <a:bodyPr/>
          <a:lstStyle/>
          <a:p>
            <a:fld id="{8DE10E8D-C4CB-4782-AC66-015CF76B2279}" type="slidenum">
              <a:rPr lang="de-DE" smtClean="0"/>
              <a:t>23</a:t>
            </a:fld>
            <a:endParaRPr lang="de-DE"/>
          </a:p>
        </p:txBody>
      </p:sp>
    </p:spTree>
    <p:extLst>
      <p:ext uri="{BB962C8B-B14F-4D97-AF65-F5344CB8AC3E}">
        <p14:creationId xmlns:p14="http://schemas.microsoft.com/office/powerpoint/2010/main" val="3271026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1C7627D-DC69-4E5E-929E-8B3E7A29B923}" type="slidenum">
              <a:rPr lang="de-DE" smtClean="0"/>
              <a:t>24</a:t>
            </a:fld>
            <a:endParaRPr lang="de-DE"/>
          </a:p>
        </p:txBody>
      </p:sp>
    </p:spTree>
    <p:extLst>
      <p:ext uri="{BB962C8B-B14F-4D97-AF65-F5344CB8AC3E}">
        <p14:creationId xmlns:p14="http://schemas.microsoft.com/office/powerpoint/2010/main" val="94168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DE10E8D-C4CB-4782-AC66-015CF76B2279}" type="slidenum">
              <a:rPr lang="de-DE" smtClean="0"/>
              <a:t>25</a:t>
            </a:fld>
            <a:endParaRPr lang="de-DE"/>
          </a:p>
        </p:txBody>
      </p:sp>
    </p:spTree>
    <p:extLst>
      <p:ext uri="{BB962C8B-B14F-4D97-AF65-F5344CB8AC3E}">
        <p14:creationId xmlns:p14="http://schemas.microsoft.com/office/powerpoint/2010/main" val="3357605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Bis 2020 wurden</a:t>
            </a:r>
            <a:r>
              <a:rPr lang="de-DE" baseline="0" dirty="0"/>
              <a:t> weltweit 6 verschiedene Handicap-Systeme angewendet.</a:t>
            </a:r>
          </a:p>
          <a:p>
            <a:r>
              <a:rPr lang="de-DE" baseline="0" dirty="0"/>
              <a:t>- Die Berechnung der Handicaps erfolgte teilweise mit extremen Unterschieden.</a:t>
            </a:r>
          </a:p>
          <a:p>
            <a:r>
              <a:rPr lang="de-DE" baseline="0" dirty="0"/>
              <a:t>- Immer mehr Golfer sind international unterwegs, so dass einheitliche Handicap-Regeln benötigt werden.</a:t>
            </a:r>
          </a:p>
          <a:p>
            <a:r>
              <a:rPr lang="de-DE" baseline="0" dirty="0"/>
              <a:t>- Unter Einbeziehung aller Nationalverbände wurde unter der Leitung von R&amp;A und USGA, den Herausgebern der weltweit einheitlichen Golfregeln, ein einheitliches System erarbeitet. Für Deutschland wurden die Interessen durch den DGV vertreten und erreicht, dass einige uns wichtige Bestandteile des früheren Vorgabensystems auch im neuen World Handicap System weiter verwendet werden, wie z.B. die 54 als höchstes Handicap und die Möglichkeit, reine Privatrunden auch weiterhin ohne Auswirkung auf den Handicap-Index zu spielen.</a:t>
            </a:r>
          </a:p>
          <a:p>
            <a:endParaRPr lang="de-DE" baseline="0" dirty="0"/>
          </a:p>
          <a:p>
            <a:endParaRPr lang="de-DE" baseline="0" dirty="0"/>
          </a:p>
          <a:p>
            <a:endParaRPr lang="de-DE" dirty="0"/>
          </a:p>
        </p:txBody>
      </p:sp>
      <p:sp>
        <p:nvSpPr>
          <p:cNvPr id="4" name="Foliennummernplatzhalter 3"/>
          <p:cNvSpPr>
            <a:spLocks noGrp="1"/>
          </p:cNvSpPr>
          <p:nvPr>
            <p:ph type="sldNum" sz="quarter" idx="10"/>
          </p:nvPr>
        </p:nvSpPr>
        <p:spPr/>
        <p:txBody>
          <a:bodyPr/>
          <a:lstStyle/>
          <a:p>
            <a:fld id="{8DE10E8D-C4CB-4782-AC66-015CF76B2279}" type="slidenum">
              <a:rPr lang="de-DE" smtClean="0"/>
              <a:t>3</a:t>
            </a:fld>
            <a:endParaRPr lang="de-DE"/>
          </a:p>
        </p:txBody>
      </p:sp>
    </p:spTree>
    <p:extLst>
      <p:ext uri="{BB962C8B-B14F-4D97-AF65-F5344CB8AC3E}">
        <p14:creationId xmlns:p14="http://schemas.microsoft.com/office/powerpoint/2010/main" val="2839681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Wie bereits die Offiziellen Golfregeln wird</a:t>
            </a:r>
            <a:r>
              <a:rPr lang="de-DE" baseline="0" dirty="0"/>
              <a:t> auch das World Handicap System gemeinsam durch den R&amp;A und die USGA herausgegeben.</a:t>
            </a:r>
          </a:p>
          <a:p>
            <a:r>
              <a:rPr lang="de-DE" baseline="0" dirty="0"/>
              <a:t>- Der DGV ist als Lizenznehmer für Deutschland zur Nutzung des Systems berechtigt.</a:t>
            </a:r>
          </a:p>
          <a:p>
            <a:r>
              <a:rPr lang="de-DE" baseline="0" dirty="0"/>
              <a:t>- Alle Mitglieder des DGV haben somit ebenfalls die Berechtigung, das System anzuwenden und die Verpflichtung, das System vollständig umzusetzen.</a:t>
            </a:r>
            <a:endParaRPr lang="de-DE" dirty="0"/>
          </a:p>
        </p:txBody>
      </p:sp>
      <p:sp>
        <p:nvSpPr>
          <p:cNvPr id="4" name="Foliennummernplatzhalter 3"/>
          <p:cNvSpPr>
            <a:spLocks noGrp="1"/>
          </p:cNvSpPr>
          <p:nvPr>
            <p:ph type="sldNum" sz="quarter" idx="10"/>
          </p:nvPr>
        </p:nvSpPr>
        <p:spPr/>
        <p:txBody>
          <a:bodyPr/>
          <a:lstStyle/>
          <a:p>
            <a:fld id="{8DE10E8D-C4CB-4782-AC66-015CF76B2279}" type="slidenum">
              <a:rPr lang="de-DE" smtClean="0"/>
              <a:t>4</a:t>
            </a:fld>
            <a:endParaRPr lang="de-DE"/>
          </a:p>
        </p:txBody>
      </p:sp>
    </p:spTree>
    <p:extLst>
      <p:ext uri="{BB962C8B-B14F-4D97-AF65-F5344CB8AC3E}">
        <p14:creationId xmlns:p14="http://schemas.microsoft.com/office/powerpoint/2010/main" val="399893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DE10E8D-C4CB-4782-AC66-015CF76B2279}" type="slidenum">
              <a:rPr lang="de-DE" smtClean="0"/>
              <a:t>5</a:t>
            </a:fld>
            <a:endParaRPr lang="de-DE"/>
          </a:p>
        </p:txBody>
      </p:sp>
    </p:spTree>
    <p:extLst>
      <p:ext uri="{BB962C8B-B14F-4D97-AF65-F5344CB8AC3E}">
        <p14:creationId xmlns:p14="http://schemas.microsoft.com/office/powerpoint/2010/main" val="3982305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DE10E8D-C4CB-4782-AC66-015CF76B2279}" type="slidenum">
              <a:rPr lang="de-DE" smtClean="0"/>
              <a:t>6</a:t>
            </a:fld>
            <a:endParaRPr lang="de-DE"/>
          </a:p>
        </p:txBody>
      </p:sp>
    </p:spTree>
    <p:extLst>
      <p:ext uri="{BB962C8B-B14F-4D97-AF65-F5344CB8AC3E}">
        <p14:creationId xmlns:p14="http://schemas.microsoft.com/office/powerpoint/2010/main" val="319807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Der</a:t>
            </a:r>
            <a:r>
              <a:rPr lang="de-DE" baseline="0" dirty="0"/>
              <a:t> Handicap-Index spiegelt die Spielstärke eines Golfers wider. Es sinkt bei Anfängern und jungen Spielern rasch, schwankt danach jedoch mehr oder weniger stark und steigt bei zunehmendem Alter oder nachlassendem Training wieder an.</a:t>
            </a:r>
          </a:p>
          <a:p>
            <a:r>
              <a:rPr lang="de-DE" baseline="0" dirty="0"/>
              <a:t>- Zur Berechnung werden nur die besten 8 aus den letzten 20 Ergebnissen genutzt. D.h., die zwölf schlechteren Ergebnisse sind nicht Handicap-relevant. Jeder Spieler kann sich also „ungestraft“ schlechte Tage erlauben.</a:t>
            </a:r>
          </a:p>
          <a:p>
            <a:r>
              <a:rPr lang="de-DE" baseline="0" dirty="0"/>
              <a:t>- Bei weniger als 20 Ergebnissen im Scoring </a:t>
            </a:r>
            <a:r>
              <a:rPr lang="de-DE" baseline="0" dirty="0" err="1"/>
              <a:t>Record</a:t>
            </a:r>
            <a:r>
              <a:rPr lang="de-DE" baseline="0" dirty="0"/>
              <a:t>, werden entsprechend weniger als 8 Ergebnisse zur Berechnung des Handicap-Index genutzt (Tabelle folgt auf Folie 22).</a:t>
            </a:r>
          </a:p>
          <a:p>
            <a:r>
              <a:rPr lang="de-DE" baseline="0" dirty="0"/>
              <a:t>- Die Vorzeichen wurden umgedreht. Im EGA-Vorgabensystem wurde genau genommen von 54 bis 0,1 mit negativen Vorzeichen gespielt. Im WHS spielen die meisten Golfer mit Plus-Handicaps, besser als Null wird mit Minus gekennzeichnet.</a:t>
            </a:r>
          </a:p>
          <a:p>
            <a:r>
              <a:rPr lang="de-DE" baseline="0" dirty="0"/>
              <a:t>- Von 54 bis 26,5 können Spieler ihren Handicap-Index nur „verbessern“. Bei einem unter 26,5 erzielten Handicap-Index greift bei 26,5 eine automatische Fixierung, die einen höheren Anstieg verhindert. Ein Spieler kann diese Fixierung auf eigenen Wunsch jedoch auch aufheben lassen, um wieder einen höheren Handicap-Index entsprechend seiner aktuellen Spielstärke berechnet zu bekommen</a:t>
            </a:r>
          </a:p>
          <a:p>
            <a:endParaRPr lang="de-DE" dirty="0"/>
          </a:p>
        </p:txBody>
      </p:sp>
      <p:sp>
        <p:nvSpPr>
          <p:cNvPr id="4" name="Foliennummernplatzhalter 3"/>
          <p:cNvSpPr>
            <a:spLocks noGrp="1"/>
          </p:cNvSpPr>
          <p:nvPr>
            <p:ph type="sldNum" sz="quarter" idx="10"/>
          </p:nvPr>
        </p:nvSpPr>
        <p:spPr/>
        <p:txBody>
          <a:bodyPr/>
          <a:lstStyle/>
          <a:p>
            <a:fld id="{8DE10E8D-C4CB-4782-AC66-015CF76B2279}" type="slidenum">
              <a:rPr lang="de-DE" smtClean="0"/>
              <a:t>7</a:t>
            </a:fld>
            <a:endParaRPr lang="de-DE"/>
          </a:p>
        </p:txBody>
      </p:sp>
    </p:spTree>
    <p:extLst>
      <p:ext uri="{BB962C8B-B14F-4D97-AF65-F5344CB8AC3E}">
        <p14:creationId xmlns:p14="http://schemas.microsoft.com/office/powerpoint/2010/main" val="1581396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DE10E8D-C4CB-4782-AC66-015CF76B2279}" type="slidenum">
              <a:rPr lang="de-DE" smtClean="0"/>
              <a:t>8</a:t>
            </a:fld>
            <a:endParaRPr lang="de-DE"/>
          </a:p>
        </p:txBody>
      </p:sp>
    </p:spTree>
    <p:extLst>
      <p:ext uri="{BB962C8B-B14F-4D97-AF65-F5344CB8AC3E}">
        <p14:creationId xmlns:p14="http://schemas.microsoft.com/office/powerpoint/2010/main" val="598047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aseline="0" dirty="0"/>
              <a:t>Das frühere Vorgabenstammblatt wird durch das </a:t>
            </a:r>
            <a:r>
              <a:rPr lang="de-DE" baseline="0" dirty="0" err="1"/>
              <a:t>History</a:t>
            </a:r>
            <a:r>
              <a:rPr lang="de-DE" baseline="0" dirty="0"/>
              <a:t> Sheet ersetzt. Es enthält alle Ergebnisse, die ein Spieler in Turnieren oder Handicap-relevanten Privatrunden erzielt.</a:t>
            </a:r>
          </a:p>
          <a:p>
            <a:pPr marL="171450" indent="-171450">
              <a:buFontTx/>
              <a:buChar char="-"/>
            </a:pPr>
            <a:r>
              <a:rPr lang="de-DE" baseline="0" dirty="0"/>
              <a:t>Der Scoring </a:t>
            </a:r>
            <a:r>
              <a:rPr lang="de-DE" baseline="0" dirty="0" err="1"/>
              <a:t>Record</a:t>
            </a:r>
            <a:r>
              <a:rPr lang="de-DE" baseline="0" dirty="0"/>
              <a:t> enthält nur die neuesten, maximal 20 Handicap-relevanten Ergebnisse eines Spielers.</a:t>
            </a:r>
            <a:endParaRPr lang="de-DE" dirty="0"/>
          </a:p>
        </p:txBody>
      </p:sp>
      <p:sp>
        <p:nvSpPr>
          <p:cNvPr id="4" name="Foliennummernplatzhalter 3"/>
          <p:cNvSpPr>
            <a:spLocks noGrp="1"/>
          </p:cNvSpPr>
          <p:nvPr>
            <p:ph type="sldNum" sz="quarter" idx="10"/>
          </p:nvPr>
        </p:nvSpPr>
        <p:spPr/>
        <p:txBody>
          <a:bodyPr/>
          <a:lstStyle/>
          <a:p>
            <a:fld id="{8DE10E8D-C4CB-4782-AC66-015CF76B2279}" type="slidenum">
              <a:rPr lang="de-DE" smtClean="0"/>
              <a:t>9</a:t>
            </a:fld>
            <a:endParaRPr lang="de-DE"/>
          </a:p>
        </p:txBody>
      </p:sp>
    </p:spTree>
    <p:extLst>
      <p:ext uri="{BB962C8B-B14F-4D97-AF65-F5344CB8AC3E}">
        <p14:creationId xmlns:p14="http://schemas.microsoft.com/office/powerpoint/2010/main" val="873231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9718"/>
          </a:xfrm>
          <a:prstGeom prst="rect">
            <a:avLst/>
          </a:prstGeom>
        </p:spPr>
      </p:pic>
      <p:sp>
        <p:nvSpPr>
          <p:cNvPr id="2" name="Titel 1"/>
          <p:cNvSpPr>
            <a:spLocks noGrp="1"/>
          </p:cNvSpPr>
          <p:nvPr>
            <p:ph type="ctrTitle"/>
          </p:nvPr>
        </p:nvSpPr>
        <p:spPr>
          <a:xfrm>
            <a:off x="911424" y="740702"/>
            <a:ext cx="9889099" cy="1470025"/>
          </a:xfrm>
        </p:spPr>
        <p:txBody>
          <a:bodyPr/>
          <a:lstStyle>
            <a:lvl1pPr>
              <a:defRPr>
                <a:solidFill>
                  <a:schemeClr val="bg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815414" y="2756925"/>
            <a:ext cx="6528725" cy="1752600"/>
          </a:xfrm>
        </p:spPr>
        <p:txBody>
          <a:bodyPr/>
          <a:lstStyle>
            <a:lvl1pPr marL="0" indent="0" algn="ctr">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de-DE"/>
              <a:t>Formatvorlage des Untertitelmasters durch Klicken bearbeiten</a:t>
            </a:r>
            <a:endParaRPr lang="de-DE" dirty="0"/>
          </a:p>
        </p:txBody>
      </p:sp>
      <p:sp>
        <p:nvSpPr>
          <p:cNvPr id="6" name="Foliennummernplatzhalter 5"/>
          <p:cNvSpPr>
            <a:spLocks noGrp="1"/>
          </p:cNvSpPr>
          <p:nvPr>
            <p:ph type="sldNum" sz="quarter" idx="12"/>
          </p:nvPr>
        </p:nvSpPr>
        <p:spPr/>
        <p:txBody>
          <a:bodyPr/>
          <a:lstStyle/>
          <a:p>
            <a:fld id="{1CABE2AE-8A6E-4441-94EC-9B3C9A5CC295}" type="slidenum">
              <a:rPr lang="de-DE" smtClean="0"/>
              <a:t>‹Nr.›</a:t>
            </a:fld>
            <a:endParaRPr lang="de-DE"/>
          </a:p>
        </p:txBody>
      </p:sp>
      <p:sp>
        <p:nvSpPr>
          <p:cNvPr id="7" name="Datumsplatzhalter 6"/>
          <p:cNvSpPr>
            <a:spLocks noGrp="1"/>
          </p:cNvSpPr>
          <p:nvPr>
            <p:ph type="dt" sz="half" idx="13"/>
          </p:nvPr>
        </p:nvSpPr>
        <p:spPr/>
        <p:txBody>
          <a:bodyPr/>
          <a:lstStyle/>
          <a:p>
            <a:fld id="{62FC04E3-314E-4E43-B399-166B8B4C7425}" type="datetimeFigureOut">
              <a:rPr lang="de-DE" smtClean="0"/>
              <a:t>19.03.2021</a:t>
            </a:fld>
            <a:endParaRPr lang="de-DE"/>
          </a:p>
        </p:txBody>
      </p:sp>
      <p:sp>
        <p:nvSpPr>
          <p:cNvPr id="8" name="Fußzeilenplatzhalter 7"/>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221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947" cy="6858000"/>
          </a:xfrm>
          <a:prstGeom prst="rect">
            <a:avLst/>
          </a:prstGeom>
        </p:spPr>
      </p:pic>
      <p:sp>
        <p:nvSpPr>
          <p:cNvPr id="2" name="Titel 1"/>
          <p:cNvSpPr>
            <a:spLocks noGrp="1"/>
          </p:cNvSpPr>
          <p:nvPr>
            <p:ph type="title" hasCustomPrompt="1"/>
          </p:nvPr>
        </p:nvSpPr>
        <p:spPr>
          <a:xfrm>
            <a:off x="609600" y="274639"/>
            <a:ext cx="11343051" cy="1143000"/>
          </a:xfrm>
        </p:spPr>
        <p:txBody>
          <a:bodyPr>
            <a:noAutofit/>
          </a:bodyPr>
          <a:lstStyle>
            <a:lvl1pPr algn="l">
              <a:defRPr sz="4267">
                <a:latin typeface="Arial" panose="020B0604020202020204" pitchFamily="34" charset="0"/>
                <a:cs typeface="Arial" panose="020B0604020202020204" pitchFamily="34" charset="0"/>
              </a:defRPr>
            </a:lvl1pPr>
          </a:lstStyle>
          <a:p>
            <a:r>
              <a:rPr lang="de-DE" dirty="0"/>
              <a:t>Headline</a:t>
            </a:r>
          </a:p>
        </p:txBody>
      </p:sp>
      <p:sp>
        <p:nvSpPr>
          <p:cNvPr id="3" name="Inhaltsplatzhalter 2"/>
          <p:cNvSpPr>
            <a:spLocks noGrp="1"/>
          </p:cNvSpPr>
          <p:nvPr>
            <p:ph idx="1"/>
          </p:nvPr>
        </p:nvSpPr>
        <p:spPr>
          <a:xfrm>
            <a:off x="609600" y="1988840"/>
            <a:ext cx="11343051" cy="3744417"/>
          </a:xfrm>
        </p:spPr>
        <p:txBody>
          <a:bodyPr>
            <a:normAutofit/>
          </a:bodyPr>
          <a:lstStyle>
            <a:lvl1pPr>
              <a:defRPr sz="3733">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667">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oliennummernplatzhalter 5"/>
          <p:cNvSpPr>
            <a:spLocks noGrp="1"/>
          </p:cNvSpPr>
          <p:nvPr>
            <p:ph type="sldNum" sz="quarter" idx="12"/>
          </p:nvPr>
        </p:nvSpPr>
        <p:spPr>
          <a:xfrm>
            <a:off x="11371705" y="6229126"/>
            <a:ext cx="627104" cy="365125"/>
          </a:xfrm>
        </p:spPr>
        <p:txBody>
          <a:bodyPr/>
          <a:lstStyle>
            <a:lvl1pPr>
              <a:defRPr sz="1400">
                <a:latin typeface="Arial" panose="020B0604020202020204" pitchFamily="34" charset="0"/>
                <a:cs typeface="Arial" panose="020B0604020202020204" pitchFamily="34" charset="0"/>
              </a:defRPr>
            </a:lvl1pPr>
          </a:lstStyle>
          <a:p>
            <a:fld id="{1CABE2AE-8A6E-4441-94EC-9B3C9A5CC295}" type="slidenum">
              <a:rPr lang="de-DE" smtClean="0"/>
              <a:pPr/>
              <a:t>‹Nr.›</a:t>
            </a:fld>
            <a:endParaRPr lang="de-DE" dirty="0"/>
          </a:p>
        </p:txBody>
      </p:sp>
    </p:spTree>
    <p:extLst>
      <p:ext uri="{BB962C8B-B14F-4D97-AF65-F5344CB8AC3E}">
        <p14:creationId xmlns:p14="http://schemas.microsoft.com/office/powerpoint/2010/main" val="427106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0" y="274639"/>
            <a:ext cx="11343051" cy="1143000"/>
          </a:xfrm>
        </p:spPr>
        <p:txBody>
          <a:bodyPr>
            <a:noAutofit/>
          </a:bodyPr>
          <a:lstStyle>
            <a:lvl1pPr algn="l">
              <a:defRPr sz="4267">
                <a:latin typeface="Arial" panose="020B0604020202020204" pitchFamily="34" charset="0"/>
                <a:cs typeface="Arial" panose="020B0604020202020204" pitchFamily="34" charset="0"/>
              </a:defRPr>
            </a:lvl1pPr>
          </a:lstStyle>
          <a:p>
            <a:r>
              <a:rPr lang="de-DE" dirty="0"/>
              <a:t>Headline</a:t>
            </a:r>
          </a:p>
        </p:txBody>
      </p:sp>
      <p:sp>
        <p:nvSpPr>
          <p:cNvPr id="3" name="Inhaltsplatzhalter 2"/>
          <p:cNvSpPr>
            <a:spLocks noGrp="1"/>
          </p:cNvSpPr>
          <p:nvPr>
            <p:ph idx="1"/>
          </p:nvPr>
        </p:nvSpPr>
        <p:spPr>
          <a:xfrm>
            <a:off x="609600" y="1988840"/>
            <a:ext cx="11343051" cy="3744417"/>
          </a:xfrm>
        </p:spPr>
        <p:txBody>
          <a:bodyPr>
            <a:normAutofit/>
          </a:bodyPr>
          <a:lstStyle>
            <a:lvl1pPr>
              <a:defRPr sz="3733">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667">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oliennummernplatzhalter 5"/>
          <p:cNvSpPr>
            <a:spLocks noGrp="1"/>
          </p:cNvSpPr>
          <p:nvPr>
            <p:ph type="sldNum" sz="quarter" idx="12"/>
          </p:nvPr>
        </p:nvSpPr>
        <p:spPr>
          <a:xfrm>
            <a:off x="11371705" y="6229126"/>
            <a:ext cx="627104" cy="365125"/>
          </a:xfrm>
        </p:spPr>
        <p:txBody>
          <a:bodyPr/>
          <a:lstStyle>
            <a:lvl1pPr>
              <a:defRPr sz="1400">
                <a:latin typeface="Arial" panose="020B0604020202020204" pitchFamily="34" charset="0"/>
                <a:cs typeface="Arial" panose="020B0604020202020204" pitchFamily="34" charset="0"/>
              </a:defRPr>
            </a:lvl1pPr>
          </a:lstStyle>
          <a:p>
            <a:fld id="{1CABE2AE-8A6E-4441-94EC-9B3C9A5CC295}" type="slidenum">
              <a:rPr lang="de-DE" smtClean="0"/>
              <a:pPr/>
              <a:t>‹Nr.›</a:t>
            </a:fld>
            <a:endParaRPr lang="de-DE" dirty="0"/>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37092"/>
            <a:ext cx="12192000" cy="1020908"/>
          </a:xfrm>
          <a:prstGeom prst="rect">
            <a:avLst/>
          </a:prstGeom>
        </p:spPr>
      </p:pic>
    </p:spTree>
    <p:extLst>
      <p:ext uri="{BB962C8B-B14F-4D97-AF65-F5344CB8AC3E}">
        <p14:creationId xmlns:p14="http://schemas.microsoft.com/office/powerpoint/2010/main" val="3375644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0" y="274639"/>
            <a:ext cx="11343051" cy="1143000"/>
          </a:xfrm>
        </p:spPr>
        <p:txBody>
          <a:bodyPr>
            <a:noAutofit/>
          </a:bodyPr>
          <a:lstStyle>
            <a:lvl1pPr algn="l">
              <a:defRPr sz="4267">
                <a:latin typeface="Arial" panose="020B0604020202020204" pitchFamily="34" charset="0"/>
                <a:cs typeface="Arial" panose="020B0604020202020204" pitchFamily="34" charset="0"/>
              </a:defRPr>
            </a:lvl1pPr>
          </a:lstStyle>
          <a:p>
            <a:r>
              <a:rPr lang="de-DE" dirty="0"/>
              <a:t>Headline</a:t>
            </a:r>
          </a:p>
        </p:txBody>
      </p:sp>
      <p:sp>
        <p:nvSpPr>
          <p:cNvPr id="3" name="Inhaltsplatzhalter 2"/>
          <p:cNvSpPr>
            <a:spLocks noGrp="1"/>
          </p:cNvSpPr>
          <p:nvPr>
            <p:ph idx="1"/>
          </p:nvPr>
        </p:nvSpPr>
        <p:spPr>
          <a:xfrm>
            <a:off x="609600" y="1988840"/>
            <a:ext cx="11343051" cy="3744417"/>
          </a:xfrm>
        </p:spPr>
        <p:txBody>
          <a:bodyPr>
            <a:normAutofit/>
          </a:bodyPr>
          <a:lstStyle>
            <a:lvl1pPr>
              <a:defRPr sz="3733">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667">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oliennummernplatzhalter 5"/>
          <p:cNvSpPr>
            <a:spLocks noGrp="1"/>
          </p:cNvSpPr>
          <p:nvPr>
            <p:ph type="sldNum" sz="quarter" idx="12"/>
          </p:nvPr>
        </p:nvSpPr>
        <p:spPr>
          <a:xfrm>
            <a:off x="11371705" y="6229126"/>
            <a:ext cx="627104" cy="365125"/>
          </a:xfrm>
        </p:spPr>
        <p:txBody>
          <a:bodyPr/>
          <a:lstStyle>
            <a:lvl1pPr>
              <a:defRPr sz="1400">
                <a:latin typeface="Arial" panose="020B0604020202020204" pitchFamily="34" charset="0"/>
                <a:cs typeface="Arial" panose="020B0604020202020204" pitchFamily="34" charset="0"/>
              </a:defRPr>
            </a:lvl1pPr>
          </a:lstStyle>
          <a:p>
            <a:fld id="{1CABE2AE-8A6E-4441-94EC-9B3C9A5CC295}" type="slidenum">
              <a:rPr lang="de-DE" smtClean="0"/>
              <a:pPr/>
              <a:t>‹Nr.›</a:t>
            </a:fld>
            <a:endParaRPr lang="de-DE" dirty="0"/>
          </a:p>
        </p:txBody>
      </p:sp>
    </p:spTree>
    <p:extLst>
      <p:ext uri="{BB962C8B-B14F-4D97-AF65-F5344CB8AC3E}">
        <p14:creationId xmlns:p14="http://schemas.microsoft.com/office/powerpoint/2010/main" val="38618899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6685"/>
            <a:ext cx="10515600" cy="400258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62FC04E3-314E-4E43-B399-166B8B4C7425}" type="datetimeFigureOut">
              <a:rPr lang="de-DE" smtClean="0"/>
              <a:t>19.03.2021</a:t>
            </a:fld>
            <a:endParaRPr lang="de-DE"/>
          </a:p>
        </p:txBody>
      </p:sp>
      <p:sp>
        <p:nvSpPr>
          <p:cNvPr id="5" name="Fußzeilenplatzhalter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9FF191F2-C5DD-4B11-B39A-F99163F51002}" type="slidenum">
              <a:rPr lang="de-DE" smtClean="0"/>
              <a:t>‹Nr.›</a:t>
            </a:fld>
            <a:endParaRPr lang="de-DE"/>
          </a:p>
        </p:txBody>
      </p:sp>
    </p:spTree>
    <p:extLst>
      <p:ext uri="{BB962C8B-B14F-4D97-AF65-F5344CB8AC3E}">
        <p14:creationId xmlns:p14="http://schemas.microsoft.com/office/powerpoint/2010/main" val="387051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1424" y="740702"/>
            <a:ext cx="10442376" cy="1470025"/>
          </a:xfrm>
        </p:spPr>
        <p:txBody>
          <a:bodyPr/>
          <a:lstStyle/>
          <a:p>
            <a:r>
              <a:rPr lang="de-DE" dirty="0">
                <a:latin typeface="Arial" panose="020B0604020202020204" pitchFamily="34" charset="0"/>
                <a:cs typeface="Arial" panose="020B0604020202020204" pitchFamily="34" charset="0"/>
              </a:rPr>
              <a:t>World Handicap System</a:t>
            </a:r>
          </a:p>
        </p:txBody>
      </p:sp>
      <p:sp>
        <p:nvSpPr>
          <p:cNvPr id="3" name="Untertitel 2"/>
          <p:cNvSpPr>
            <a:spLocks noGrp="1"/>
          </p:cNvSpPr>
          <p:nvPr>
            <p:ph type="subTitle" idx="1"/>
          </p:nvPr>
        </p:nvSpPr>
        <p:spPr/>
        <p:txBody>
          <a:bodyPr/>
          <a:lstStyle/>
          <a:p>
            <a:r>
              <a:rPr lang="de-DE" dirty="0">
                <a:latin typeface="Arial" panose="020B0604020202020204" pitchFamily="34" charset="0"/>
                <a:cs typeface="Arial" panose="020B0604020202020204" pitchFamily="34" charset="0"/>
              </a:rPr>
              <a:t>Handicap-Regeln ab 2021</a:t>
            </a:r>
          </a:p>
        </p:txBody>
      </p:sp>
    </p:spTree>
    <p:extLst>
      <p:ext uri="{BB962C8B-B14F-4D97-AF65-F5344CB8AC3E}">
        <p14:creationId xmlns:p14="http://schemas.microsoft.com/office/powerpoint/2010/main" val="1952165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0" y="247842"/>
            <a:ext cx="12191999" cy="548571"/>
          </a:xfrm>
          <a:prstGeom prst="rect">
            <a:avLst/>
          </a:prstGeom>
          <a:solidFill>
            <a:schemeClr val="accent6">
              <a:lumMod val="40000"/>
              <a:lumOff val="60000"/>
            </a:schemeClr>
          </a:solidFill>
          <a:ln>
            <a:solidFill>
              <a:schemeClr val="accent6">
                <a:lumMod val="40000"/>
                <a:lumOff val="60000"/>
              </a:schemeClr>
            </a:solidFill>
          </a:ln>
        </p:spPr>
        <p:txBody>
          <a:bodyPr/>
          <a:lst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a:lstStyle>
          <a:p>
            <a:pPr>
              <a:tabLst>
                <a:tab pos="623888" algn="l"/>
              </a:tabLst>
            </a:pPr>
            <a:r>
              <a:rPr lang="de-DE" sz="3600" dirty="0"/>
              <a:t>	</a:t>
            </a:r>
            <a:r>
              <a:rPr lang="de-DE" sz="2900" dirty="0">
                <a:latin typeface="Arial" panose="020B0604020202020204" pitchFamily="34" charset="0"/>
                <a:cs typeface="Arial" panose="020B0604020202020204" pitchFamily="34" charset="0"/>
              </a:rPr>
              <a:t>World Handicap System </a:t>
            </a:r>
          </a:p>
        </p:txBody>
      </p:sp>
      <p:sp>
        <p:nvSpPr>
          <p:cNvPr id="18" name="Textfeld 17">
            <a:extLst>
              <a:ext uri="{FF2B5EF4-FFF2-40B4-BE49-F238E27FC236}">
                <a16:creationId xmlns:a16="http://schemas.microsoft.com/office/drawing/2014/main" id="{AC628571-BC2D-48AE-9095-4784D73AC97D}"/>
              </a:ext>
            </a:extLst>
          </p:cNvPr>
          <p:cNvSpPr txBox="1"/>
          <p:nvPr/>
        </p:nvSpPr>
        <p:spPr>
          <a:xfrm>
            <a:off x="376175" y="966656"/>
            <a:ext cx="5678418" cy="523220"/>
          </a:xfrm>
          <a:prstGeom prst="rect">
            <a:avLst/>
          </a:prstGeom>
          <a:noFill/>
        </p:spPr>
        <p:txBody>
          <a:bodyPr wrap="square" rtlCol="0">
            <a:spAutoFit/>
          </a:bodyPr>
          <a:lstStyle/>
          <a:p>
            <a:pPr algn="ctr"/>
            <a:r>
              <a:rPr lang="de-DE" sz="2800" b="1" dirty="0" err="1"/>
              <a:t>History</a:t>
            </a:r>
            <a:r>
              <a:rPr lang="de-DE" sz="2800" b="1" dirty="0"/>
              <a:t> Sheet und Scoring </a:t>
            </a:r>
            <a:r>
              <a:rPr lang="de-DE" sz="2800" b="1" dirty="0" err="1"/>
              <a:t>Record</a:t>
            </a:r>
            <a:endParaRPr lang="de-DE" sz="2800" b="1" dirty="0"/>
          </a:p>
        </p:txBody>
      </p:sp>
      <p:pic>
        <p:nvPicPr>
          <p:cNvPr id="2" name="Grafik 1">
            <a:extLst>
              <a:ext uri="{FF2B5EF4-FFF2-40B4-BE49-F238E27FC236}">
                <a16:creationId xmlns:a16="http://schemas.microsoft.com/office/drawing/2014/main" id="{38A3F151-42F2-4A61-84F7-8489CE6852D4}"/>
              </a:ext>
            </a:extLst>
          </p:cNvPr>
          <p:cNvPicPr>
            <a:picLocks noChangeAspect="1"/>
          </p:cNvPicPr>
          <p:nvPr/>
        </p:nvPicPr>
        <p:blipFill>
          <a:blip r:embed="rId3"/>
          <a:stretch>
            <a:fillRect/>
          </a:stretch>
        </p:blipFill>
        <p:spPr>
          <a:xfrm>
            <a:off x="1031475" y="1810951"/>
            <a:ext cx="2183909" cy="4799207"/>
          </a:xfrm>
          <a:prstGeom prst="rect">
            <a:avLst/>
          </a:prstGeom>
        </p:spPr>
      </p:pic>
      <p:sp>
        <p:nvSpPr>
          <p:cNvPr id="20" name="Text Box 3">
            <a:extLst>
              <a:ext uri="{FF2B5EF4-FFF2-40B4-BE49-F238E27FC236}">
                <a16:creationId xmlns:a16="http://schemas.microsoft.com/office/drawing/2014/main" id="{5502AA32-0B42-4AF9-A7BD-CB6DB0F0D8B8}"/>
              </a:ext>
            </a:extLst>
          </p:cNvPr>
          <p:cNvSpPr txBox="1">
            <a:spLocks noChangeArrowheads="1"/>
          </p:cNvSpPr>
          <p:nvPr/>
        </p:nvSpPr>
        <p:spPr bwMode="auto">
          <a:xfrm>
            <a:off x="3742137" y="1810951"/>
            <a:ext cx="7861728" cy="461665"/>
          </a:xfrm>
          <a:prstGeom prst="rect">
            <a:avLst/>
          </a:prstGeom>
          <a:noFill/>
          <a:ln w="9525">
            <a:noFill/>
            <a:miter lim="800000"/>
            <a:headEnd/>
            <a:tailEnd/>
          </a:ln>
        </p:spPr>
        <p:txBody>
          <a:bodyPr wrap="square">
            <a:spAutoFit/>
          </a:bodyPr>
          <a:lstStyle/>
          <a:p>
            <a:pPr>
              <a:spcBef>
                <a:spcPts val="600"/>
              </a:spcBef>
            </a:pPr>
            <a:r>
              <a:rPr lang="de-DE" altLang="de-DE" sz="2400" dirty="0" err="1">
                <a:latin typeface="Arial" panose="020B0604020202020204" pitchFamily="34" charset="0"/>
                <a:cs typeface="Arial" panose="020B0604020202020204" pitchFamily="34" charset="0"/>
              </a:rPr>
              <a:t>History</a:t>
            </a:r>
            <a:r>
              <a:rPr lang="de-DE" altLang="de-DE" sz="2400" dirty="0">
                <a:latin typeface="Arial" panose="020B0604020202020204" pitchFamily="34" charset="0"/>
                <a:cs typeface="Arial" panose="020B0604020202020204" pitchFamily="34" charset="0"/>
              </a:rPr>
              <a:t> Sheet - enthält alle erfassten Ergebnisse</a:t>
            </a:r>
          </a:p>
        </p:txBody>
      </p:sp>
      <p:sp>
        <p:nvSpPr>
          <p:cNvPr id="22" name="Text Box 3">
            <a:extLst>
              <a:ext uri="{FF2B5EF4-FFF2-40B4-BE49-F238E27FC236}">
                <a16:creationId xmlns:a16="http://schemas.microsoft.com/office/drawing/2014/main" id="{B154DED4-50AB-4295-A1BA-2530095A58A6}"/>
              </a:ext>
            </a:extLst>
          </p:cNvPr>
          <p:cNvSpPr txBox="1">
            <a:spLocks noChangeArrowheads="1"/>
          </p:cNvSpPr>
          <p:nvPr/>
        </p:nvSpPr>
        <p:spPr bwMode="auto">
          <a:xfrm>
            <a:off x="3742137" y="2593691"/>
            <a:ext cx="7861728" cy="830997"/>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Scoring </a:t>
            </a:r>
            <a:r>
              <a:rPr lang="de-DE" altLang="de-DE" sz="2400" dirty="0" err="1">
                <a:latin typeface="Arial" panose="020B0604020202020204" pitchFamily="34" charset="0"/>
                <a:cs typeface="Arial" panose="020B0604020202020204" pitchFamily="34" charset="0"/>
              </a:rPr>
              <a:t>Record</a:t>
            </a:r>
            <a:r>
              <a:rPr lang="de-DE" altLang="de-DE" sz="2400" dirty="0">
                <a:latin typeface="Arial" panose="020B0604020202020204" pitchFamily="34" charset="0"/>
                <a:cs typeface="Arial" panose="020B0604020202020204" pitchFamily="34" charset="0"/>
              </a:rPr>
              <a:t> – enthält die (maximal) 20 letzten Ergebnisse</a:t>
            </a:r>
          </a:p>
        </p:txBody>
      </p:sp>
      <p:sp>
        <p:nvSpPr>
          <p:cNvPr id="23" name="Text Box 3">
            <a:extLst>
              <a:ext uri="{FF2B5EF4-FFF2-40B4-BE49-F238E27FC236}">
                <a16:creationId xmlns:a16="http://schemas.microsoft.com/office/drawing/2014/main" id="{67CD373D-DE6C-4C89-A70E-2117852757F9}"/>
              </a:ext>
            </a:extLst>
          </p:cNvPr>
          <p:cNvSpPr txBox="1">
            <a:spLocks noChangeArrowheads="1"/>
          </p:cNvSpPr>
          <p:nvPr/>
        </p:nvSpPr>
        <p:spPr bwMode="auto">
          <a:xfrm>
            <a:off x="3742137" y="3795055"/>
            <a:ext cx="7861728" cy="830997"/>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Der Durchschnitt der besten 8 Score Differentials bildet den Handicap-Index</a:t>
            </a:r>
          </a:p>
        </p:txBody>
      </p:sp>
      <p:sp>
        <p:nvSpPr>
          <p:cNvPr id="24" name="Text Box 3">
            <a:extLst>
              <a:ext uri="{FF2B5EF4-FFF2-40B4-BE49-F238E27FC236}">
                <a16:creationId xmlns:a16="http://schemas.microsoft.com/office/drawing/2014/main" id="{75481879-FFE2-4AFD-9C01-3FB3B0B44D33}"/>
              </a:ext>
            </a:extLst>
          </p:cNvPr>
          <p:cNvSpPr txBox="1">
            <a:spLocks noChangeArrowheads="1"/>
          </p:cNvSpPr>
          <p:nvPr/>
        </p:nvSpPr>
        <p:spPr bwMode="auto">
          <a:xfrm>
            <a:off x="3742137" y="4585385"/>
            <a:ext cx="7861728" cy="830997"/>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(Berechnung weicht bei weniger als 20 Ergebnissen entsprechend Tabelle auf Folie 22 ab)</a:t>
            </a:r>
          </a:p>
        </p:txBody>
      </p:sp>
      <p:sp>
        <p:nvSpPr>
          <p:cNvPr id="25" name="Pfeil nach rechts 9">
            <a:extLst>
              <a:ext uri="{FF2B5EF4-FFF2-40B4-BE49-F238E27FC236}">
                <a16:creationId xmlns:a16="http://schemas.microsoft.com/office/drawing/2014/main" id="{5DD79452-46DF-4896-8099-7B1CF70C837B}"/>
              </a:ext>
            </a:extLst>
          </p:cNvPr>
          <p:cNvSpPr/>
          <p:nvPr/>
        </p:nvSpPr>
        <p:spPr>
          <a:xfrm rot="10800000">
            <a:off x="3339072" y="2246858"/>
            <a:ext cx="253619" cy="238990"/>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feil nach rechts 9">
            <a:extLst>
              <a:ext uri="{FF2B5EF4-FFF2-40B4-BE49-F238E27FC236}">
                <a16:creationId xmlns:a16="http://schemas.microsoft.com/office/drawing/2014/main" id="{0DAD0FE8-1BC8-4AA3-86B2-156C8F08689F}"/>
              </a:ext>
            </a:extLst>
          </p:cNvPr>
          <p:cNvSpPr/>
          <p:nvPr/>
        </p:nvSpPr>
        <p:spPr>
          <a:xfrm rot="10800000">
            <a:off x="3351951" y="2657426"/>
            <a:ext cx="253619" cy="238990"/>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Pfeil nach rechts 9">
            <a:extLst>
              <a:ext uri="{FF2B5EF4-FFF2-40B4-BE49-F238E27FC236}">
                <a16:creationId xmlns:a16="http://schemas.microsoft.com/office/drawing/2014/main" id="{1DDF3425-A629-4DD4-AC2E-85C7F193B7A3}"/>
              </a:ext>
            </a:extLst>
          </p:cNvPr>
          <p:cNvSpPr/>
          <p:nvPr/>
        </p:nvSpPr>
        <p:spPr>
          <a:xfrm rot="10800000">
            <a:off x="3351951" y="2898823"/>
            <a:ext cx="253619" cy="238990"/>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Pfeil nach rechts 9">
            <a:extLst>
              <a:ext uri="{FF2B5EF4-FFF2-40B4-BE49-F238E27FC236}">
                <a16:creationId xmlns:a16="http://schemas.microsoft.com/office/drawing/2014/main" id="{8190022A-C00F-4218-8397-68EFA21712EB}"/>
              </a:ext>
            </a:extLst>
          </p:cNvPr>
          <p:cNvSpPr/>
          <p:nvPr/>
        </p:nvSpPr>
        <p:spPr>
          <a:xfrm rot="10800000">
            <a:off x="3351951" y="3961584"/>
            <a:ext cx="253619" cy="238990"/>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Pfeil nach rechts 9">
            <a:extLst>
              <a:ext uri="{FF2B5EF4-FFF2-40B4-BE49-F238E27FC236}">
                <a16:creationId xmlns:a16="http://schemas.microsoft.com/office/drawing/2014/main" id="{90C06E79-21D6-4D4D-826B-AAF7DCEB95FA}"/>
              </a:ext>
            </a:extLst>
          </p:cNvPr>
          <p:cNvSpPr/>
          <p:nvPr/>
        </p:nvSpPr>
        <p:spPr>
          <a:xfrm rot="10800000">
            <a:off x="3351951" y="4800638"/>
            <a:ext cx="253619" cy="238990"/>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Pfeil nach rechts 9">
            <a:extLst>
              <a:ext uri="{FF2B5EF4-FFF2-40B4-BE49-F238E27FC236}">
                <a16:creationId xmlns:a16="http://schemas.microsoft.com/office/drawing/2014/main" id="{8A00AFE8-709C-4788-8162-71AFB5BE6218}"/>
              </a:ext>
            </a:extLst>
          </p:cNvPr>
          <p:cNvSpPr/>
          <p:nvPr/>
        </p:nvSpPr>
        <p:spPr>
          <a:xfrm rot="10800000">
            <a:off x="3339071" y="5042034"/>
            <a:ext cx="253619" cy="238990"/>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Pfeil nach rechts 9">
            <a:extLst>
              <a:ext uri="{FF2B5EF4-FFF2-40B4-BE49-F238E27FC236}">
                <a16:creationId xmlns:a16="http://schemas.microsoft.com/office/drawing/2014/main" id="{1B4A2BD3-3BD1-46E5-9608-EF2F4C08C9FE}"/>
              </a:ext>
            </a:extLst>
          </p:cNvPr>
          <p:cNvSpPr/>
          <p:nvPr/>
        </p:nvSpPr>
        <p:spPr>
          <a:xfrm rot="10800000">
            <a:off x="3339070" y="5652354"/>
            <a:ext cx="253619" cy="238990"/>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Pfeil nach rechts 9">
            <a:extLst>
              <a:ext uri="{FF2B5EF4-FFF2-40B4-BE49-F238E27FC236}">
                <a16:creationId xmlns:a16="http://schemas.microsoft.com/office/drawing/2014/main" id="{83F0E395-F79E-4722-8943-E2F36536552E}"/>
              </a:ext>
            </a:extLst>
          </p:cNvPr>
          <p:cNvSpPr/>
          <p:nvPr/>
        </p:nvSpPr>
        <p:spPr>
          <a:xfrm rot="10800000">
            <a:off x="3339070" y="6068565"/>
            <a:ext cx="253619" cy="238990"/>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5369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0" y="247842"/>
            <a:ext cx="12191999" cy="548571"/>
          </a:xfrm>
          <a:prstGeom prst="rect">
            <a:avLst/>
          </a:prstGeom>
          <a:solidFill>
            <a:schemeClr val="accent6">
              <a:lumMod val="40000"/>
              <a:lumOff val="60000"/>
            </a:schemeClr>
          </a:solidFill>
          <a:ln>
            <a:solidFill>
              <a:schemeClr val="accent6">
                <a:lumMod val="40000"/>
                <a:lumOff val="60000"/>
              </a:schemeClr>
            </a:solidFill>
          </a:ln>
        </p:spPr>
        <p:txBody>
          <a:bodyPr/>
          <a:lst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a:lstStyle>
          <a:p>
            <a:pPr>
              <a:tabLst>
                <a:tab pos="623888" algn="l"/>
              </a:tabLst>
            </a:pPr>
            <a:r>
              <a:rPr lang="de-DE" sz="3600" dirty="0"/>
              <a:t>	</a:t>
            </a:r>
            <a:r>
              <a:rPr lang="de-DE" sz="2900" dirty="0">
                <a:latin typeface="Arial" panose="020B0604020202020204" pitchFamily="34" charset="0"/>
                <a:cs typeface="Arial" panose="020B0604020202020204" pitchFamily="34" charset="0"/>
              </a:rPr>
              <a:t>World Handicap System </a:t>
            </a:r>
          </a:p>
        </p:txBody>
      </p:sp>
      <p:sp>
        <p:nvSpPr>
          <p:cNvPr id="18" name="Textfeld 17">
            <a:extLst>
              <a:ext uri="{FF2B5EF4-FFF2-40B4-BE49-F238E27FC236}">
                <a16:creationId xmlns:a16="http://schemas.microsoft.com/office/drawing/2014/main" id="{AC628571-BC2D-48AE-9095-4784D73AC97D}"/>
              </a:ext>
            </a:extLst>
          </p:cNvPr>
          <p:cNvSpPr txBox="1"/>
          <p:nvPr/>
        </p:nvSpPr>
        <p:spPr>
          <a:xfrm>
            <a:off x="376175" y="966656"/>
            <a:ext cx="5678418" cy="523220"/>
          </a:xfrm>
          <a:prstGeom prst="rect">
            <a:avLst/>
          </a:prstGeom>
          <a:noFill/>
        </p:spPr>
        <p:txBody>
          <a:bodyPr wrap="square" rtlCol="0">
            <a:spAutoFit/>
          </a:bodyPr>
          <a:lstStyle/>
          <a:p>
            <a:pPr algn="ctr"/>
            <a:r>
              <a:rPr lang="de-DE" sz="2800" b="1" dirty="0" err="1"/>
              <a:t>History</a:t>
            </a:r>
            <a:r>
              <a:rPr lang="de-DE" sz="2800" b="1" dirty="0"/>
              <a:t> Sheet und Scoring </a:t>
            </a:r>
            <a:r>
              <a:rPr lang="de-DE" sz="2800" b="1" dirty="0" err="1"/>
              <a:t>Record</a:t>
            </a:r>
            <a:endParaRPr lang="de-DE" sz="2800" b="1" dirty="0"/>
          </a:p>
        </p:txBody>
      </p:sp>
      <p:pic>
        <p:nvPicPr>
          <p:cNvPr id="2" name="Grafik 1">
            <a:extLst>
              <a:ext uri="{FF2B5EF4-FFF2-40B4-BE49-F238E27FC236}">
                <a16:creationId xmlns:a16="http://schemas.microsoft.com/office/drawing/2014/main" id="{38A3F151-42F2-4A61-84F7-8489CE6852D4}"/>
              </a:ext>
            </a:extLst>
          </p:cNvPr>
          <p:cNvPicPr>
            <a:picLocks noChangeAspect="1"/>
          </p:cNvPicPr>
          <p:nvPr/>
        </p:nvPicPr>
        <p:blipFill>
          <a:blip r:embed="rId3"/>
          <a:stretch>
            <a:fillRect/>
          </a:stretch>
        </p:blipFill>
        <p:spPr>
          <a:xfrm>
            <a:off x="1031475" y="1810951"/>
            <a:ext cx="2183909" cy="4799207"/>
          </a:xfrm>
          <a:prstGeom prst="rect">
            <a:avLst/>
          </a:prstGeom>
        </p:spPr>
      </p:pic>
      <p:sp>
        <p:nvSpPr>
          <p:cNvPr id="20" name="Text Box 3">
            <a:extLst>
              <a:ext uri="{FF2B5EF4-FFF2-40B4-BE49-F238E27FC236}">
                <a16:creationId xmlns:a16="http://schemas.microsoft.com/office/drawing/2014/main" id="{5502AA32-0B42-4AF9-A7BD-CB6DB0F0D8B8}"/>
              </a:ext>
            </a:extLst>
          </p:cNvPr>
          <p:cNvSpPr txBox="1">
            <a:spLocks noChangeArrowheads="1"/>
          </p:cNvSpPr>
          <p:nvPr/>
        </p:nvSpPr>
        <p:spPr bwMode="auto">
          <a:xfrm>
            <a:off x="3742137" y="1810951"/>
            <a:ext cx="7861728" cy="461665"/>
          </a:xfrm>
          <a:prstGeom prst="rect">
            <a:avLst/>
          </a:prstGeom>
          <a:noFill/>
          <a:ln w="9525">
            <a:noFill/>
            <a:miter lim="800000"/>
            <a:headEnd/>
            <a:tailEnd/>
          </a:ln>
        </p:spPr>
        <p:txBody>
          <a:bodyPr wrap="square">
            <a:spAutoFit/>
          </a:bodyPr>
          <a:lstStyle/>
          <a:p>
            <a:pPr>
              <a:spcBef>
                <a:spcPts val="600"/>
              </a:spcBef>
            </a:pPr>
            <a:r>
              <a:rPr lang="de-DE" altLang="de-DE" sz="2400" dirty="0" err="1">
                <a:latin typeface="Arial" panose="020B0604020202020204" pitchFamily="34" charset="0"/>
                <a:cs typeface="Arial" panose="020B0604020202020204" pitchFamily="34" charset="0"/>
              </a:rPr>
              <a:t>History</a:t>
            </a:r>
            <a:r>
              <a:rPr lang="de-DE" altLang="de-DE" sz="2400" dirty="0">
                <a:latin typeface="Arial" panose="020B0604020202020204" pitchFamily="34" charset="0"/>
                <a:cs typeface="Arial" panose="020B0604020202020204" pitchFamily="34" charset="0"/>
              </a:rPr>
              <a:t> Sheet - enthält alle erfassten Ergebnisse</a:t>
            </a:r>
          </a:p>
        </p:txBody>
      </p:sp>
      <p:sp>
        <p:nvSpPr>
          <p:cNvPr id="22" name="Text Box 3">
            <a:extLst>
              <a:ext uri="{FF2B5EF4-FFF2-40B4-BE49-F238E27FC236}">
                <a16:creationId xmlns:a16="http://schemas.microsoft.com/office/drawing/2014/main" id="{B154DED4-50AB-4295-A1BA-2530095A58A6}"/>
              </a:ext>
            </a:extLst>
          </p:cNvPr>
          <p:cNvSpPr txBox="1">
            <a:spLocks noChangeArrowheads="1"/>
          </p:cNvSpPr>
          <p:nvPr/>
        </p:nvSpPr>
        <p:spPr bwMode="auto">
          <a:xfrm>
            <a:off x="3742137" y="2593691"/>
            <a:ext cx="7861728" cy="830997"/>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Scoring </a:t>
            </a:r>
            <a:r>
              <a:rPr lang="de-DE" altLang="de-DE" sz="2400" dirty="0" err="1">
                <a:latin typeface="Arial" panose="020B0604020202020204" pitchFamily="34" charset="0"/>
                <a:cs typeface="Arial" panose="020B0604020202020204" pitchFamily="34" charset="0"/>
              </a:rPr>
              <a:t>Record</a:t>
            </a:r>
            <a:r>
              <a:rPr lang="de-DE" altLang="de-DE" sz="2400" dirty="0">
                <a:latin typeface="Arial" panose="020B0604020202020204" pitchFamily="34" charset="0"/>
                <a:cs typeface="Arial" panose="020B0604020202020204" pitchFamily="34" charset="0"/>
              </a:rPr>
              <a:t> – enthält die (maximal) 20 letzten Ergebnisse</a:t>
            </a:r>
          </a:p>
        </p:txBody>
      </p:sp>
      <p:sp>
        <p:nvSpPr>
          <p:cNvPr id="23" name="Text Box 3">
            <a:extLst>
              <a:ext uri="{FF2B5EF4-FFF2-40B4-BE49-F238E27FC236}">
                <a16:creationId xmlns:a16="http://schemas.microsoft.com/office/drawing/2014/main" id="{67CD373D-DE6C-4C89-A70E-2117852757F9}"/>
              </a:ext>
            </a:extLst>
          </p:cNvPr>
          <p:cNvSpPr txBox="1">
            <a:spLocks noChangeArrowheads="1"/>
          </p:cNvSpPr>
          <p:nvPr/>
        </p:nvSpPr>
        <p:spPr bwMode="auto">
          <a:xfrm>
            <a:off x="3742137" y="3795055"/>
            <a:ext cx="7861728" cy="830997"/>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Der Durchschnitt der besten 8 Score Differentials bildet den Handicap-Index</a:t>
            </a:r>
          </a:p>
        </p:txBody>
      </p:sp>
      <p:sp>
        <p:nvSpPr>
          <p:cNvPr id="24" name="Text Box 3">
            <a:extLst>
              <a:ext uri="{FF2B5EF4-FFF2-40B4-BE49-F238E27FC236}">
                <a16:creationId xmlns:a16="http://schemas.microsoft.com/office/drawing/2014/main" id="{75481879-FFE2-4AFD-9C01-3FB3B0B44D33}"/>
              </a:ext>
            </a:extLst>
          </p:cNvPr>
          <p:cNvSpPr txBox="1">
            <a:spLocks noChangeArrowheads="1"/>
          </p:cNvSpPr>
          <p:nvPr/>
        </p:nvSpPr>
        <p:spPr bwMode="auto">
          <a:xfrm>
            <a:off x="3742137" y="4585385"/>
            <a:ext cx="7861728" cy="830997"/>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(Berechnung weicht bei weniger als 20 Ergebnissen entsprechend Tabelle auf Folie 22 ab)</a:t>
            </a:r>
          </a:p>
        </p:txBody>
      </p:sp>
      <p:sp>
        <p:nvSpPr>
          <p:cNvPr id="25" name="Pfeil nach rechts 9">
            <a:extLst>
              <a:ext uri="{FF2B5EF4-FFF2-40B4-BE49-F238E27FC236}">
                <a16:creationId xmlns:a16="http://schemas.microsoft.com/office/drawing/2014/main" id="{5DD79452-46DF-4896-8099-7B1CF70C837B}"/>
              </a:ext>
            </a:extLst>
          </p:cNvPr>
          <p:cNvSpPr/>
          <p:nvPr/>
        </p:nvSpPr>
        <p:spPr>
          <a:xfrm rot="10800000">
            <a:off x="3339072" y="2246858"/>
            <a:ext cx="253619" cy="238990"/>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feil nach rechts 9">
            <a:extLst>
              <a:ext uri="{FF2B5EF4-FFF2-40B4-BE49-F238E27FC236}">
                <a16:creationId xmlns:a16="http://schemas.microsoft.com/office/drawing/2014/main" id="{0DAD0FE8-1BC8-4AA3-86B2-156C8F08689F}"/>
              </a:ext>
            </a:extLst>
          </p:cNvPr>
          <p:cNvSpPr/>
          <p:nvPr/>
        </p:nvSpPr>
        <p:spPr>
          <a:xfrm rot="10800000">
            <a:off x="3351951" y="2657426"/>
            <a:ext cx="253619" cy="238990"/>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Pfeil nach rechts 9">
            <a:extLst>
              <a:ext uri="{FF2B5EF4-FFF2-40B4-BE49-F238E27FC236}">
                <a16:creationId xmlns:a16="http://schemas.microsoft.com/office/drawing/2014/main" id="{1DDF3425-A629-4DD4-AC2E-85C7F193B7A3}"/>
              </a:ext>
            </a:extLst>
          </p:cNvPr>
          <p:cNvSpPr/>
          <p:nvPr/>
        </p:nvSpPr>
        <p:spPr>
          <a:xfrm rot="10800000">
            <a:off x="3351951" y="2898823"/>
            <a:ext cx="253619" cy="238990"/>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Pfeil nach rechts 9">
            <a:extLst>
              <a:ext uri="{FF2B5EF4-FFF2-40B4-BE49-F238E27FC236}">
                <a16:creationId xmlns:a16="http://schemas.microsoft.com/office/drawing/2014/main" id="{8190022A-C00F-4218-8397-68EFA21712EB}"/>
              </a:ext>
            </a:extLst>
          </p:cNvPr>
          <p:cNvSpPr/>
          <p:nvPr/>
        </p:nvSpPr>
        <p:spPr>
          <a:xfrm rot="10800000">
            <a:off x="3351951" y="3961584"/>
            <a:ext cx="253619" cy="238990"/>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Pfeil nach rechts 9">
            <a:extLst>
              <a:ext uri="{FF2B5EF4-FFF2-40B4-BE49-F238E27FC236}">
                <a16:creationId xmlns:a16="http://schemas.microsoft.com/office/drawing/2014/main" id="{90C06E79-21D6-4D4D-826B-AAF7DCEB95FA}"/>
              </a:ext>
            </a:extLst>
          </p:cNvPr>
          <p:cNvSpPr/>
          <p:nvPr/>
        </p:nvSpPr>
        <p:spPr>
          <a:xfrm rot="10800000">
            <a:off x="3351951" y="4800638"/>
            <a:ext cx="253619" cy="238990"/>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Pfeil nach rechts 9">
            <a:extLst>
              <a:ext uri="{FF2B5EF4-FFF2-40B4-BE49-F238E27FC236}">
                <a16:creationId xmlns:a16="http://schemas.microsoft.com/office/drawing/2014/main" id="{8A00AFE8-709C-4788-8162-71AFB5BE6218}"/>
              </a:ext>
            </a:extLst>
          </p:cNvPr>
          <p:cNvSpPr/>
          <p:nvPr/>
        </p:nvSpPr>
        <p:spPr>
          <a:xfrm rot="10800000">
            <a:off x="3339071" y="5042034"/>
            <a:ext cx="253619" cy="238990"/>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Pfeil nach rechts 9">
            <a:extLst>
              <a:ext uri="{FF2B5EF4-FFF2-40B4-BE49-F238E27FC236}">
                <a16:creationId xmlns:a16="http://schemas.microsoft.com/office/drawing/2014/main" id="{1B4A2BD3-3BD1-46E5-9608-EF2F4C08C9FE}"/>
              </a:ext>
            </a:extLst>
          </p:cNvPr>
          <p:cNvSpPr/>
          <p:nvPr/>
        </p:nvSpPr>
        <p:spPr>
          <a:xfrm rot="10800000">
            <a:off x="3339070" y="5652354"/>
            <a:ext cx="253619" cy="238990"/>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Pfeil nach rechts 9">
            <a:extLst>
              <a:ext uri="{FF2B5EF4-FFF2-40B4-BE49-F238E27FC236}">
                <a16:creationId xmlns:a16="http://schemas.microsoft.com/office/drawing/2014/main" id="{83F0E395-F79E-4722-8943-E2F36536552E}"/>
              </a:ext>
            </a:extLst>
          </p:cNvPr>
          <p:cNvSpPr/>
          <p:nvPr/>
        </p:nvSpPr>
        <p:spPr>
          <a:xfrm rot="10800000">
            <a:off x="3339070" y="6068565"/>
            <a:ext cx="253619" cy="238990"/>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 Box 3">
            <a:extLst>
              <a:ext uri="{FF2B5EF4-FFF2-40B4-BE49-F238E27FC236}">
                <a16:creationId xmlns:a16="http://schemas.microsoft.com/office/drawing/2014/main" id="{7B23786F-BCEC-4663-AFE5-74C183E1D01A}"/>
              </a:ext>
            </a:extLst>
          </p:cNvPr>
          <p:cNvSpPr txBox="1">
            <a:spLocks noChangeArrowheads="1"/>
          </p:cNvSpPr>
          <p:nvPr/>
        </p:nvSpPr>
        <p:spPr bwMode="auto">
          <a:xfrm>
            <a:off x="3742137" y="5673003"/>
            <a:ext cx="7861728" cy="830997"/>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Wird bei 20 Ergebnissen ein neueres (also 21ste) erzielt, entfällt dafür das bisher älteste Ergebnis.</a:t>
            </a:r>
          </a:p>
        </p:txBody>
      </p:sp>
    </p:spTree>
    <p:extLst>
      <p:ext uri="{BB962C8B-B14F-4D97-AF65-F5344CB8AC3E}">
        <p14:creationId xmlns:p14="http://schemas.microsoft.com/office/powerpoint/2010/main" val="3153146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0" y="247842"/>
            <a:ext cx="12191999" cy="548571"/>
          </a:xfrm>
          <a:prstGeom prst="rect">
            <a:avLst/>
          </a:prstGeom>
          <a:solidFill>
            <a:schemeClr val="accent6">
              <a:lumMod val="40000"/>
              <a:lumOff val="60000"/>
            </a:schemeClr>
          </a:solidFill>
          <a:ln>
            <a:solidFill>
              <a:schemeClr val="accent6">
                <a:lumMod val="40000"/>
                <a:lumOff val="60000"/>
              </a:schemeClr>
            </a:solidFill>
          </a:ln>
        </p:spPr>
        <p:txBody>
          <a:bodyPr/>
          <a:lst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a:lstStyle>
          <a:p>
            <a:pPr>
              <a:tabLst>
                <a:tab pos="623888" algn="l"/>
              </a:tabLst>
            </a:pPr>
            <a:r>
              <a:rPr lang="de-DE" sz="3600" dirty="0"/>
              <a:t>	</a:t>
            </a:r>
            <a:r>
              <a:rPr lang="de-DE" sz="2900" dirty="0">
                <a:latin typeface="Arial" panose="020B0604020202020204" pitchFamily="34" charset="0"/>
                <a:cs typeface="Arial" panose="020B0604020202020204" pitchFamily="34" charset="0"/>
              </a:rPr>
              <a:t>World Handicap System </a:t>
            </a:r>
          </a:p>
        </p:txBody>
      </p:sp>
      <p:sp>
        <p:nvSpPr>
          <p:cNvPr id="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557758" y="1412180"/>
            <a:ext cx="10546915"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Zentrale Bestandteile des WHS:</a:t>
            </a:r>
          </a:p>
        </p:txBody>
      </p:sp>
      <p:sp>
        <p:nvSpPr>
          <p:cNvPr id="10" name="Pfeil nach rechts 9">
            <a:extLst>
              <a:ext uri="{FF2B5EF4-FFF2-40B4-BE49-F238E27FC236}">
                <a16:creationId xmlns:a16="http://schemas.microsoft.com/office/drawing/2014/main" id="{8F94AE9B-2EB3-441C-8BD2-3D0215663028}"/>
              </a:ext>
            </a:extLst>
          </p:cNvPr>
          <p:cNvSpPr/>
          <p:nvPr/>
        </p:nvSpPr>
        <p:spPr>
          <a:xfrm>
            <a:off x="714035" y="2422971"/>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8F94AE9B-2EB3-441C-8BD2-3D0215663028}"/>
              </a:ext>
            </a:extLst>
          </p:cNvPr>
          <p:cNvSpPr/>
          <p:nvPr/>
        </p:nvSpPr>
        <p:spPr>
          <a:xfrm>
            <a:off x="714033" y="3129090"/>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282273" y="2384043"/>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Handicap-Index</a:t>
            </a:r>
          </a:p>
        </p:txBody>
      </p:sp>
      <p:sp>
        <p:nvSpPr>
          <p:cNvPr id="8"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29" y="3723388"/>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a:t>
            </a:r>
            <a:r>
              <a:rPr lang="de-DE" altLang="de-DE" sz="2400" b="1" dirty="0">
                <a:latin typeface="Arial" panose="020B0604020202020204" pitchFamily="34" charset="0"/>
                <a:cs typeface="Arial" panose="020B0604020202020204" pitchFamily="34" charset="0"/>
              </a:rPr>
              <a:t>Course Handicap / </a:t>
            </a:r>
            <a:r>
              <a:rPr lang="de-DE" altLang="de-DE" sz="2400" b="1" dirty="0" err="1">
                <a:latin typeface="Arial" panose="020B0604020202020204" pitchFamily="34" charset="0"/>
                <a:cs typeface="Arial" panose="020B0604020202020204" pitchFamily="34" charset="0"/>
              </a:rPr>
              <a:t>Playing</a:t>
            </a:r>
            <a:r>
              <a:rPr lang="de-DE" altLang="de-DE" sz="2400" b="1" dirty="0">
                <a:latin typeface="Arial" panose="020B0604020202020204" pitchFamily="34" charset="0"/>
                <a:cs typeface="Arial" panose="020B0604020202020204" pitchFamily="34" charset="0"/>
              </a:rPr>
              <a:t> Handicap</a:t>
            </a:r>
          </a:p>
        </p:txBody>
      </p:sp>
      <p:sp>
        <p:nvSpPr>
          <p:cNvPr id="9"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30" y="5106067"/>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Gewertetes Bruttoergebnis</a:t>
            </a:r>
          </a:p>
        </p:txBody>
      </p:sp>
      <p:sp>
        <p:nvSpPr>
          <p:cNvPr id="12"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29" y="4398318"/>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Handicap-relevante Runden</a:t>
            </a:r>
          </a:p>
        </p:txBody>
      </p:sp>
      <p:sp>
        <p:nvSpPr>
          <p:cNvPr id="1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31" y="5776201"/>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Score Differential</a:t>
            </a:r>
          </a:p>
        </p:txBody>
      </p:sp>
      <p:sp>
        <p:nvSpPr>
          <p:cNvPr id="16" name="Pfeil nach rechts 15">
            <a:extLst>
              <a:ext uri="{FF2B5EF4-FFF2-40B4-BE49-F238E27FC236}">
                <a16:creationId xmlns:a16="http://schemas.microsoft.com/office/drawing/2014/main" id="{8F94AE9B-2EB3-441C-8BD2-3D0215663028}"/>
              </a:ext>
            </a:extLst>
          </p:cNvPr>
          <p:cNvSpPr/>
          <p:nvPr/>
        </p:nvSpPr>
        <p:spPr>
          <a:xfrm>
            <a:off x="714033" y="3774707"/>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rechts 16">
            <a:extLst>
              <a:ext uri="{FF2B5EF4-FFF2-40B4-BE49-F238E27FC236}">
                <a16:creationId xmlns:a16="http://schemas.microsoft.com/office/drawing/2014/main" id="{8F94AE9B-2EB3-441C-8BD2-3D0215663028}"/>
              </a:ext>
            </a:extLst>
          </p:cNvPr>
          <p:cNvSpPr/>
          <p:nvPr/>
        </p:nvSpPr>
        <p:spPr>
          <a:xfrm>
            <a:off x="714033" y="4475543"/>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rechts 17">
            <a:extLst>
              <a:ext uri="{FF2B5EF4-FFF2-40B4-BE49-F238E27FC236}">
                <a16:creationId xmlns:a16="http://schemas.microsoft.com/office/drawing/2014/main" id="{8F94AE9B-2EB3-441C-8BD2-3D0215663028}"/>
              </a:ext>
            </a:extLst>
          </p:cNvPr>
          <p:cNvSpPr/>
          <p:nvPr/>
        </p:nvSpPr>
        <p:spPr>
          <a:xfrm>
            <a:off x="714033" y="5180752"/>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 Box 3">
            <a:extLst>
              <a:ext uri="{FF2B5EF4-FFF2-40B4-BE49-F238E27FC236}">
                <a16:creationId xmlns:a16="http://schemas.microsoft.com/office/drawing/2014/main" id="{BC99D9BA-222A-4BBB-A7BF-F9020C97D102}"/>
              </a:ext>
            </a:extLst>
          </p:cNvPr>
          <p:cNvSpPr txBox="1">
            <a:spLocks noChangeArrowheads="1"/>
          </p:cNvSpPr>
          <p:nvPr/>
        </p:nvSpPr>
        <p:spPr bwMode="auto">
          <a:xfrm>
            <a:off x="1282273" y="3054173"/>
            <a:ext cx="6826459" cy="461665"/>
          </a:xfrm>
          <a:prstGeom prst="rect">
            <a:avLst/>
          </a:prstGeom>
          <a:noFill/>
          <a:ln w="9525">
            <a:noFill/>
            <a:miter lim="800000"/>
            <a:headEnd/>
            <a:tailEnd/>
          </a:ln>
        </p:spPr>
        <p:txBody>
          <a:bodyPr wrap="square">
            <a:spAutoFit/>
          </a:bodyPr>
          <a:lstStyle/>
          <a:p>
            <a:pPr>
              <a:spcBef>
                <a:spcPts val="600"/>
              </a:spcBef>
            </a:pPr>
            <a:r>
              <a:rPr lang="de-DE" altLang="de-DE" sz="2400" dirty="0" err="1">
                <a:latin typeface="Arial" panose="020B0604020202020204" pitchFamily="34" charset="0"/>
                <a:cs typeface="Arial" panose="020B0604020202020204" pitchFamily="34" charset="0"/>
              </a:rPr>
              <a:t>History</a:t>
            </a:r>
            <a:r>
              <a:rPr lang="de-DE" altLang="de-DE" sz="2400" dirty="0">
                <a:latin typeface="Arial" panose="020B0604020202020204" pitchFamily="34" charset="0"/>
                <a:cs typeface="Arial" panose="020B0604020202020204" pitchFamily="34" charset="0"/>
              </a:rPr>
              <a:t> Sheet und Scoring </a:t>
            </a:r>
            <a:r>
              <a:rPr lang="de-DE" altLang="de-DE" sz="2400" dirty="0" err="1">
                <a:latin typeface="Arial" panose="020B0604020202020204" pitchFamily="34" charset="0"/>
                <a:cs typeface="Arial" panose="020B0604020202020204" pitchFamily="34" charset="0"/>
              </a:rPr>
              <a:t>Record</a:t>
            </a:r>
            <a:endParaRPr lang="de-DE" altLang="de-DE" sz="2400" dirty="0">
              <a:latin typeface="Arial" panose="020B0604020202020204" pitchFamily="34" charset="0"/>
              <a:cs typeface="Arial" panose="020B0604020202020204" pitchFamily="34" charset="0"/>
            </a:endParaRPr>
          </a:p>
        </p:txBody>
      </p:sp>
      <p:sp>
        <p:nvSpPr>
          <p:cNvPr id="19" name="Pfeil nach rechts 17">
            <a:extLst>
              <a:ext uri="{FF2B5EF4-FFF2-40B4-BE49-F238E27FC236}">
                <a16:creationId xmlns:a16="http://schemas.microsoft.com/office/drawing/2014/main" id="{6E19C7B9-EFA4-441C-8F93-38F8D77C1997}"/>
              </a:ext>
            </a:extLst>
          </p:cNvPr>
          <p:cNvSpPr/>
          <p:nvPr/>
        </p:nvSpPr>
        <p:spPr>
          <a:xfrm>
            <a:off x="720202" y="5848295"/>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21467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0" y="247842"/>
            <a:ext cx="12191999" cy="548571"/>
          </a:xfrm>
          <a:prstGeom prst="rect">
            <a:avLst/>
          </a:prstGeom>
          <a:solidFill>
            <a:schemeClr val="accent6">
              <a:lumMod val="40000"/>
              <a:lumOff val="60000"/>
            </a:schemeClr>
          </a:solidFill>
          <a:ln>
            <a:solidFill>
              <a:schemeClr val="accent6">
                <a:lumMod val="40000"/>
                <a:lumOff val="60000"/>
              </a:schemeClr>
            </a:solidFill>
          </a:ln>
        </p:spPr>
        <p:txBody>
          <a:bodyPr/>
          <a:lst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a:lstStyle>
          <a:p>
            <a:pPr>
              <a:tabLst>
                <a:tab pos="623888" algn="l"/>
              </a:tabLst>
            </a:pPr>
            <a:r>
              <a:rPr lang="de-DE" sz="3600" dirty="0"/>
              <a:t>	</a:t>
            </a:r>
            <a:r>
              <a:rPr lang="de-DE" sz="2900" dirty="0">
                <a:latin typeface="Arial" panose="020B0604020202020204" pitchFamily="34" charset="0"/>
                <a:cs typeface="Arial" panose="020B0604020202020204" pitchFamily="34" charset="0"/>
              </a:rPr>
              <a:t>World Handicap System </a:t>
            </a:r>
          </a:p>
        </p:txBody>
      </p:sp>
      <p:sp>
        <p:nvSpPr>
          <p:cNvPr id="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462891" y="1100228"/>
            <a:ext cx="10546915"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Zentrale Bestandteile des WHS:</a:t>
            </a:r>
          </a:p>
        </p:txBody>
      </p:sp>
      <p:sp>
        <p:nvSpPr>
          <p:cNvPr id="10" name="Pfeil nach rechts 9">
            <a:extLst>
              <a:ext uri="{FF2B5EF4-FFF2-40B4-BE49-F238E27FC236}">
                <a16:creationId xmlns:a16="http://schemas.microsoft.com/office/drawing/2014/main" id="{8F94AE9B-2EB3-441C-8BD2-3D0215663028}"/>
              </a:ext>
            </a:extLst>
          </p:cNvPr>
          <p:cNvSpPr/>
          <p:nvPr/>
        </p:nvSpPr>
        <p:spPr>
          <a:xfrm>
            <a:off x="735300" y="1881549"/>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8F94AE9B-2EB3-441C-8BD2-3D0215663028}"/>
              </a:ext>
            </a:extLst>
          </p:cNvPr>
          <p:cNvSpPr/>
          <p:nvPr/>
        </p:nvSpPr>
        <p:spPr>
          <a:xfrm>
            <a:off x="1426415" y="2487293"/>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160599" y="1792725"/>
            <a:ext cx="10546915"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Course Handicap / </a:t>
            </a:r>
            <a:r>
              <a:rPr lang="de-DE" altLang="de-DE" sz="2400" b="1" dirty="0" err="1">
                <a:latin typeface="Arial" panose="020B0604020202020204" pitchFamily="34" charset="0"/>
                <a:cs typeface="Arial" panose="020B0604020202020204" pitchFamily="34" charset="0"/>
              </a:rPr>
              <a:t>Playing</a:t>
            </a:r>
            <a:r>
              <a:rPr lang="de-DE" altLang="de-DE" sz="2400" b="1" dirty="0">
                <a:latin typeface="Arial" panose="020B0604020202020204" pitchFamily="34" charset="0"/>
                <a:cs typeface="Arial" panose="020B0604020202020204" pitchFamily="34" charset="0"/>
              </a:rPr>
              <a:t> Handicap</a:t>
            </a:r>
          </a:p>
        </p:txBody>
      </p:sp>
      <p:sp>
        <p:nvSpPr>
          <p:cNvPr id="9"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807535" y="2423382"/>
            <a:ext cx="9899979" cy="830997"/>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Kein Golfplatz gleicht dem anderen. Die jeweilige Schwierigkeit wird durch das Course Rating ermittelt.</a:t>
            </a:r>
          </a:p>
        </p:txBody>
      </p:sp>
      <p:sp>
        <p:nvSpPr>
          <p:cNvPr id="1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807535" y="3398444"/>
            <a:ext cx="9707525" cy="1200329"/>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Durch Course Rating und Handicap-Index des Spielers wird das Course Handicap bzw. </a:t>
            </a:r>
            <a:r>
              <a:rPr lang="de-DE" altLang="de-DE" sz="2400" dirty="0" err="1">
                <a:latin typeface="Arial" panose="020B0604020202020204" pitchFamily="34" charset="0"/>
                <a:cs typeface="Arial" panose="020B0604020202020204" pitchFamily="34" charset="0"/>
              </a:rPr>
              <a:t>Playing</a:t>
            </a:r>
            <a:r>
              <a:rPr lang="de-DE" altLang="de-DE" sz="2400" dirty="0">
                <a:latin typeface="Arial" panose="020B0604020202020204" pitchFamily="34" charset="0"/>
                <a:cs typeface="Arial" panose="020B0604020202020204" pitchFamily="34" charset="0"/>
              </a:rPr>
              <a:t> Handicap berechnet, mit dem ein Spieler den Platz spielt.</a:t>
            </a:r>
          </a:p>
        </p:txBody>
      </p:sp>
      <p:sp>
        <p:nvSpPr>
          <p:cNvPr id="19" name="Pfeil nach rechts 18">
            <a:extLst>
              <a:ext uri="{FF2B5EF4-FFF2-40B4-BE49-F238E27FC236}">
                <a16:creationId xmlns:a16="http://schemas.microsoft.com/office/drawing/2014/main" id="{8F94AE9B-2EB3-441C-8BD2-3D0215663028}"/>
              </a:ext>
            </a:extLst>
          </p:cNvPr>
          <p:cNvSpPr/>
          <p:nvPr/>
        </p:nvSpPr>
        <p:spPr>
          <a:xfrm>
            <a:off x="1426415" y="3477376"/>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rechts 20">
            <a:extLst>
              <a:ext uri="{FF2B5EF4-FFF2-40B4-BE49-F238E27FC236}">
                <a16:creationId xmlns:a16="http://schemas.microsoft.com/office/drawing/2014/main" id="{8F94AE9B-2EB3-441C-8BD2-3D0215663028}"/>
              </a:ext>
            </a:extLst>
          </p:cNvPr>
          <p:cNvSpPr/>
          <p:nvPr/>
        </p:nvSpPr>
        <p:spPr>
          <a:xfrm>
            <a:off x="1426414" y="4909286"/>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807535" y="4798208"/>
            <a:ext cx="10092930" cy="907941"/>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Berechnung:</a:t>
            </a:r>
          </a:p>
          <a:p>
            <a:pPr>
              <a:spcBef>
                <a:spcPts val="600"/>
              </a:spcBef>
            </a:pPr>
            <a:r>
              <a:rPr lang="de-DE" altLang="de-DE" sz="2400" dirty="0">
                <a:latin typeface="Arial" panose="020B0604020202020204" pitchFamily="34" charset="0"/>
                <a:cs typeface="Arial" panose="020B0604020202020204" pitchFamily="34" charset="0"/>
              </a:rPr>
              <a:t>Handicap-Index x (</a:t>
            </a:r>
            <a:r>
              <a:rPr lang="de-DE" altLang="de-DE" sz="2400" dirty="0" err="1">
                <a:latin typeface="Arial" panose="020B0604020202020204" pitchFamily="34" charset="0"/>
                <a:cs typeface="Arial" panose="020B0604020202020204" pitchFamily="34" charset="0"/>
              </a:rPr>
              <a:t>Slope</a:t>
            </a:r>
            <a:r>
              <a:rPr lang="de-DE" altLang="de-DE" sz="2400" dirty="0">
                <a:latin typeface="Arial" panose="020B0604020202020204" pitchFamily="34" charset="0"/>
                <a:cs typeface="Arial" panose="020B0604020202020204" pitchFamily="34" charset="0"/>
              </a:rPr>
              <a:t> / 113) + (Course Rating – Par)</a:t>
            </a:r>
          </a:p>
        </p:txBody>
      </p:sp>
      <p:sp>
        <p:nvSpPr>
          <p:cNvPr id="25" name="Pfeil nach rechts 24">
            <a:extLst>
              <a:ext uri="{FF2B5EF4-FFF2-40B4-BE49-F238E27FC236}">
                <a16:creationId xmlns:a16="http://schemas.microsoft.com/office/drawing/2014/main" id="{8F94AE9B-2EB3-441C-8BD2-3D0215663028}"/>
              </a:ext>
            </a:extLst>
          </p:cNvPr>
          <p:cNvSpPr/>
          <p:nvPr/>
        </p:nvSpPr>
        <p:spPr>
          <a:xfrm>
            <a:off x="1433756" y="5905585"/>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807535" y="5905584"/>
            <a:ext cx="8961596"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Tabellen zum Ablesen hängen auf jeder Golfanlage aus</a:t>
            </a:r>
          </a:p>
        </p:txBody>
      </p:sp>
    </p:spTree>
    <p:extLst>
      <p:ext uri="{BB962C8B-B14F-4D97-AF65-F5344CB8AC3E}">
        <p14:creationId xmlns:p14="http://schemas.microsoft.com/office/powerpoint/2010/main" val="2032837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0" y="247842"/>
            <a:ext cx="12191999" cy="548571"/>
          </a:xfrm>
          <a:prstGeom prst="rect">
            <a:avLst/>
          </a:prstGeom>
          <a:solidFill>
            <a:schemeClr val="accent6">
              <a:lumMod val="40000"/>
              <a:lumOff val="60000"/>
            </a:schemeClr>
          </a:solidFill>
          <a:ln>
            <a:solidFill>
              <a:schemeClr val="accent6">
                <a:lumMod val="40000"/>
                <a:lumOff val="60000"/>
              </a:schemeClr>
            </a:solidFill>
          </a:ln>
        </p:spPr>
        <p:txBody>
          <a:bodyPr/>
          <a:lst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a:lstStyle>
          <a:p>
            <a:pPr>
              <a:tabLst>
                <a:tab pos="623888" algn="l"/>
              </a:tabLst>
            </a:pPr>
            <a:r>
              <a:rPr lang="de-DE" sz="3600" dirty="0"/>
              <a:t>	</a:t>
            </a:r>
            <a:r>
              <a:rPr lang="de-DE" sz="2900" dirty="0">
                <a:latin typeface="Arial" panose="020B0604020202020204" pitchFamily="34" charset="0"/>
                <a:cs typeface="Arial" panose="020B0604020202020204" pitchFamily="34" charset="0"/>
              </a:rPr>
              <a:t>World Handicap System </a:t>
            </a:r>
          </a:p>
        </p:txBody>
      </p:sp>
      <p:sp>
        <p:nvSpPr>
          <p:cNvPr id="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557758" y="1412180"/>
            <a:ext cx="10546915"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Zentrale Bestandteile des WHS:</a:t>
            </a:r>
          </a:p>
        </p:txBody>
      </p:sp>
      <p:sp>
        <p:nvSpPr>
          <p:cNvPr id="10" name="Pfeil nach rechts 9">
            <a:extLst>
              <a:ext uri="{FF2B5EF4-FFF2-40B4-BE49-F238E27FC236}">
                <a16:creationId xmlns:a16="http://schemas.microsoft.com/office/drawing/2014/main" id="{8F94AE9B-2EB3-441C-8BD2-3D0215663028}"/>
              </a:ext>
            </a:extLst>
          </p:cNvPr>
          <p:cNvSpPr/>
          <p:nvPr/>
        </p:nvSpPr>
        <p:spPr>
          <a:xfrm>
            <a:off x="714035" y="2422971"/>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8F94AE9B-2EB3-441C-8BD2-3D0215663028}"/>
              </a:ext>
            </a:extLst>
          </p:cNvPr>
          <p:cNvSpPr/>
          <p:nvPr/>
        </p:nvSpPr>
        <p:spPr>
          <a:xfrm>
            <a:off x="714033" y="3129090"/>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282273" y="2384043"/>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Handicap-Index</a:t>
            </a:r>
          </a:p>
        </p:txBody>
      </p:sp>
      <p:sp>
        <p:nvSpPr>
          <p:cNvPr id="8"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29" y="3723388"/>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Course Handicap / </a:t>
            </a:r>
            <a:r>
              <a:rPr lang="de-DE" altLang="de-DE" sz="2400" dirty="0" err="1">
                <a:latin typeface="Arial" panose="020B0604020202020204" pitchFamily="34" charset="0"/>
                <a:cs typeface="Arial" panose="020B0604020202020204" pitchFamily="34" charset="0"/>
              </a:rPr>
              <a:t>Playing</a:t>
            </a:r>
            <a:r>
              <a:rPr lang="de-DE" altLang="de-DE" sz="2400" dirty="0">
                <a:latin typeface="Arial" panose="020B0604020202020204" pitchFamily="34" charset="0"/>
                <a:cs typeface="Arial" panose="020B0604020202020204" pitchFamily="34" charset="0"/>
              </a:rPr>
              <a:t> Handicap</a:t>
            </a:r>
          </a:p>
        </p:txBody>
      </p:sp>
      <p:sp>
        <p:nvSpPr>
          <p:cNvPr id="9"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30" y="5106067"/>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Gewertetes Bruttoergebnis</a:t>
            </a:r>
          </a:p>
        </p:txBody>
      </p:sp>
      <p:sp>
        <p:nvSpPr>
          <p:cNvPr id="12"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29" y="4398318"/>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a:t>
            </a:r>
            <a:r>
              <a:rPr lang="de-DE" altLang="de-DE" sz="2400" b="1" dirty="0">
                <a:latin typeface="Arial" panose="020B0604020202020204" pitchFamily="34" charset="0"/>
                <a:cs typeface="Arial" panose="020B0604020202020204" pitchFamily="34" charset="0"/>
              </a:rPr>
              <a:t>Handicap-relevante Runden</a:t>
            </a:r>
          </a:p>
        </p:txBody>
      </p:sp>
      <p:sp>
        <p:nvSpPr>
          <p:cNvPr id="1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31" y="5776201"/>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Score Differential</a:t>
            </a:r>
          </a:p>
        </p:txBody>
      </p:sp>
      <p:sp>
        <p:nvSpPr>
          <p:cNvPr id="16" name="Pfeil nach rechts 15">
            <a:extLst>
              <a:ext uri="{FF2B5EF4-FFF2-40B4-BE49-F238E27FC236}">
                <a16:creationId xmlns:a16="http://schemas.microsoft.com/office/drawing/2014/main" id="{8F94AE9B-2EB3-441C-8BD2-3D0215663028}"/>
              </a:ext>
            </a:extLst>
          </p:cNvPr>
          <p:cNvSpPr/>
          <p:nvPr/>
        </p:nvSpPr>
        <p:spPr>
          <a:xfrm>
            <a:off x="714033" y="3774707"/>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rechts 16">
            <a:extLst>
              <a:ext uri="{FF2B5EF4-FFF2-40B4-BE49-F238E27FC236}">
                <a16:creationId xmlns:a16="http://schemas.microsoft.com/office/drawing/2014/main" id="{8F94AE9B-2EB3-441C-8BD2-3D0215663028}"/>
              </a:ext>
            </a:extLst>
          </p:cNvPr>
          <p:cNvSpPr/>
          <p:nvPr/>
        </p:nvSpPr>
        <p:spPr>
          <a:xfrm>
            <a:off x="714033" y="4475543"/>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rechts 17">
            <a:extLst>
              <a:ext uri="{FF2B5EF4-FFF2-40B4-BE49-F238E27FC236}">
                <a16:creationId xmlns:a16="http://schemas.microsoft.com/office/drawing/2014/main" id="{8F94AE9B-2EB3-441C-8BD2-3D0215663028}"/>
              </a:ext>
            </a:extLst>
          </p:cNvPr>
          <p:cNvSpPr/>
          <p:nvPr/>
        </p:nvSpPr>
        <p:spPr>
          <a:xfrm>
            <a:off x="714033" y="5180752"/>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 Box 3">
            <a:extLst>
              <a:ext uri="{FF2B5EF4-FFF2-40B4-BE49-F238E27FC236}">
                <a16:creationId xmlns:a16="http://schemas.microsoft.com/office/drawing/2014/main" id="{BC99D9BA-222A-4BBB-A7BF-F9020C97D102}"/>
              </a:ext>
            </a:extLst>
          </p:cNvPr>
          <p:cNvSpPr txBox="1">
            <a:spLocks noChangeArrowheads="1"/>
          </p:cNvSpPr>
          <p:nvPr/>
        </p:nvSpPr>
        <p:spPr bwMode="auto">
          <a:xfrm>
            <a:off x="1282273" y="3054173"/>
            <a:ext cx="6826459" cy="461665"/>
          </a:xfrm>
          <a:prstGeom prst="rect">
            <a:avLst/>
          </a:prstGeom>
          <a:noFill/>
          <a:ln w="9525">
            <a:noFill/>
            <a:miter lim="800000"/>
            <a:headEnd/>
            <a:tailEnd/>
          </a:ln>
        </p:spPr>
        <p:txBody>
          <a:bodyPr wrap="square">
            <a:spAutoFit/>
          </a:bodyPr>
          <a:lstStyle/>
          <a:p>
            <a:pPr>
              <a:spcBef>
                <a:spcPts val="600"/>
              </a:spcBef>
            </a:pPr>
            <a:r>
              <a:rPr lang="de-DE" altLang="de-DE" sz="2400" dirty="0" err="1">
                <a:latin typeface="Arial" panose="020B0604020202020204" pitchFamily="34" charset="0"/>
                <a:cs typeface="Arial" panose="020B0604020202020204" pitchFamily="34" charset="0"/>
              </a:rPr>
              <a:t>History</a:t>
            </a:r>
            <a:r>
              <a:rPr lang="de-DE" altLang="de-DE" sz="2400" dirty="0">
                <a:latin typeface="Arial" panose="020B0604020202020204" pitchFamily="34" charset="0"/>
                <a:cs typeface="Arial" panose="020B0604020202020204" pitchFamily="34" charset="0"/>
              </a:rPr>
              <a:t> Sheet und Scoring </a:t>
            </a:r>
            <a:r>
              <a:rPr lang="de-DE" altLang="de-DE" sz="2400" dirty="0" err="1">
                <a:latin typeface="Arial" panose="020B0604020202020204" pitchFamily="34" charset="0"/>
                <a:cs typeface="Arial" panose="020B0604020202020204" pitchFamily="34" charset="0"/>
              </a:rPr>
              <a:t>Record</a:t>
            </a:r>
            <a:endParaRPr lang="de-DE" altLang="de-DE" sz="2400" dirty="0">
              <a:latin typeface="Arial" panose="020B0604020202020204" pitchFamily="34" charset="0"/>
              <a:cs typeface="Arial" panose="020B0604020202020204" pitchFamily="34" charset="0"/>
            </a:endParaRPr>
          </a:p>
        </p:txBody>
      </p:sp>
      <p:sp>
        <p:nvSpPr>
          <p:cNvPr id="19" name="Pfeil nach rechts 17">
            <a:extLst>
              <a:ext uri="{FF2B5EF4-FFF2-40B4-BE49-F238E27FC236}">
                <a16:creationId xmlns:a16="http://schemas.microsoft.com/office/drawing/2014/main" id="{6E19C7B9-EFA4-441C-8F93-38F8D77C1997}"/>
              </a:ext>
            </a:extLst>
          </p:cNvPr>
          <p:cNvSpPr/>
          <p:nvPr/>
        </p:nvSpPr>
        <p:spPr>
          <a:xfrm>
            <a:off x="720202" y="5848295"/>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86617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0" y="247842"/>
            <a:ext cx="12191999" cy="548571"/>
          </a:xfrm>
          <a:prstGeom prst="rect">
            <a:avLst/>
          </a:prstGeom>
          <a:solidFill>
            <a:schemeClr val="accent6">
              <a:lumMod val="40000"/>
              <a:lumOff val="60000"/>
            </a:schemeClr>
          </a:solidFill>
          <a:ln>
            <a:solidFill>
              <a:schemeClr val="accent6">
                <a:lumMod val="40000"/>
                <a:lumOff val="60000"/>
              </a:schemeClr>
            </a:solidFill>
          </a:ln>
        </p:spPr>
        <p:txBody>
          <a:bodyPr/>
          <a:lst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a:lstStyle>
          <a:p>
            <a:pPr>
              <a:tabLst>
                <a:tab pos="623888" algn="l"/>
              </a:tabLst>
            </a:pPr>
            <a:r>
              <a:rPr lang="de-DE" sz="3600" dirty="0"/>
              <a:t>	</a:t>
            </a:r>
            <a:r>
              <a:rPr lang="de-DE" sz="2900" dirty="0">
                <a:latin typeface="Arial" panose="020B0604020202020204" pitchFamily="34" charset="0"/>
                <a:cs typeface="Arial" panose="020B0604020202020204" pitchFamily="34" charset="0"/>
              </a:rPr>
              <a:t>World Handicap System </a:t>
            </a:r>
          </a:p>
        </p:txBody>
      </p:sp>
      <p:sp>
        <p:nvSpPr>
          <p:cNvPr id="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462891" y="1100228"/>
            <a:ext cx="10546915"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Zentrale Bestandteile des WHS:</a:t>
            </a:r>
          </a:p>
        </p:txBody>
      </p:sp>
      <p:sp>
        <p:nvSpPr>
          <p:cNvPr id="10" name="Pfeil nach rechts 9">
            <a:extLst>
              <a:ext uri="{FF2B5EF4-FFF2-40B4-BE49-F238E27FC236}">
                <a16:creationId xmlns:a16="http://schemas.microsoft.com/office/drawing/2014/main" id="{8F94AE9B-2EB3-441C-8BD2-3D0215663028}"/>
              </a:ext>
            </a:extLst>
          </p:cNvPr>
          <p:cNvSpPr/>
          <p:nvPr/>
        </p:nvSpPr>
        <p:spPr>
          <a:xfrm>
            <a:off x="735300" y="1881549"/>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8F94AE9B-2EB3-441C-8BD2-3D0215663028}"/>
              </a:ext>
            </a:extLst>
          </p:cNvPr>
          <p:cNvSpPr/>
          <p:nvPr/>
        </p:nvSpPr>
        <p:spPr>
          <a:xfrm>
            <a:off x="1426415" y="2487293"/>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160599" y="1792725"/>
            <a:ext cx="10546915"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Handicap-relevante Runden</a:t>
            </a:r>
          </a:p>
        </p:txBody>
      </p:sp>
      <p:sp>
        <p:nvSpPr>
          <p:cNvPr id="9"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160599" y="2423382"/>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„vorgabenwirksam“ heißt jetzt „Handicap-relevant“ </a:t>
            </a:r>
          </a:p>
        </p:txBody>
      </p:sp>
      <p:sp>
        <p:nvSpPr>
          <p:cNvPr id="14" name="Pfeil nach rechts 13">
            <a:extLst>
              <a:ext uri="{FF2B5EF4-FFF2-40B4-BE49-F238E27FC236}">
                <a16:creationId xmlns:a16="http://schemas.microsoft.com/office/drawing/2014/main" id="{8F94AE9B-2EB3-441C-8BD2-3D0215663028}"/>
              </a:ext>
            </a:extLst>
          </p:cNvPr>
          <p:cNvSpPr/>
          <p:nvPr/>
        </p:nvSpPr>
        <p:spPr>
          <a:xfrm>
            <a:off x="1426413" y="3035719"/>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rechts 18">
            <a:extLst>
              <a:ext uri="{FF2B5EF4-FFF2-40B4-BE49-F238E27FC236}">
                <a16:creationId xmlns:a16="http://schemas.microsoft.com/office/drawing/2014/main" id="{8F94AE9B-2EB3-441C-8BD2-3D0215663028}"/>
              </a:ext>
            </a:extLst>
          </p:cNvPr>
          <p:cNvSpPr/>
          <p:nvPr/>
        </p:nvSpPr>
        <p:spPr>
          <a:xfrm>
            <a:off x="1426412" y="4470652"/>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rechts 19">
            <a:extLst>
              <a:ext uri="{FF2B5EF4-FFF2-40B4-BE49-F238E27FC236}">
                <a16:creationId xmlns:a16="http://schemas.microsoft.com/office/drawing/2014/main" id="{8F94AE9B-2EB3-441C-8BD2-3D0215663028}"/>
              </a:ext>
            </a:extLst>
          </p:cNvPr>
          <p:cNvSpPr/>
          <p:nvPr/>
        </p:nvSpPr>
        <p:spPr>
          <a:xfrm>
            <a:off x="1426413" y="3536804"/>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724125" y="2940419"/>
            <a:ext cx="10092930"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Einzel-Zählspiele über 9 oder 18 Löcher können Handicap-relevant sein</a:t>
            </a:r>
          </a:p>
        </p:txBody>
      </p:sp>
      <p:sp>
        <p:nvSpPr>
          <p:cNvPr id="24"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724125" y="4398396"/>
            <a:ext cx="10092930" cy="830997"/>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Vor Antritt der Runde registrierte Privatrunden sind Handicap-relevant (wie bis 2020 EDS-Runden)</a:t>
            </a:r>
          </a:p>
        </p:txBody>
      </p:sp>
      <p:sp>
        <p:nvSpPr>
          <p:cNvPr id="25" name="Pfeil nach rechts 24">
            <a:extLst>
              <a:ext uri="{FF2B5EF4-FFF2-40B4-BE49-F238E27FC236}">
                <a16:creationId xmlns:a16="http://schemas.microsoft.com/office/drawing/2014/main" id="{8F94AE9B-2EB3-441C-8BD2-3D0215663028}"/>
              </a:ext>
            </a:extLst>
          </p:cNvPr>
          <p:cNvSpPr/>
          <p:nvPr/>
        </p:nvSpPr>
        <p:spPr>
          <a:xfrm>
            <a:off x="1426411" y="5395491"/>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724125" y="3455916"/>
            <a:ext cx="8961596" cy="830997"/>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Einzel-Zählspielformate sind das klassische Zählspiel, </a:t>
            </a:r>
            <a:r>
              <a:rPr lang="de-DE" altLang="de-DE" sz="2400" dirty="0" err="1">
                <a:latin typeface="Arial" panose="020B0604020202020204" pitchFamily="34" charset="0"/>
                <a:cs typeface="Arial" panose="020B0604020202020204" pitchFamily="34" charset="0"/>
              </a:rPr>
              <a:t>Stableford</a:t>
            </a:r>
            <a:r>
              <a:rPr lang="de-DE" altLang="de-DE" sz="2400" dirty="0">
                <a:latin typeface="Arial" panose="020B0604020202020204" pitchFamily="34" charset="0"/>
                <a:cs typeface="Arial" panose="020B0604020202020204" pitchFamily="34" charset="0"/>
              </a:rPr>
              <a:t>, Maximum Score und gegen Par/</a:t>
            </a:r>
            <a:r>
              <a:rPr lang="de-DE" altLang="de-DE" sz="2400" dirty="0" err="1">
                <a:latin typeface="Arial" panose="020B0604020202020204" pitchFamily="34" charset="0"/>
                <a:cs typeface="Arial" panose="020B0604020202020204" pitchFamily="34" charset="0"/>
              </a:rPr>
              <a:t>Bogey</a:t>
            </a:r>
            <a:endParaRPr lang="de-DE" altLang="de-DE" sz="2400" dirty="0">
              <a:latin typeface="Arial" panose="020B0604020202020204" pitchFamily="34" charset="0"/>
              <a:cs typeface="Arial" panose="020B0604020202020204" pitchFamily="34" charset="0"/>
            </a:endParaRPr>
          </a:p>
        </p:txBody>
      </p:sp>
      <p:sp>
        <p:nvSpPr>
          <p:cNvPr id="18"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724125" y="5283795"/>
            <a:ext cx="10092930" cy="830997"/>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In der Hauptsaison (1. Mai bis 30. September) sind alle Einzel-Zählspielturniere Handicap-relevant</a:t>
            </a:r>
          </a:p>
        </p:txBody>
      </p:sp>
    </p:spTree>
    <p:extLst>
      <p:ext uri="{BB962C8B-B14F-4D97-AF65-F5344CB8AC3E}">
        <p14:creationId xmlns:p14="http://schemas.microsoft.com/office/powerpoint/2010/main" val="2886330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0" y="247842"/>
            <a:ext cx="12191999" cy="548571"/>
          </a:xfrm>
          <a:prstGeom prst="rect">
            <a:avLst/>
          </a:prstGeom>
          <a:solidFill>
            <a:schemeClr val="accent6">
              <a:lumMod val="40000"/>
              <a:lumOff val="60000"/>
            </a:schemeClr>
          </a:solidFill>
          <a:ln>
            <a:solidFill>
              <a:schemeClr val="accent6">
                <a:lumMod val="40000"/>
                <a:lumOff val="60000"/>
              </a:schemeClr>
            </a:solidFill>
          </a:ln>
        </p:spPr>
        <p:txBody>
          <a:bodyPr/>
          <a:lst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a:lstStyle>
          <a:p>
            <a:pPr>
              <a:tabLst>
                <a:tab pos="623888" algn="l"/>
              </a:tabLst>
            </a:pPr>
            <a:r>
              <a:rPr lang="de-DE" sz="3600" dirty="0"/>
              <a:t>	</a:t>
            </a:r>
            <a:r>
              <a:rPr lang="de-DE" sz="2900" dirty="0">
                <a:latin typeface="Arial" panose="020B0604020202020204" pitchFamily="34" charset="0"/>
                <a:cs typeface="Arial" panose="020B0604020202020204" pitchFamily="34" charset="0"/>
              </a:rPr>
              <a:t>World Handicap System </a:t>
            </a:r>
          </a:p>
        </p:txBody>
      </p:sp>
      <p:sp>
        <p:nvSpPr>
          <p:cNvPr id="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557758" y="1412180"/>
            <a:ext cx="10546915"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Zentrale Bestandteile des WHS:</a:t>
            </a:r>
          </a:p>
        </p:txBody>
      </p:sp>
      <p:sp>
        <p:nvSpPr>
          <p:cNvPr id="10" name="Pfeil nach rechts 9">
            <a:extLst>
              <a:ext uri="{FF2B5EF4-FFF2-40B4-BE49-F238E27FC236}">
                <a16:creationId xmlns:a16="http://schemas.microsoft.com/office/drawing/2014/main" id="{8F94AE9B-2EB3-441C-8BD2-3D0215663028}"/>
              </a:ext>
            </a:extLst>
          </p:cNvPr>
          <p:cNvSpPr/>
          <p:nvPr/>
        </p:nvSpPr>
        <p:spPr>
          <a:xfrm>
            <a:off x="714035" y="2422971"/>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8F94AE9B-2EB3-441C-8BD2-3D0215663028}"/>
              </a:ext>
            </a:extLst>
          </p:cNvPr>
          <p:cNvSpPr/>
          <p:nvPr/>
        </p:nvSpPr>
        <p:spPr>
          <a:xfrm>
            <a:off x="714033" y="3129090"/>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282273" y="2384043"/>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Handicap-Index</a:t>
            </a:r>
          </a:p>
        </p:txBody>
      </p:sp>
      <p:sp>
        <p:nvSpPr>
          <p:cNvPr id="8"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29" y="3723388"/>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Course Handicap / </a:t>
            </a:r>
            <a:r>
              <a:rPr lang="de-DE" altLang="de-DE" sz="2400" dirty="0" err="1">
                <a:latin typeface="Arial" panose="020B0604020202020204" pitchFamily="34" charset="0"/>
                <a:cs typeface="Arial" panose="020B0604020202020204" pitchFamily="34" charset="0"/>
              </a:rPr>
              <a:t>Playing</a:t>
            </a:r>
            <a:r>
              <a:rPr lang="de-DE" altLang="de-DE" sz="2400" dirty="0">
                <a:latin typeface="Arial" panose="020B0604020202020204" pitchFamily="34" charset="0"/>
                <a:cs typeface="Arial" panose="020B0604020202020204" pitchFamily="34" charset="0"/>
              </a:rPr>
              <a:t> Handicap</a:t>
            </a:r>
          </a:p>
        </p:txBody>
      </p:sp>
      <p:sp>
        <p:nvSpPr>
          <p:cNvPr id="9"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30" y="5106067"/>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a:t>
            </a:r>
            <a:r>
              <a:rPr lang="de-DE" altLang="de-DE" sz="2400" b="1" dirty="0">
                <a:latin typeface="Arial" panose="020B0604020202020204" pitchFamily="34" charset="0"/>
                <a:cs typeface="Arial" panose="020B0604020202020204" pitchFamily="34" charset="0"/>
              </a:rPr>
              <a:t>Gewertetes Bruttoergebnis</a:t>
            </a:r>
          </a:p>
        </p:txBody>
      </p:sp>
      <p:sp>
        <p:nvSpPr>
          <p:cNvPr id="12"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29" y="4398318"/>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Handicap-relevante Runden</a:t>
            </a:r>
          </a:p>
        </p:txBody>
      </p:sp>
      <p:sp>
        <p:nvSpPr>
          <p:cNvPr id="1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31" y="5776201"/>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Score Differential</a:t>
            </a:r>
          </a:p>
        </p:txBody>
      </p:sp>
      <p:sp>
        <p:nvSpPr>
          <p:cNvPr id="16" name="Pfeil nach rechts 15">
            <a:extLst>
              <a:ext uri="{FF2B5EF4-FFF2-40B4-BE49-F238E27FC236}">
                <a16:creationId xmlns:a16="http://schemas.microsoft.com/office/drawing/2014/main" id="{8F94AE9B-2EB3-441C-8BD2-3D0215663028}"/>
              </a:ext>
            </a:extLst>
          </p:cNvPr>
          <p:cNvSpPr/>
          <p:nvPr/>
        </p:nvSpPr>
        <p:spPr>
          <a:xfrm>
            <a:off x="714033" y="3774707"/>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rechts 16">
            <a:extLst>
              <a:ext uri="{FF2B5EF4-FFF2-40B4-BE49-F238E27FC236}">
                <a16:creationId xmlns:a16="http://schemas.microsoft.com/office/drawing/2014/main" id="{8F94AE9B-2EB3-441C-8BD2-3D0215663028}"/>
              </a:ext>
            </a:extLst>
          </p:cNvPr>
          <p:cNvSpPr/>
          <p:nvPr/>
        </p:nvSpPr>
        <p:spPr>
          <a:xfrm>
            <a:off x="714033" y="4475543"/>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rechts 17">
            <a:extLst>
              <a:ext uri="{FF2B5EF4-FFF2-40B4-BE49-F238E27FC236}">
                <a16:creationId xmlns:a16="http://schemas.microsoft.com/office/drawing/2014/main" id="{8F94AE9B-2EB3-441C-8BD2-3D0215663028}"/>
              </a:ext>
            </a:extLst>
          </p:cNvPr>
          <p:cNvSpPr/>
          <p:nvPr/>
        </p:nvSpPr>
        <p:spPr>
          <a:xfrm>
            <a:off x="714033" y="5180752"/>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 Box 3">
            <a:extLst>
              <a:ext uri="{FF2B5EF4-FFF2-40B4-BE49-F238E27FC236}">
                <a16:creationId xmlns:a16="http://schemas.microsoft.com/office/drawing/2014/main" id="{BC99D9BA-222A-4BBB-A7BF-F9020C97D102}"/>
              </a:ext>
            </a:extLst>
          </p:cNvPr>
          <p:cNvSpPr txBox="1">
            <a:spLocks noChangeArrowheads="1"/>
          </p:cNvSpPr>
          <p:nvPr/>
        </p:nvSpPr>
        <p:spPr bwMode="auto">
          <a:xfrm>
            <a:off x="1282273" y="3054173"/>
            <a:ext cx="6826459" cy="461665"/>
          </a:xfrm>
          <a:prstGeom prst="rect">
            <a:avLst/>
          </a:prstGeom>
          <a:noFill/>
          <a:ln w="9525">
            <a:noFill/>
            <a:miter lim="800000"/>
            <a:headEnd/>
            <a:tailEnd/>
          </a:ln>
        </p:spPr>
        <p:txBody>
          <a:bodyPr wrap="square">
            <a:spAutoFit/>
          </a:bodyPr>
          <a:lstStyle/>
          <a:p>
            <a:pPr>
              <a:spcBef>
                <a:spcPts val="600"/>
              </a:spcBef>
            </a:pPr>
            <a:r>
              <a:rPr lang="de-DE" altLang="de-DE" sz="2400" dirty="0" err="1">
                <a:latin typeface="Arial" panose="020B0604020202020204" pitchFamily="34" charset="0"/>
                <a:cs typeface="Arial" panose="020B0604020202020204" pitchFamily="34" charset="0"/>
              </a:rPr>
              <a:t>History</a:t>
            </a:r>
            <a:r>
              <a:rPr lang="de-DE" altLang="de-DE" sz="2400" dirty="0">
                <a:latin typeface="Arial" panose="020B0604020202020204" pitchFamily="34" charset="0"/>
                <a:cs typeface="Arial" panose="020B0604020202020204" pitchFamily="34" charset="0"/>
              </a:rPr>
              <a:t> Sheet und Scoring </a:t>
            </a:r>
            <a:r>
              <a:rPr lang="de-DE" altLang="de-DE" sz="2400" dirty="0" err="1">
                <a:latin typeface="Arial" panose="020B0604020202020204" pitchFamily="34" charset="0"/>
                <a:cs typeface="Arial" panose="020B0604020202020204" pitchFamily="34" charset="0"/>
              </a:rPr>
              <a:t>Record</a:t>
            </a:r>
            <a:endParaRPr lang="de-DE" altLang="de-DE" sz="2400" dirty="0">
              <a:latin typeface="Arial" panose="020B0604020202020204" pitchFamily="34" charset="0"/>
              <a:cs typeface="Arial" panose="020B0604020202020204" pitchFamily="34" charset="0"/>
            </a:endParaRPr>
          </a:p>
        </p:txBody>
      </p:sp>
      <p:sp>
        <p:nvSpPr>
          <p:cNvPr id="19" name="Pfeil nach rechts 17">
            <a:extLst>
              <a:ext uri="{FF2B5EF4-FFF2-40B4-BE49-F238E27FC236}">
                <a16:creationId xmlns:a16="http://schemas.microsoft.com/office/drawing/2014/main" id="{6E19C7B9-EFA4-441C-8F93-38F8D77C1997}"/>
              </a:ext>
            </a:extLst>
          </p:cNvPr>
          <p:cNvSpPr/>
          <p:nvPr/>
        </p:nvSpPr>
        <p:spPr>
          <a:xfrm>
            <a:off x="720202" y="5848295"/>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77588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0" y="247842"/>
            <a:ext cx="12191999" cy="548571"/>
          </a:xfrm>
          <a:prstGeom prst="rect">
            <a:avLst/>
          </a:prstGeom>
          <a:solidFill>
            <a:schemeClr val="accent6">
              <a:lumMod val="40000"/>
              <a:lumOff val="60000"/>
            </a:schemeClr>
          </a:solidFill>
          <a:ln>
            <a:solidFill>
              <a:schemeClr val="accent6">
                <a:lumMod val="40000"/>
                <a:lumOff val="60000"/>
              </a:schemeClr>
            </a:solidFill>
          </a:ln>
        </p:spPr>
        <p:txBody>
          <a:bodyPr/>
          <a:lst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a:lstStyle>
          <a:p>
            <a:pPr>
              <a:tabLst>
                <a:tab pos="623888" algn="l"/>
              </a:tabLst>
            </a:pPr>
            <a:r>
              <a:rPr lang="de-DE" sz="3600" dirty="0"/>
              <a:t>	</a:t>
            </a:r>
            <a:r>
              <a:rPr lang="de-DE" sz="2900" dirty="0">
                <a:latin typeface="Arial" panose="020B0604020202020204" pitchFamily="34" charset="0"/>
                <a:cs typeface="Arial" panose="020B0604020202020204" pitchFamily="34" charset="0"/>
              </a:rPr>
              <a:t>World Handicap System </a:t>
            </a:r>
          </a:p>
        </p:txBody>
      </p:sp>
      <p:sp>
        <p:nvSpPr>
          <p:cNvPr id="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462891" y="1100228"/>
            <a:ext cx="10546915"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Zentrale Bestandteile des WHS:</a:t>
            </a:r>
          </a:p>
        </p:txBody>
      </p:sp>
      <p:sp>
        <p:nvSpPr>
          <p:cNvPr id="10" name="Pfeil nach rechts 9">
            <a:extLst>
              <a:ext uri="{FF2B5EF4-FFF2-40B4-BE49-F238E27FC236}">
                <a16:creationId xmlns:a16="http://schemas.microsoft.com/office/drawing/2014/main" id="{8F94AE9B-2EB3-441C-8BD2-3D0215663028}"/>
              </a:ext>
            </a:extLst>
          </p:cNvPr>
          <p:cNvSpPr/>
          <p:nvPr/>
        </p:nvSpPr>
        <p:spPr>
          <a:xfrm>
            <a:off x="735300" y="1881549"/>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8F94AE9B-2EB3-441C-8BD2-3D0215663028}"/>
              </a:ext>
            </a:extLst>
          </p:cNvPr>
          <p:cNvSpPr/>
          <p:nvPr/>
        </p:nvSpPr>
        <p:spPr>
          <a:xfrm>
            <a:off x="1426415" y="2487293"/>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160599" y="1792725"/>
            <a:ext cx="10546915"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Gewertetes Bruttoergebnis (nur für Handicap-Berechnung)</a:t>
            </a:r>
          </a:p>
        </p:txBody>
      </p:sp>
      <p:sp>
        <p:nvSpPr>
          <p:cNvPr id="9"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843179" y="2475135"/>
            <a:ext cx="10546915" cy="830997"/>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Das Bruttoergebnis besteht aus allen gespielten Schlägen sowie den eventuell zugezogenen Strafschlägen </a:t>
            </a:r>
          </a:p>
        </p:txBody>
      </p:sp>
      <p:sp>
        <p:nvSpPr>
          <p:cNvPr id="1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825782" y="3398444"/>
            <a:ext cx="9670534" cy="830997"/>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Gewertet wird höchstens der Maximum Score des Spielers, auch wenn mehr Schläge gespielt oder ein Loch gar nicht gespielt wurde.</a:t>
            </a:r>
          </a:p>
        </p:txBody>
      </p:sp>
      <p:sp>
        <p:nvSpPr>
          <p:cNvPr id="19" name="Pfeil nach rechts 18">
            <a:extLst>
              <a:ext uri="{FF2B5EF4-FFF2-40B4-BE49-F238E27FC236}">
                <a16:creationId xmlns:a16="http://schemas.microsoft.com/office/drawing/2014/main" id="{8F94AE9B-2EB3-441C-8BD2-3D0215663028}"/>
              </a:ext>
            </a:extLst>
          </p:cNvPr>
          <p:cNvSpPr/>
          <p:nvPr/>
        </p:nvSpPr>
        <p:spPr>
          <a:xfrm>
            <a:off x="1426415" y="3477376"/>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rechts 19">
            <a:extLst>
              <a:ext uri="{FF2B5EF4-FFF2-40B4-BE49-F238E27FC236}">
                <a16:creationId xmlns:a16="http://schemas.microsoft.com/office/drawing/2014/main" id="{8F94AE9B-2EB3-441C-8BD2-3D0215663028}"/>
              </a:ext>
            </a:extLst>
          </p:cNvPr>
          <p:cNvSpPr/>
          <p:nvPr/>
        </p:nvSpPr>
        <p:spPr>
          <a:xfrm>
            <a:off x="1424130" y="5061187"/>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rechts 20">
            <a:extLst>
              <a:ext uri="{FF2B5EF4-FFF2-40B4-BE49-F238E27FC236}">
                <a16:creationId xmlns:a16="http://schemas.microsoft.com/office/drawing/2014/main" id="{8F94AE9B-2EB3-441C-8BD2-3D0215663028}"/>
              </a:ext>
            </a:extLst>
          </p:cNvPr>
          <p:cNvSpPr/>
          <p:nvPr/>
        </p:nvSpPr>
        <p:spPr>
          <a:xfrm>
            <a:off x="1420887" y="4402473"/>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843179" y="4321753"/>
            <a:ext cx="10092930"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Maximum Score = Netto-Doppelbogey</a:t>
            </a:r>
          </a:p>
        </p:txBody>
      </p:sp>
      <p:sp>
        <p:nvSpPr>
          <p:cNvPr id="26"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843179" y="4911830"/>
            <a:ext cx="8961596"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Maximum Score = Par + 2 + Handicap-Schläge</a:t>
            </a:r>
          </a:p>
        </p:txBody>
      </p:sp>
      <p:sp>
        <p:nvSpPr>
          <p:cNvPr id="18" name="Text Box 3">
            <a:extLst>
              <a:ext uri="{FF2B5EF4-FFF2-40B4-BE49-F238E27FC236}">
                <a16:creationId xmlns:a16="http://schemas.microsoft.com/office/drawing/2014/main" id="{39723474-9BB9-4EA4-99F2-392D33CB96DA}"/>
              </a:ext>
            </a:extLst>
          </p:cNvPr>
          <p:cNvSpPr txBox="1">
            <a:spLocks noChangeArrowheads="1"/>
          </p:cNvSpPr>
          <p:nvPr/>
        </p:nvSpPr>
        <p:spPr bwMode="auto">
          <a:xfrm>
            <a:off x="1843179" y="5568206"/>
            <a:ext cx="8961596" cy="830997"/>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Das gewertete Bruttoergebnis wird zur Berechnung des Score Differentials benötigt.</a:t>
            </a:r>
          </a:p>
        </p:txBody>
      </p:sp>
      <p:sp>
        <p:nvSpPr>
          <p:cNvPr id="27" name="Pfeil nach rechts 19">
            <a:extLst>
              <a:ext uri="{FF2B5EF4-FFF2-40B4-BE49-F238E27FC236}">
                <a16:creationId xmlns:a16="http://schemas.microsoft.com/office/drawing/2014/main" id="{1133791B-C52D-4465-96A2-D2EF0620C015}"/>
              </a:ext>
            </a:extLst>
          </p:cNvPr>
          <p:cNvSpPr/>
          <p:nvPr/>
        </p:nvSpPr>
        <p:spPr>
          <a:xfrm>
            <a:off x="1420887" y="5647137"/>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2089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2680B93F-1774-40AD-9925-ACAB9EBB2E88}"/>
              </a:ext>
            </a:extLst>
          </p:cNvPr>
          <p:cNvSpPr txBox="1">
            <a:spLocks noChangeArrowheads="1"/>
          </p:cNvSpPr>
          <p:nvPr/>
        </p:nvSpPr>
        <p:spPr bwMode="auto">
          <a:xfrm>
            <a:off x="613438" y="1499261"/>
            <a:ext cx="11176932" cy="1354217"/>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Bruttoergebnis eines Spielers einschließlich aller Strafschläge aber </a:t>
            </a:r>
          </a:p>
          <a:p>
            <a:pPr>
              <a:spcBef>
                <a:spcPts val="600"/>
              </a:spcBef>
            </a:pPr>
            <a:r>
              <a:rPr lang="de-DE" altLang="de-DE" sz="2400" dirty="0">
                <a:latin typeface="Arial" panose="020B0604020202020204" pitchFamily="34" charset="0"/>
                <a:cs typeface="Arial" panose="020B0604020202020204" pitchFamily="34" charset="0"/>
              </a:rPr>
              <a:t>         reduziert bei Überschreitung des Maximum Scores oder</a:t>
            </a:r>
          </a:p>
          <a:p>
            <a:pPr>
              <a:spcBef>
                <a:spcPts val="600"/>
              </a:spcBef>
            </a:pPr>
            <a:r>
              <a:rPr lang="de-DE" altLang="de-DE" sz="2400" dirty="0">
                <a:latin typeface="Arial" panose="020B0604020202020204" pitchFamily="34" charset="0"/>
                <a:cs typeface="Arial" panose="020B0604020202020204" pitchFamily="34" charset="0"/>
              </a:rPr>
              <a:t>         festgesetzt falls Loch nicht gespielt oder nicht beendet.</a:t>
            </a:r>
          </a:p>
        </p:txBody>
      </p:sp>
      <p:sp>
        <p:nvSpPr>
          <p:cNvPr id="8"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613438" y="984695"/>
            <a:ext cx="10546915"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Gewertetes Bruttoergebnis </a:t>
            </a:r>
          </a:p>
        </p:txBody>
      </p:sp>
      <p:sp>
        <p:nvSpPr>
          <p:cNvPr id="9" name="Pfeil nach rechts 9">
            <a:extLst>
              <a:ext uri="{FF2B5EF4-FFF2-40B4-BE49-F238E27FC236}">
                <a16:creationId xmlns:a16="http://schemas.microsoft.com/office/drawing/2014/main" id="{0193D180-DF43-4EA2-BC76-2D35A0912588}"/>
              </a:ext>
            </a:extLst>
          </p:cNvPr>
          <p:cNvSpPr/>
          <p:nvPr/>
        </p:nvSpPr>
        <p:spPr>
          <a:xfrm>
            <a:off x="787978" y="2010080"/>
            <a:ext cx="300962"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a:extLst>
              <a:ext uri="{FF2B5EF4-FFF2-40B4-BE49-F238E27FC236}">
                <a16:creationId xmlns:a16="http://schemas.microsoft.com/office/drawing/2014/main" id="{0193D180-DF43-4EA2-BC76-2D35A0912588}"/>
              </a:ext>
            </a:extLst>
          </p:cNvPr>
          <p:cNvSpPr/>
          <p:nvPr/>
        </p:nvSpPr>
        <p:spPr>
          <a:xfrm>
            <a:off x="787978" y="2431779"/>
            <a:ext cx="300962"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 Box 3">
            <a:extLst>
              <a:ext uri="{FF2B5EF4-FFF2-40B4-BE49-F238E27FC236}">
                <a16:creationId xmlns:a16="http://schemas.microsoft.com/office/drawing/2014/main" id="{B8134711-921B-4149-A3E2-CAA64560C805}"/>
              </a:ext>
            </a:extLst>
          </p:cNvPr>
          <p:cNvSpPr txBox="1">
            <a:spLocks noChangeArrowheads="1"/>
          </p:cNvSpPr>
          <p:nvPr/>
        </p:nvSpPr>
        <p:spPr bwMode="auto">
          <a:xfrm>
            <a:off x="613438" y="2942599"/>
            <a:ext cx="10787741"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Beispiel: Spieler mit </a:t>
            </a:r>
            <a:r>
              <a:rPr lang="de-DE" altLang="de-DE" sz="2400" dirty="0" err="1">
                <a:latin typeface="Arial" panose="020B0604020202020204" pitchFamily="34" charset="0"/>
                <a:cs typeface="Arial" panose="020B0604020202020204" pitchFamily="34" charset="0"/>
              </a:rPr>
              <a:t>Playing</a:t>
            </a:r>
            <a:r>
              <a:rPr lang="de-DE" altLang="de-DE" sz="2400" dirty="0">
                <a:latin typeface="Arial" panose="020B0604020202020204" pitchFamily="34" charset="0"/>
                <a:cs typeface="Arial" panose="020B0604020202020204" pitchFamily="34" charset="0"/>
              </a:rPr>
              <a:t> Handicap (Spielvorgabe) 54</a:t>
            </a:r>
          </a:p>
        </p:txBody>
      </p:sp>
      <p:graphicFrame>
        <p:nvGraphicFramePr>
          <p:cNvPr id="12" name="Tabelle 11">
            <a:extLst>
              <a:ext uri="{FF2B5EF4-FFF2-40B4-BE49-F238E27FC236}">
                <a16:creationId xmlns:a16="http://schemas.microsoft.com/office/drawing/2014/main" id="{E7DAECCC-6DD2-4BAD-88BD-F3F9FEB6CE49}"/>
              </a:ext>
            </a:extLst>
          </p:cNvPr>
          <p:cNvGraphicFramePr>
            <a:graphicFrameLocks noGrp="1"/>
          </p:cNvGraphicFramePr>
          <p:nvPr>
            <p:extLst>
              <p:ext uri="{D42A27DB-BD31-4B8C-83A1-F6EECF244321}">
                <p14:modId xmlns:p14="http://schemas.microsoft.com/office/powerpoint/2010/main" val="3776607414"/>
              </p:ext>
            </p:extLst>
          </p:nvPr>
        </p:nvGraphicFramePr>
        <p:xfrm>
          <a:off x="1373879" y="3641076"/>
          <a:ext cx="7217922" cy="1432560"/>
        </p:xfrm>
        <a:graphic>
          <a:graphicData uri="http://schemas.openxmlformats.org/drawingml/2006/table">
            <a:tbl>
              <a:tblPr firstRow="1" bandRow="1">
                <a:tableStyleId>{5C22544A-7EE6-4342-B048-85BDC9FD1C3A}</a:tableStyleId>
              </a:tblPr>
              <a:tblGrid>
                <a:gridCol w="1561504">
                  <a:extLst>
                    <a:ext uri="{9D8B030D-6E8A-4147-A177-3AD203B41FA5}">
                      <a16:colId xmlns:a16="http://schemas.microsoft.com/office/drawing/2014/main" val="13319706"/>
                    </a:ext>
                  </a:extLst>
                </a:gridCol>
                <a:gridCol w="592300">
                  <a:extLst>
                    <a:ext uri="{9D8B030D-6E8A-4147-A177-3AD203B41FA5}">
                      <a16:colId xmlns:a16="http://schemas.microsoft.com/office/drawing/2014/main" val="3288490405"/>
                    </a:ext>
                  </a:extLst>
                </a:gridCol>
                <a:gridCol w="575039">
                  <a:extLst>
                    <a:ext uri="{9D8B030D-6E8A-4147-A177-3AD203B41FA5}">
                      <a16:colId xmlns:a16="http://schemas.microsoft.com/office/drawing/2014/main" val="1194869212"/>
                    </a:ext>
                  </a:extLst>
                </a:gridCol>
                <a:gridCol w="590171">
                  <a:extLst>
                    <a:ext uri="{9D8B030D-6E8A-4147-A177-3AD203B41FA5}">
                      <a16:colId xmlns:a16="http://schemas.microsoft.com/office/drawing/2014/main" val="1974830330"/>
                    </a:ext>
                  </a:extLst>
                </a:gridCol>
                <a:gridCol w="529640">
                  <a:extLst>
                    <a:ext uri="{9D8B030D-6E8A-4147-A177-3AD203B41FA5}">
                      <a16:colId xmlns:a16="http://schemas.microsoft.com/office/drawing/2014/main" val="3642200324"/>
                    </a:ext>
                  </a:extLst>
                </a:gridCol>
                <a:gridCol w="529640">
                  <a:extLst>
                    <a:ext uri="{9D8B030D-6E8A-4147-A177-3AD203B41FA5}">
                      <a16:colId xmlns:a16="http://schemas.microsoft.com/office/drawing/2014/main" val="2096843593"/>
                    </a:ext>
                  </a:extLst>
                </a:gridCol>
                <a:gridCol w="544772">
                  <a:extLst>
                    <a:ext uri="{9D8B030D-6E8A-4147-A177-3AD203B41FA5}">
                      <a16:colId xmlns:a16="http://schemas.microsoft.com/office/drawing/2014/main" val="2445733034"/>
                    </a:ext>
                  </a:extLst>
                </a:gridCol>
                <a:gridCol w="544773">
                  <a:extLst>
                    <a:ext uri="{9D8B030D-6E8A-4147-A177-3AD203B41FA5}">
                      <a16:colId xmlns:a16="http://schemas.microsoft.com/office/drawing/2014/main" val="912911967"/>
                    </a:ext>
                  </a:extLst>
                </a:gridCol>
                <a:gridCol w="529640">
                  <a:extLst>
                    <a:ext uri="{9D8B030D-6E8A-4147-A177-3AD203B41FA5}">
                      <a16:colId xmlns:a16="http://schemas.microsoft.com/office/drawing/2014/main" val="604921836"/>
                    </a:ext>
                  </a:extLst>
                </a:gridCol>
                <a:gridCol w="499375">
                  <a:extLst>
                    <a:ext uri="{9D8B030D-6E8A-4147-A177-3AD203B41FA5}">
                      <a16:colId xmlns:a16="http://schemas.microsoft.com/office/drawing/2014/main" val="1576415248"/>
                    </a:ext>
                  </a:extLst>
                </a:gridCol>
                <a:gridCol w="721068">
                  <a:extLst>
                    <a:ext uri="{9D8B030D-6E8A-4147-A177-3AD203B41FA5}">
                      <a16:colId xmlns:a16="http://schemas.microsoft.com/office/drawing/2014/main" val="3512187705"/>
                    </a:ext>
                  </a:extLst>
                </a:gridCol>
              </a:tblGrid>
              <a:tr h="370840">
                <a:tc>
                  <a:txBody>
                    <a:bodyPr/>
                    <a:lstStyle/>
                    <a:p>
                      <a:r>
                        <a:rPr lang="de-DE" dirty="0"/>
                        <a:t>Loch</a:t>
                      </a:r>
                    </a:p>
                  </a:txBody>
                  <a:tcPr>
                    <a:solidFill>
                      <a:schemeClr val="accent6">
                        <a:lumMod val="60000"/>
                        <a:lumOff val="40000"/>
                      </a:schemeClr>
                    </a:solidFill>
                  </a:tcPr>
                </a:tc>
                <a:tc>
                  <a:txBody>
                    <a:bodyPr/>
                    <a:lstStyle/>
                    <a:p>
                      <a:r>
                        <a:rPr lang="de-DE" dirty="0"/>
                        <a:t>1</a:t>
                      </a:r>
                    </a:p>
                  </a:txBody>
                  <a:tcPr anchor="ctr">
                    <a:solidFill>
                      <a:schemeClr val="accent6">
                        <a:lumMod val="60000"/>
                        <a:lumOff val="40000"/>
                      </a:schemeClr>
                    </a:solidFill>
                  </a:tcPr>
                </a:tc>
                <a:tc>
                  <a:txBody>
                    <a:bodyPr/>
                    <a:lstStyle/>
                    <a:p>
                      <a:r>
                        <a:rPr lang="de-DE" dirty="0"/>
                        <a:t>2</a:t>
                      </a:r>
                    </a:p>
                  </a:txBody>
                  <a:tcPr anchor="ctr">
                    <a:solidFill>
                      <a:schemeClr val="accent6">
                        <a:lumMod val="60000"/>
                        <a:lumOff val="40000"/>
                      </a:schemeClr>
                    </a:solidFill>
                  </a:tcPr>
                </a:tc>
                <a:tc>
                  <a:txBody>
                    <a:bodyPr/>
                    <a:lstStyle/>
                    <a:p>
                      <a:r>
                        <a:rPr lang="de-DE" dirty="0"/>
                        <a:t>3</a:t>
                      </a:r>
                    </a:p>
                  </a:txBody>
                  <a:tcPr anchor="ctr">
                    <a:solidFill>
                      <a:schemeClr val="accent6">
                        <a:lumMod val="60000"/>
                        <a:lumOff val="40000"/>
                      </a:schemeClr>
                    </a:solidFill>
                  </a:tcPr>
                </a:tc>
                <a:tc>
                  <a:txBody>
                    <a:bodyPr/>
                    <a:lstStyle/>
                    <a:p>
                      <a:r>
                        <a:rPr lang="de-DE" dirty="0"/>
                        <a:t>4</a:t>
                      </a:r>
                    </a:p>
                  </a:txBody>
                  <a:tcPr anchor="ctr">
                    <a:solidFill>
                      <a:schemeClr val="accent6">
                        <a:lumMod val="60000"/>
                        <a:lumOff val="40000"/>
                      </a:schemeClr>
                    </a:solidFill>
                  </a:tcPr>
                </a:tc>
                <a:tc>
                  <a:txBody>
                    <a:bodyPr/>
                    <a:lstStyle/>
                    <a:p>
                      <a:r>
                        <a:rPr lang="de-DE" dirty="0"/>
                        <a:t>5</a:t>
                      </a:r>
                    </a:p>
                  </a:txBody>
                  <a:tcPr anchor="ctr">
                    <a:solidFill>
                      <a:schemeClr val="accent6">
                        <a:lumMod val="60000"/>
                        <a:lumOff val="40000"/>
                      </a:schemeClr>
                    </a:solidFill>
                  </a:tcPr>
                </a:tc>
                <a:tc>
                  <a:txBody>
                    <a:bodyPr/>
                    <a:lstStyle/>
                    <a:p>
                      <a:r>
                        <a:rPr lang="de-DE" dirty="0"/>
                        <a:t>6</a:t>
                      </a:r>
                    </a:p>
                  </a:txBody>
                  <a:tcPr anchor="ctr">
                    <a:solidFill>
                      <a:schemeClr val="accent6">
                        <a:lumMod val="60000"/>
                        <a:lumOff val="40000"/>
                      </a:schemeClr>
                    </a:solidFill>
                  </a:tcPr>
                </a:tc>
                <a:tc>
                  <a:txBody>
                    <a:bodyPr/>
                    <a:lstStyle/>
                    <a:p>
                      <a:r>
                        <a:rPr lang="de-DE" dirty="0"/>
                        <a:t>7</a:t>
                      </a:r>
                    </a:p>
                  </a:txBody>
                  <a:tcPr anchor="ctr">
                    <a:solidFill>
                      <a:schemeClr val="accent6">
                        <a:lumMod val="60000"/>
                        <a:lumOff val="40000"/>
                      </a:schemeClr>
                    </a:solidFill>
                  </a:tcPr>
                </a:tc>
                <a:tc>
                  <a:txBody>
                    <a:bodyPr/>
                    <a:lstStyle/>
                    <a:p>
                      <a:r>
                        <a:rPr lang="de-DE" dirty="0"/>
                        <a:t>8</a:t>
                      </a:r>
                    </a:p>
                  </a:txBody>
                  <a:tcPr anchor="ctr">
                    <a:solidFill>
                      <a:schemeClr val="accent6">
                        <a:lumMod val="60000"/>
                        <a:lumOff val="40000"/>
                      </a:schemeClr>
                    </a:solidFill>
                  </a:tcPr>
                </a:tc>
                <a:tc>
                  <a:txBody>
                    <a:bodyPr/>
                    <a:lstStyle/>
                    <a:p>
                      <a:r>
                        <a:rPr lang="de-DE" dirty="0"/>
                        <a:t>9</a:t>
                      </a:r>
                    </a:p>
                  </a:txBody>
                  <a:tcPr anchor="ctr">
                    <a:solidFill>
                      <a:schemeClr val="accent6">
                        <a:lumMod val="60000"/>
                        <a:lumOff val="40000"/>
                      </a:schemeClr>
                    </a:solidFill>
                  </a:tcPr>
                </a:tc>
                <a:tc>
                  <a:txBody>
                    <a:bodyPr/>
                    <a:lstStyle/>
                    <a:p>
                      <a:endParaRPr lang="de-DE" dirty="0"/>
                    </a:p>
                  </a:txBody>
                  <a:tcPr anchor="ctr">
                    <a:solidFill>
                      <a:schemeClr val="accent6">
                        <a:lumMod val="60000"/>
                        <a:lumOff val="40000"/>
                      </a:schemeClr>
                    </a:solidFill>
                  </a:tcPr>
                </a:tc>
                <a:extLst>
                  <a:ext uri="{0D108BD9-81ED-4DB2-BD59-A6C34878D82A}">
                    <a16:rowId xmlns:a16="http://schemas.microsoft.com/office/drawing/2014/main" val="2777849963"/>
                  </a:ext>
                </a:extLst>
              </a:tr>
              <a:tr h="370840">
                <a:tc>
                  <a:txBody>
                    <a:bodyPr/>
                    <a:lstStyle/>
                    <a:p>
                      <a:r>
                        <a:rPr lang="de-DE" dirty="0"/>
                        <a:t>Par</a:t>
                      </a:r>
                    </a:p>
                  </a:txBody>
                  <a:tcPr>
                    <a:solidFill>
                      <a:schemeClr val="accent6">
                        <a:lumMod val="40000"/>
                        <a:lumOff val="60000"/>
                      </a:schemeClr>
                    </a:solidFill>
                  </a:tcPr>
                </a:tc>
                <a:tc>
                  <a:txBody>
                    <a:bodyPr/>
                    <a:lstStyle/>
                    <a:p>
                      <a:r>
                        <a:rPr lang="de-DE" dirty="0"/>
                        <a:t>4</a:t>
                      </a:r>
                    </a:p>
                  </a:txBody>
                  <a:tcPr anchor="ctr">
                    <a:solidFill>
                      <a:schemeClr val="accent6">
                        <a:lumMod val="40000"/>
                        <a:lumOff val="60000"/>
                      </a:schemeClr>
                    </a:solidFill>
                  </a:tcPr>
                </a:tc>
                <a:tc>
                  <a:txBody>
                    <a:bodyPr/>
                    <a:lstStyle/>
                    <a:p>
                      <a:r>
                        <a:rPr lang="de-DE" dirty="0"/>
                        <a:t>3</a:t>
                      </a:r>
                    </a:p>
                  </a:txBody>
                  <a:tcPr anchor="ctr">
                    <a:solidFill>
                      <a:schemeClr val="accent6">
                        <a:lumMod val="40000"/>
                        <a:lumOff val="60000"/>
                      </a:schemeClr>
                    </a:solidFill>
                  </a:tcPr>
                </a:tc>
                <a:tc>
                  <a:txBody>
                    <a:bodyPr/>
                    <a:lstStyle/>
                    <a:p>
                      <a:r>
                        <a:rPr lang="de-DE" dirty="0"/>
                        <a:t>4</a:t>
                      </a:r>
                    </a:p>
                  </a:txBody>
                  <a:tcPr anchor="ctr">
                    <a:solidFill>
                      <a:schemeClr val="accent6">
                        <a:lumMod val="40000"/>
                        <a:lumOff val="60000"/>
                      </a:schemeClr>
                    </a:solidFill>
                  </a:tcPr>
                </a:tc>
                <a:tc>
                  <a:txBody>
                    <a:bodyPr/>
                    <a:lstStyle/>
                    <a:p>
                      <a:r>
                        <a:rPr lang="de-DE" dirty="0"/>
                        <a:t>3</a:t>
                      </a:r>
                    </a:p>
                  </a:txBody>
                  <a:tcPr anchor="ctr">
                    <a:solidFill>
                      <a:schemeClr val="accent6">
                        <a:lumMod val="40000"/>
                        <a:lumOff val="60000"/>
                      </a:schemeClr>
                    </a:solidFill>
                  </a:tcPr>
                </a:tc>
                <a:tc>
                  <a:txBody>
                    <a:bodyPr/>
                    <a:lstStyle/>
                    <a:p>
                      <a:r>
                        <a:rPr lang="de-DE" dirty="0"/>
                        <a:t>4</a:t>
                      </a:r>
                    </a:p>
                  </a:txBody>
                  <a:tcPr anchor="ctr">
                    <a:solidFill>
                      <a:schemeClr val="accent6">
                        <a:lumMod val="40000"/>
                        <a:lumOff val="60000"/>
                      </a:schemeClr>
                    </a:solidFill>
                  </a:tcPr>
                </a:tc>
                <a:tc>
                  <a:txBody>
                    <a:bodyPr/>
                    <a:lstStyle/>
                    <a:p>
                      <a:r>
                        <a:rPr lang="de-DE" dirty="0"/>
                        <a:t>5</a:t>
                      </a:r>
                    </a:p>
                  </a:txBody>
                  <a:tcPr anchor="ctr">
                    <a:solidFill>
                      <a:schemeClr val="accent6">
                        <a:lumMod val="40000"/>
                        <a:lumOff val="60000"/>
                      </a:schemeClr>
                    </a:solidFill>
                  </a:tcPr>
                </a:tc>
                <a:tc>
                  <a:txBody>
                    <a:bodyPr/>
                    <a:lstStyle/>
                    <a:p>
                      <a:r>
                        <a:rPr lang="de-DE" dirty="0"/>
                        <a:t>4</a:t>
                      </a:r>
                    </a:p>
                  </a:txBody>
                  <a:tcPr anchor="ctr">
                    <a:solidFill>
                      <a:schemeClr val="accent6">
                        <a:lumMod val="40000"/>
                        <a:lumOff val="60000"/>
                      </a:schemeClr>
                    </a:solidFill>
                  </a:tcPr>
                </a:tc>
                <a:tc>
                  <a:txBody>
                    <a:bodyPr/>
                    <a:lstStyle/>
                    <a:p>
                      <a:r>
                        <a:rPr lang="de-DE" dirty="0"/>
                        <a:t>4</a:t>
                      </a:r>
                    </a:p>
                  </a:txBody>
                  <a:tcPr anchor="ctr">
                    <a:solidFill>
                      <a:schemeClr val="accent6">
                        <a:lumMod val="40000"/>
                        <a:lumOff val="60000"/>
                      </a:schemeClr>
                    </a:solidFill>
                  </a:tcPr>
                </a:tc>
                <a:tc>
                  <a:txBody>
                    <a:bodyPr/>
                    <a:lstStyle/>
                    <a:p>
                      <a:r>
                        <a:rPr lang="de-DE" dirty="0"/>
                        <a:t>4</a:t>
                      </a:r>
                    </a:p>
                  </a:txBody>
                  <a:tcPr anchor="ctr">
                    <a:solidFill>
                      <a:schemeClr val="accent6">
                        <a:lumMod val="40000"/>
                        <a:lumOff val="60000"/>
                      </a:schemeClr>
                    </a:solidFill>
                  </a:tcPr>
                </a:tc>
                <a:tc>
                  <a:txBody>
                    <a:bodyPr/>
                    <a:lstStyle/>
                    <a:p>
                      <a:r>
                        <a:rPr lang="de-DE" dirty="0"/>
                        <a:t>35</a:t>
                      </a:r>
                    </a:p>
                  </a:txBody>
                  <a:tcPr anchor="ctr">
                    <a:solidFill>
                      <a:schemeClr val="accent6">
                        <a:lumMod val="40000"/>
                        <a:lumOff val="60000"/>
                      </a:schemeClr>
                    </a:solidFill>
                  </a:tcPr>
                </a:tc>
                <a:extLst>
                  <a:ext uri="{0D108BD9-81ED-4DB2-BD59-A6C34878D82A}">
                    <a16:rowId xmlns:a16="http://schemas.microsoft.com/office/drawing/2014/main" val="1928579484"/>
                  </a:ext>
                </a:extLst>
              </a:tr>
              <a:tr h="370840">
                <a:tc>
                  <a:txBody>
                    <a:bodyPr/>
                    <a:lstStyle/>
                    <a:p>
                      <a:r>
                        <a:rPr lang="de-DE" dirty="0"/>
                        <a:t>Ergebnis</a:t>
                      </a:r>
                    </a:p>
                  </a:txBody>
                  <a:tcPr>
                    <a:solidFill>
                      <a:schemeClr val="accent6">
                        <a:lumMod val="20000"/>
                        <a:lumOff val="80000"/>
                      </a:schemeClr>
                    </a:solidFill>
                  </a:tcPr>
                </a:tc>
                <a:tc>
                  <a:txBody>
                    <a:bodyPr/>
                    <a:lstStyle/>
                    <a:p>
                      <a:r>
                        <a:rPr lang="de-DE" sz="2800" baseline="0" dirty="0">
                          <a:solidFill>
                            <a:schemeClr val="accent6">
                              <a:lumMod val="75000"/>
                            </a:schemeClr>
                          </a:solidFill>
                          <a:latin typeface="Script MT Bold" panose="03040602040607080904" pitchFamily="66" charset="0"/>
                        </a:rPr>
                        <a:t>6</a:t>
                      </a:r>
                    </a:p>
                  </a:txBody>
                  <a:tcPr anchor="ctr">
                    <a:solidFill>
                      <a:schemeClr val="accent6">
                        <a:lumMod val="20000"/>
                        <a:lumOff val="80000"/>
                      </a:schemeClr>
                    </a:solidFill>
                  </a:tcPr>
                </a:tc>
                <a:tc>
                  <a:txBody>
                    <a:bodyPr/>
                    <a:lstStyle/>
                    <a:p>
                      <a:r>
                        <a:rPr lang="de-DE" sz="2800" baseline="0" dirty="0">
                          <a:solidFill>
                            <a:schemeClr val="accent6">
                              <a:lumMod val="75000"/>
                            </a:schemeClr>
                          </a:solidFill>
                          <a:latin typeface="Script MT Bold" panose="03040602040607080904" pitchFamily="66" charset="0"/>
                        </a:rPr>
                        <a:t>7</a:t>
                      </a:r>
                    </a:p>
                  </a:txBody>
                  <a:tcPr anchor="ctr">
                    <a:solidFill>
                      <a:schemeClr val="accent6">
                        <a:lumMod val="20000"/>
                        <a:lumOff val="80000"/>
                      </a:schemeClr>
                    </a:solidFill>
                  </a:tcPr>
                </a:tc>
                <a:tc>
                  <a:txBody>
                    <a:bodyPr/>
                    <a:lstStyle/>
                    <a:p>
                      <a:r>
                        <a:rPr lang="de-DE" sz="2800" baseline="0" dirty="0">
                          <a:solidFill>
                            <a:schemeClr val="accent6">
                              <a:lumMod val="75000"/>
                            </a:schemeClr>
                          </a:solidFill>
                          <a:latin typeface="Script MT Bold" panose="03040602040607080904" pitchFamily="66" charset="0"/>
                        </a:rPr>
                        <a:t>6</a:t>
                      </a:r>
                    </a:p>
                  </a:txBody>
                  <a:tcPr anchor="ctr">
                    <a:solidFill>
                      <a:schemeClr val="accent6">
                        <a:lumMod val="20000"/>
                        <a:lumOff val="80000"/>
                      </a:schemeClr>
                    </a:solidFill>
                  </a:tcPr>
                </a:tc>
                <a:tc>
                  <a:txBody>
                    <a:bodyPr/>
                    <a:lstStyle/>
                    <a:p>
                      <a:r>
                        <a:rPr lang="de-DE" sz="2800" baseline="0" dirty="0">
                          <a:solidFill>
                            <a:schemeClr val="accent6">
                              <a:lumMod val="75000"/>
                            </a:schemeClr>
                          </a:solidFill>
                          <a:latin typeface="Script MT Bold" panose="03040602040607080904" pitchFamily="66" charset="0"/>
                        </a:rPr>
                        <a:t>5</a:t>
                      </a:r>
                    </a:p>
                  </a:txBody>
                  <a:tcPr anchor="ctr">
                    <a:solidFill>
                      <a:schemeClr val="accent6">
                        <a:lumMod val="20000"/>
                        <a:lumOff val="80000"/>
                      </a:schemeClr>
                    </a:solidFill>
                  </a:tcPr>
                </a:tc>
                <a:tc>
                  <a:txBody>
                    <a:bodyPr/>
                    <a:lstStyle/>
                    <a:p>
                      <a:r>
                        <a:rPr lang="de-DE" sz="2800" baseline="0" dirty="0">
                          <a:solidFill>
                            <a:schemeClr val="accent6">
                              <a:lumMod val="75000"/>
                            </a:schemeClr>
                          </a:solidFill>
                          <a:latin typeface="Script MT Bold" panose="03040602040607080904" pitchFamily="66" charset="0"/>
                        </a:rPr>
                        <a:t>7</a:t>
                      </a:r>
                    </a:p>
                  </a:txBody>
                  <a:tcPr anchor="ctr">
                    <a:solidFill>
                      <a:schemeClr val="accent6">
                        <a:lumMod val="20000"/>
                        <a:lumOff val="80000"/>
                      </a:schemeClr>
                    </a:solidFill>
                  </a:tcPr>
                </a:tc>
                <a:tc>
                  <a:txBody>
                    <a:bodyPr/>
                    <a:lstStyle/>
                    <a:p>
                      <a:r>
                        <a:rPr lang="de-DE" sz="2800" baseline="0" dirty="0">
                          <a:solidFill>
                            <a:schemeClr val="accent6">
                              <a:lumMod val="75000"/>
                            </a:schemeClr>
                          </a:solidFill>
                          <a:latin typeface="Script MT Bold" panose="03040602040607080904" pitchFamily="66" charset="0"/>
                        </a:rPr>
                        <a:t>12</a:t>
                      </a:r>
                    </a:p>
                  </a:txBody>
                  <a:tcPr anchor="ctr">
                    <a:solidFill>
                      <a:schemeClr val="accent6">
                        <a:lumMod val="20000"/>
                        <a:lumOff val="80000"/>
                      </a:schemeClr>
                    </a:solidFill>
                  </a:tcPr>
                </a:tc>
                <a:tc>
                  <a:txBody>
                    <a:bodyPr/>
                    <a:lstStyle/>
                    <a:p>
                      <a:r>
                        <a:rPr lang="de-DE" sz="2800" baseline="0" dirty="0">
                          <a:solidFill>
                            <a:schemeClr val="accent6">
                              <a:lumMod val="75000"/>
                            </a:schemeClr>
                          </a:solidFill>
                          <a:latin typeface="Script MT Bold" panose="03040602040607080904" pitchFamily="66" charset="0"/>
                        </a:rPr>
                        <a:t>6</a:t>
                      </a:r>
                    </a:p>
                  </a:txBody>
                  <a:tcPr anchor="ctr">
                    <a:solidFill>
                      <a:schemeClr val="accent6">
                        <a:lumMod val="20000"/>
                        <a:lumOff val="80000"/>
                      </a:schemeClr>
                    </a:solidFill>
                  </a:tcPr>
                </a:tc>
                <a:tc>
                  <a:txBody>
                    <a:bodyPr/>
                    <a:lstStyle/>
                    <a:p>
                      <a:r>
                        <a:rPr lang="de-DE" sz="2800" baseline="0" dirty="0">
                          <a:solidFill>
                            <a:schemeClr val="accent6">
                              <a:lumMod val="75000"/>
                            </a:schemeClr>
                          </a:solidFill>
                          <a:latin typeface="Script MT Bold" panose="03040602040607080904" pitchFamily="66" charset="0"/>
                        </a:rPr>
                        <a:t>7</a:t>
                      </a:r>
                    </a:p>
                  </a:txBody>
                  <a:tcPr anchor="ctr">
                    <a:solidFill>
                      <a:schemeClr val="accent6">
                        <a:lumMod val="20000"/>
                        <a:lumOff val="80000"/>
                      </a:schemeClr>
                    </a:solidFill>
                  </a:tcPr>
                </a:tc>
                <a:tc>
                  <a:txBody>
                    <a:bodyPr/>
                    <a:lstStyle/>
                    <a:p>
                      <a:r>
                        <a:rPr lang="de-DE" sz="2800" baseline="0" dirty="0">
                          <a:solidFill>
                            <a:schemeClr val="accent6">
                              <a:lumMod val="75000"/>
                            </a:schemeClr>
                          </a:solidFill>
                          <a:latin typeface="Script MT Bold" panose="03040602040607080904" pitchFamily="66" charset="0"/>
                        </a:rPr>
                        <a:t>7</a:t>
                      </a:r>
                    </a:p>
                  </a:txBody>
                  <a:tcPr anchor="ctr">
                    <a:solidFill>
                      <a:schemeClr val="accent6">
                        <a:lumMod val="20000"/>
                        <a:lumOff val="80000"/>
                      </a:schemeClr>
                    </a:solidFill>
                  </a:tcPr>
                </a:tc>
                <a:tc>
                  <a:txBody>
                    <a:bodyPr/>
                    <a:lstStyle/>
                    <a:p>
                      <a:pPr marL="0" algn="l" defTabSz="1219140" rtl="0" eaLnBrk="1" latinLnBrk="0" hangingPunct="1"/>
                      <a:r>
                        <a:rPr lang="de-DE" sz="2800" kern="1200" baseline="0" dirty="0">
                          <a:solidFill>
                            <a:schemeClr val="accent6">
                              <a:lumMod val="75000"/>
                            </a:schemeClr>
                          </a:solidFill>
                          <a:latin typeface="Script MT Bold" panose="03040602040607080904" pitchFamily="66" charset="0"/>
                          <a:ea typeface="+mn-ea"/>
                          <a:cs typeface="+mn-cs"/>
                        </a:rPr>
                        <a:t>63</a:t>
                      </a:r>
                    </a:p>
                  </a:txBody>
                  <a:tcPr anchor="ctr">
                    <a:solidFill>
                      <a:schemeClr val="accent6">
                        <a:lumMod val="20000"/>
                        <a:lumOff val="80000"/>
                      </a:schemeClr>
                    </a:solidFill>
                  </a:tcPr>
                </a:tc>
                <a:extLst>
                  <a:ext uri="{0D108BD9-81ED-4DB2-BD59-A6C34878D82A}">
                    <a16:rowId xmlns:a16="http://schemas.microsoft.com/office/drawing/2014/main" val="1494380886"/>
                  </a:ext>
                </a:extLst>
              </a:tr>
            </a:tbl>
          </a:graphicData>
        </a:graphic>
      </p:graphicFrame>
      <p:sp>
        <p:nvSpPr>
          <p:cNvPr id="13" name="Text Box 3">
            <a:extLst>
              <a:ext uri="{FF2B5EF4-FFF2-40B4-BE49-F238E27FC236}">
                <a16:creationId xmlns:a16="http://schemas.microsoft.com/office/drawing/2014/main" id="{4C6D9362-0CD1-403B-A83D-19F5E8A51EA3}"/>
              </a:ext>
            </a:extLst>
          </p:cNvPr>
          <p:cNvSpPr txBox="1">
            <a:spLocks noChangeArrowheads="1"/>
          </p:cNvSpPr>
          <p:nvPr/>
        </p:nvSpPr>
        <p:spPr bwMode="auto">
          <a:xfrm>
            <a:off x="751116" y="5182956"/>
            <a:ext cx="465713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Netto-Par + 2 = Höchstergebnis</a:t>
            </a:r>
          </a:p>
        </p:txBody>
      </p:sp>
      <p:sp>
        <p:nvSpPr>
          <p:cNvPr id="14" name="Pfeil nach rechts 9">
            <a:extLst>
              <a:ext uri="{FF2B5EF4-FFF2-40B4-BE49-F238E27FC236}">
                <a16:creationId xmlns:a16="http://schemas.microsoft.com/office/drawing/2014/main" id="{D24B5870-360A-458C-9F20-74443650DAE8}"/>
              </a:ext>
            </a:extLst>
          </p:cNvPr>
          <p:cNvSpPr/>
          <p:nvPr/>
        </p:nvSpPr>
        <p:spPr>
          <a:xfrm>
            <a:off x="5302471" y="5237616"/>
            <a:ext cx="403839" cy="352344"/>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8E7FF907-F1E4-4F07-94D9-923D86E1AAE5}"/>
              </a:ext>
            </a:extLst>
          </p:cNvPr>
          <p:cNvSpPr txBox="1"/>
          <p:nvPr/>
        </p:nvSpPr>
        <p:spPr>
          <a:xfrm>
            <a:off x="5775405" y="5182957"/>
            <a:ext cx="532159" cy="461665"/>
          </a:xfrm>
          <a:prstGeom prst="rect">
            <a:avLst/>
          </a:prstGeom>
          <a:solidFill>
            <a:schemeClr val="bg2"/>
          </a:solidFill>
          <a:ln w="38100">
            <a:solidFill>
              <a:schemeClr val="accent6">
                <a:lumMod val="75000"/>
              </a:schemeClr>
            </a:solidFill>
          </a:ln>
        </p:spPr>
        <p:txBody>
          <a:bodyPr wrap="square" rtlCol="0">
            <a:spAutoFit/>
          </a:bodyPr>
          <a:lstStyle/>
          <a:p>
            <a:r>
              <a:rPr lang="de-DE" sz="2400" dirty="0"/>
              <a:t>10</a:t>
            </a:r>
          </a:p>
        </p:txBody>
      </p:sp>
      <p:sp>
        <p:nvSpPr>
          <p:cNvPr id="16" name="Textfeld 15">
            <a:extLst>
              <a:ext uri="{FF2B5EF4-FFF2-40B4-BE49-F238E27FC236}">
                <a16:creationId xmlns:a16="http://schemas.microsoft.com/office/drawing/2014/main" id="{6E803DFE-E56A-4100-A202-343BFCA32D35}"/>
              </a:ext>
            </a:extLst>
          </p:cNvPr>
          <p:cNvSpPr txBox="1"/>
          <p:nvPr/>
        </p:nvSpPr>
        <p:spPr>
          <a:xfrm>
            <a:off x="7970232" y="5226973"/>
            <a:ext cx="532159" cy="461665"/>
          </a:xfrm>
          <a:prstGeom prst="rect">
            <a:avLst/>
          </a:prstGeom>
          <a:solidFill>
            <a:schemeClr val="bg2"/>
          </a:solidFill>
          <a:ln w="38100">
            <a:solidFill>
              <a:schemeClr val="accent6">
                <a:lumMod val="75000"/>
              </a:schemeClr>
            </a:solidFill>
          </a:ln>
        </p:spPr>
        <p:txBody>
          <a:bodyPr wrap="square" rtlCol="0">
            <a:spAutoFit/>
          </a:bodyPr>
          <a:lstStyle/>
          <a:p>
            <a:r>
              <a:rPr lang="de-DE" sz="2400" dirty="0"/>
              <a:t>61</a:t>
            </a:r>
          </a:p>
        </p:txBody>
      </p:sp>
      <p:sp>
        <p:nvSpPr>
          <p:cNvPr id="17" name="Text Box 3">
            <a:extLst>
              <a:ext uri="{FF2B5EF4-FFF2-40B4-BE49-F238E27FC236}">
                <a16:creationId xmlns:a16="http://schemas.microsoft.com/office/drawing/2014/main" id="{42907888-4345-462D-AB71-659A4C8E95B7}"/>
              </a:ext>
            </a:extLst>
          </p:cNvPr>
          <p:cNvSpPr txBox="1">
            <a:spLocks noChangeArrowheads="1"/>
          </p:cNvSpPr>
          <p:nvPr/>
        </p:nvSpPr>
        <p:spPr bwMode="auto">
          <a:xfrm>
            <a:off x="9247445" y="4611971"/>
            <a:ext cx="2394121"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Bruttoergebnis</a:t>
            </a:r>
          </a:p>
        </p:txBody>
      </p:sp>
      <p:sp>
        <p:nvSpPr>
          <p:cNvPr id="18" name="Text Box 3">
            <a:extLst>
              <a:ext uri="{FF2B5EF4-FFF2-40B4-BE49-F238E27FC236}">
                <a16:creationId xmlns:a16="http://schemas.microsoft.com/office/drawing/2014/main" id="{42AD10CF-4235-4DD6-B578-69CB22654B72}"/>
              </a:ext>
            </a:extLst>
          </p:cNvPr>
          <p:cNvSpPr txBox="1">
            <a:spLocks noChangeArrowheads="1"/>
          </p:cNvSpPr>
          <p:nvPr/>
        </p:nvSpPr>
        <p:spPr bwMode="auto">
          <a:xfrm>
            <a:off x="9260688" y="5174461"/>
            <a:ext cx="2553541" cy="830997"/>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Gewertetes Bruttoergebnis</a:t>
            </a:r>
          </a:p>
        </p:txBody>
      </p:sp>
      <p:sp>
        <p:nvSpPr>
          <p:cNvPr id="19" name="Pfeil nach rechts 9">
            <a:extLst>
              <a:ext uri="{FF2B5EF4-FFF2-40B4-BE49-F238E27FC236}">
                <a16:creationId xmlns:a16="http://schemas.microsoft.com/office/drawing/2014/main" id="{78110EED-091A-4790-9DEB-FAA2AEC5E38E}"/>
              </a:ext>
            </a:extLst>
          </p:cNvPr>
          <p:cNvSpPr/>
          <p:nvPr/>
        </p:nvSpPr>
        <p:spPr>
          <a:xfrm rot="10800000" flipV="1">
            <a:off x="8713520" y="4659649"/>
            <a:ext cx="412206" cy="366307"/>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rechts 9">
            <a:extLst>
              <a:ext uri="{FF2B5EF4-FFF2-40B4-BE49-F238E27FC236}">
                <a16:creationId xmlns:a16="http://schemas.microsoft.com/office/drawing/2014/main" id="{78110EED-091A-4790-9DEB-FAA2AEC5E38E}"/>
              </a:ext>
            </a:extLst>
          </p:cNvPr>
          <p:cNvSpPr/>
          <p:nvPr/>
        </p:nvSpPr>
        <p:spPr>
          <a:xfrm rot="10800000" flipV="1">
            <a:off x="8721879" y="5237616"/>
            <a:ext cx="412206" cy="366307"/>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itel 1">
            <a:extLst>
              <a:ext uri="{FF2B5EF4-FFF2-40B4-BE49-F238E27FC236}">
                <a16:creationId xmlns:a16="http://schemas.microsoft.com/office/drawing/2014/main" id="{92B8CB43-E2C6-4566-96C3-819600F4C27E}"/>
              </a:ext>
            </a:extLst>
          </p:cNvPr>
          <p:cNvSpPr txBox="1">
            <a:spLocks/>
          </p:cNvSpPr>
          <p:nvPr/>
        </p:nvSpPr>
        <p:spPr>
          <a:xfrm>
            <a:off x="0" y="273599"/>
            <a:ext cx="12191999" cy="548571"/>
          </a:xfrm>
          <a:prstGeom prst="rect">
            <a:avLst/>
          </a:prstGeom>
          <a:solidFill>
            <a:schemeClr val="accent6">
              <a:lumMod val="40000"/>
              <a:lumOff val="60000"/>
            </a:schemeClr>
          </a:solidFill>
          <a:ln>
            <a:solidFill>
              <a:schemeClr val="accent6">
                <a:lumMod val="40000"/>
                <a:lumOff val="60000"/>
              </a:schemeClr>
            </a:solidFill>
          </a:ln>
        </p:spPr>
        <p:txBody>
          <a:bodyPr/>
          <a:lst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a:lstStyle>
          <a:p>
            <a:pPr>
              <a:tabLst>
                <a:tab pos="623888" algn="l"/>
              </a:tabLst>
            </a:pPr>
            <a:r>
              <a:rPr lang="de-DE" sz="3600" dirty="0"/>
              <a:t>	</a:t>
            </a:r>
            <a:r>
              <a:rPr lang="de-DE" sz="2900" dirty="0">
                <a:latin typeface="Arial" panose="020B0604020202020204" pitchFamily="34" charset="0"/>
                <a:cs typeface="Arial" panose="020B0604020202020204" pitchFamily="34" charset="0"/>
              </a:rPr>
              <a:t>World Handicap System </a:t>
            </a:r>
          </a:p>
        </p:txBody>
      </p:sp>
    </p:spTree>
    <p:extLst>
      <p:ext uri="{BB962C8B-B14F-4D97-AF65-F5344CB8AC3E}">
        <p14:creationId xmlns:p14="http://schemas.microsoft.com/office/powerpoint/2010/main" val="405499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0" y="247842"/>
            <a:ext cx="12191999" cy="548571"/>
          </a:xfrm>
          <a:prstGeom prst="rect">
            <a:avLst/>
          </a:prstGeom>
          <a:solidFill>
            <a:schemeClr val="accent6">
              <a:lumMod val="40000"/>
              <a:lumOff val="60000"/>
            </a:schemeClr>
          </a:solidFill>
          <a:ln>
            <a:solidFill>
              <a:schemeClr val="accent6">
                <a:lumMod val="40000"/>
                <a:lumOff val="60000"/>
              </a:schemeClr>
            </a:solidFill>
          </a:ln>
        </p:spPr>
        <p:txBody>
          <a:bodyPr/>
          <a:lst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a:lstStyle>
          <a:p>
            <a:pPr>
              <a:tabLst>
                <a:tab pos="623888" algn="l"/>
              </a:tabLst>
            </a:pPr>
            <a:r>
              <a:rPr lang="de-DE" sz="3600" dirty="0"/>
              <a:t>	</a:t>
            </a:r>
            <a:r>
              <a:rPr lang="de-DE" sz="2900" dirty="0">
                <a:latin typeface="Arial" panose="020B0604020202020204" pitchFamily="34" charset="0"/>
                <a:cs typeface="Arial" panose="020B0604020202020204" pitchFamily="34" charset="0"/>
              </a:rPr>
              <a:t>World Handicap System </a:t>
            </a:r>
          </a:p>
        </p:txBody>
      </p:sp>
      <p:sp>
        <p:nvSpPr>
          <p:cNvPr id="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557758" y="1412180"/>
            <a:ext cx="10546915"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Zentrale Bestandteile des WHS:</a:t>
            </a:r>
          </a:p>
        </p:txBody>
      </p:sp>
      <p:sp>
        <p:nvSpPr>
          <p:cNvPr id="10" name="Pfeil nach rechts 9">
            <a:extLst>
              <a:ext uri="{FF2B5EF4-FFF2-40B4-BE49-F238E27FC236}">
                <a16:creationId xmlns:a16="http://schemas.microsoft.com/office/drawing/2014/main" id="{8F94AE9B-2EB3-441C-8BD2-3D0215663028}"/>
              </a:ext>
            </a:extLst>
          </p:cNvPr>
          <p:cNvSpPr/>
          <p:nvPr/>
        </p:nvSpPr>
        <p:spPr>
          <a:xfrm>
            <a:off x="714035" y="2422971"/>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8F94AE9B-2EB3-441C-8BD2-3D0215663028}"/>
              </a:ext>
            </a:extLst>
          </p:cNvPr>
          <p:cNvSpPr/>
          <p:nvPr/>
        </p:nvSpPr>
        <p:spPr>
          <a:xfrm>
            <a:off x="714033" y="3129090"/>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282273" y="2384043"/>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Handicap-Index</a:t>
            </a:r>
          </a:p>
        </p:txBody>
      </p:sp>
      <p:sp>
        <p:nvSpPr>
          <p:cNvPr id="8"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29" y="3723388"/>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Course Handicap / </a:t>
            </a:r>
            <a:r>
              <a:rPr lang="de-DE" altLang="de-DE" sz="2400" dirty="0" err="1">
                <a:latin typeface="Arial" panose="020B0604020202020204" pitchFamily="34" charset="0"/>
                <a:cs typeface="Arial" panose="020B0604020202020204" pitchFamily="34" charset="0"/>
              </a:rPr>
              <a:t>Playing</a:t>
            </a:r>
            <a:r>
              <a:rPr lang="de-DE" altLang="de-DE" sz="2400" dirty="0">
                <a:latin typeface="Arial" panose="020B0604020202020204" pitchFamily="34" charset="0"/>
                <a:cs typeface="Arial" panose="020B0604020202020204" pitchFamily="34" charset="0"/>
              </a:rPr>
              <a:t> Handicap</a:t>
            </a:r>
          </a:p>
        </p:txBody>
      </p:sp>
      <p:sp>
        <p:nvSpPr>
          <p:cNvPr id="9"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30" y="5106067"/>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Gewertetes Bruttoergebnis</a:t>
            </a:r>
          </a:p>
        </p:txBody>
      </p:sp>
      <p:sp>
        <p:nvSpPr>
          <p:cNvPr id="12"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29" y="4398318"/>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Handicap-relevante Runden</a:t>
            </a:r>
          </a:p>
        </p:txBody>
      </p:sp>
      <p:sp>
        <p:nvSpPr>
          <p:cNvPr id="1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31" y="5776201"/>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a:t>
            </a:r>
            <a:r>
              <a:rPr lang="de-DE" altLang="de-DE" sz="2400" b="1" dirty="0">
                <a:latin typeface="Arial" panose="020B0604020202020204" pitchFamily="34" charset="0"/>
                <a:cs typeface="Arial" panose="020B0604020202020204" pitchFamily="34" charset="0"/>
              </a:rPr>
              <a:t>Score Differential</a:t>
            </a:r>
          </a:p>
        </p:txBody>
      </p:sp>
      <p:sp>
        <p:nvSpPr>
          <p:cNvPr id="16" name="Pfeil nach rechts 15">
            <a:extLst>
              <a:ext uri="{FF2B5EF4-FFF2-40B4-BE49-F238E27FC236}">
                <a16:creationId xmlns:a16="http://schemas.microsoft.com/office/drawing/2014/main" id="{8F94AE9B-2EB3-441C-8BD2-3D0215663028}"/>
              </a:ext>
            </a:extLst>
          </p:cNvPr>
          <p:cNvSpPr/>
          <p:nvPr/>
        </p:nvSpPr>
        <p:spPr>
          <a:xfrm>
            <a:off x="714033" y="3774707"/>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rechts 16">
            <a:extLst>
              <a:ext uri="{FF2B5EF4-FFF2-40B4-BE49-F238E27FC236}">
                <a16:creationId xmlns:a16="http://schemas.microsoft.com/office/drawing/2014/main" id="{8F94AE9B-2EB3-441C-8BD2-3D0215663028}"/>
              </a:ext>
            </a:extLst>
          </p:cNvPr>
          <p:cNvSpPr/>
          <p:nvPr/>
        </p:nvSpPr>
        <p:spPr>
          <a:xfrm>
            <a:off x="714033" y="4475543"/>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rechts 17">
            <a:extLst>
              <a:ext uri="{FF2B5EF4-FFF2-40B4-BE49-F238E27FC236}">
                <a16:creationId xmlns:a16="http://schemas.microsoft.com/office/drawing/2014/main" id="{8F94AE9B-2EB3-441C-8BD2-3D0215663028}"/>
              </a:ext>
            </a:extLst>
          </p:cNvPr>
          <p:cNvSpPr/>
          <p:nvPr/>
        </p:nvSpPr>
        <p:spPr>
          <a:xfrm>
            <a:off x="714033" y="5180752"/>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 Box 3">
            <a:extLst>
              <a:ext uri="{FF2B5EF4-FFF2-40B4-BE49-F238E27FC236}">
                <a16:creationId xmlns:a16="http://schemas.microsoft.com/office/drawing/2014/main" id="{BC99D9BA-222A-4BBB-A7BF-F9020C97D102}"/>
              </a:ext>
            </a:extLst>
          </p:cNvPr>
          <p:cNvSpPr txBox="1">
            <a:spLocks noChangeArrowheads="1"/>
          </p:cNvSpPr>
          <p:nvPr/>
        </p:nvSpPr>
        <p:spPr bwMode="auto">
          <a:xfrm>
            <a:off x="1282273" y="3054173"/>
            <a:ext cx="6826459" cy="461665"/>
          </a:xfrm>
          <a:prstGeom prst="rect">
            <a:avLst/>
          </a:prstGeom>
          <a:noFill/>
          <a:ln w="9525">
            <a:noFill/>
            <a:miter lim="800000"/>
            <a:headEnd/>
            <a:tailEnd/>
          </a:ln>
        </p:spPr>
        <p:txBody>
          <a:bodyPr wrap="square">
            <a:spAutoFit/>
          </a:bodyPr>
          <a:lstStyle/>
          <a:p>
            <a:pPr>
              <a:spcBef>
                <a:spcPts val="600"/>
              </a:spcBef>
            </a:pPr>
            <a:r>
              <a:rPr lang="de-DE" altLang="de-DE" sz="2400" dirty="0" err="1">
                <a:latin typeface="Arial" panose="020B0604020202020204" pitchFamily="34" charset="0"/>
                <a:cs typeface="Arial" panose="020B0604020202020204" pitchFamily="34" charset="0"/>
              </a:rPr>
              <a:t>History</a:t>
            </a:r>
            <a:r>
              <a:rPr lang="de-DE" altLang="de-DE" sz="2400" dirty="0">
                <a:latin typeface="Arial" panose="020B0604020202020204" pitchFamily="34" charset="0"/>
                <a:cs typeface="Arial" panose="020B0604020202020204" pitchFamily="34" charset="0"/>
              </a:rPr>
              <a:t> Sheet und Scoring </a:t>
            </a:r>
            <a:r>
              <a:rPr lang="de-DE" altLang="de-DE" sz="2400" dirty="0" err="1">
                <a:latin typeface="Arial" panose="020B0604020202020204" pitchFamily="34" charset="0"/>
                <a:cs typeface="Arial" panose="020B0604020202020204" pitchFamily="34" charset="0"/>
              </a:rPr>
              <a:t>Record</a:t>
            </a:r>
            <a:endParaRPr lang="de-DE" altLang="de-DE" sz="2400" dirty="0">
              <a:latin typeface="Arial" panose="020B0604020202020204" pitchFamily="34" charset="0"/>
              <a:cs typeface="Arial" panose="020B0604020202020204" pitchFamily="34" charset="0"/>
            </a:endParaRPr>
          </a:p>
        </p:txBody>
      </p:sp>
      <p:sp>
        <p:nvSpPr>
          <p:cNvPr id="19" name="Pfeil nach rechts 17">
            <a:extLst>
              <a:ext uri="{FF2B5EF4-FFF2-40B4-BE49-F238E27FC236}">
                <a16:creationId xmlns:a16="http://schemas.microsoft.com/office/drawing/2014/main" id="{6E19C7B9-EFA4-441C-8F93-38F8D77C1997}"/>
              </a:ext>
            </a:extLst>
          </p:cNvPr>
          <p:cNvSpPr/>
          <p:nvPr/>
        </p:nvSpPr>
        <p:spPr>
          <a:xfrm>
            <a:off x="720202" y="5848295"/>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0038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0" y="247842"/>
            <a:ext cx="12191999" cy="548571"/>
          </a:xfrm>
          <a:prstGeom prst="rect">
            <a:avLst/>
          </a:prstGeom>
          <a:solidFill>
            <a:schemeClr val="accent6">
              <a:lumMod val="40000"/>
              <a:lumOff val="60000"/>
            </a:schemeClr>
          </a:solidFill>
          <a:ln>
            <a:solidFill>
              <a:schemeClr val="accent6">
                <a:lumMod val="40000"/>
                <a:lumOff val="60000"/>
              </a:schemeClr>
            </a:solidFill>
          </a:ln>
        </p:spPr>
        <p:txBody>
          <a:bodyPr/>
          <a:lst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a:lstStyle>
          <a:p>
            <a:pPr>
              <a:tabLst>
                <a:tab pos="623888" algn="l"/>
              </a:tabLst>
            </a:pPr>
            <a:r>
              <a:rPr lang="de-DE" sz="3600" dirty="0"/>
              <a:t>	</a:t>
            </a:r>
            <a:r>
              <a:rPr lang="de-DE" sz="2900" dirty="0">
                <a:latin typeface="Arial" panose="020B0604020202020204" pitchFamily="34" charset="0"/>
                <a:cs typeface="Arial" panose="020B0604020202020204" pitchFamily="34" charset="0"/>
              </a:rPr>
              <a:t>World Handicap System </a:t>
            </a:r>
          </a:p>
        </p:txBody>
      </p:sp>
      <p:sp>
        <p:nvSpPr>
          <p:cNvPr id="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557758" y="1913055"/>
            <a:ext cx="10546915"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Das Handicap ist Ausdruck des Spielpotenzials eines Golfers.</a:t>
            </a:r>
          </a:p>
        </p:txBody>
      </p:sp>
      <p:sp>
        <p:nvSpPr>
          <p:cNvPr id="10" name="Pfeil nach rechts 9">
            <a:extLst>
              <a:ext uri="{FF2B5EF4-FFF2-40B4-BE49-F238E27FC236}">
                <a16:creationId xmlns:a16="http://schemas.microsoft.com/office/drawing/2014/main" id="{8F94AE9B-2EB3-441C-8BD2-3D0215663028}"/>
              </a:ext>
            </a:extLst>
          </p:cNvPr>
          <p:cNvSpPr/>
          <p:nvPr/>
        </p:nvSpPr>
        <p:spPr>
          <a:xfrm>
            <a:off x="557758" y="4114086"/>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8F94AE9B-2EB3-441C-8BD2-3D0215663028}"/>
              </a:ext>
            </a:extLst>
          </p:cNvPr>
          <p:cNvSpPr/>
          <p:nvPr/>
        </p:nvSpPr>
        <p:spPr>
          <a:xfrm>
            <a:off x="557759" y="3119574"/>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163853" y="3036654"/>
            <a:ext cx="10546915" cy="830997"/>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Der Zweck eines Handicaps besteht ausschließlich darin, die tagesaktuelle Leistung von zwei oder mehr Spielern miteinander ins Verhältnis zu setzen.</a:t>
            </a:r>
          </a:p>
        </p:txBody>
      </p:sp>
      <p:sp>
        <p:nvSpPr>
          <p:cNvPr id="14"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163852" y="4114086"/>
            <a:ext cx="10546915" cy="830997"/>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Je mehr Handicap-relevante Runden Sie spielen, desto genauer entspricht der Handicap-Index Ihrer Spielstärke.</a:t>
            </a:r>
          </a:p>
        </p:txBody>
      </p:sp>
    </p:spTree>
    <p:extLst>
      <p:ext uri="{BB962C8B-B14F-4D97-AF65-F5344CB8AC3E}">
        <p14:creationId xmlns:p14="http://schemas.microsoft.com/office/powerpoint/2010/main" val="2637453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0" y="247842"/>
            <a:ext cx="12191999" cy="548571"/>
          </a:xfrm>
          <a:prstGeom prst="rect">
            <a:avLst/>
          </a:prstGeom>
          <a:solidFill>
            <a:schemeClr val="accent6">
              <a:lumMod val="40000"/>
              <a:lumOff val="60000"/>
            </a:schemeClr>
          </a:solidFill>
          <a:ln>
            <a:solidFill>
              <a:schemeClr val="accent6">
                <a:lumMod val="40000"/>
                <a:lumOff val="60000"/>
              </a:schemeClr>
            </a:solidFill>
          </a:ln>
        </p:spPr>
        <p:txBody>
          <a:bodyPr/>
          <a:lst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a:lstStyle>
          <a:p>
            <a:pPr>
              <a:tabLst>
                <a:tab pos="623888" algn="l"/>
              </a:tabLst>
            </a:pPr>
            <a:r>
              <a:rPr lang="de-DE" sz="3600" dirty="0"/>
              <a:t>	</a:t>
            </a:r>
            <a:r>
              <a:rPr lang="de-DE" sz="2900" dirty="0">
                <a:latin typeface="Arial" panose="020B0604020202020204" pitchFamily="34" charset="0"/>
                <a:cs typeface="Arial" panose="020B0604020202020204" pitchFamily="34" charset="0"/>
              </a:rPr>
              <a:t>World Handicap System </a:t>
            </a:r>
          </a:p>
        </p:txBody>
      </p:sp>
      <p:sp>
        <p:nvSpPr>
          <p:cNvPr id="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462891" y="1100228"/>
            <a:ext cx="10546915"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Zentrale Bestandteile des WHS:</a:t>
            </a:r>
          </a:p>
        </p:txBody>
      </p:sp>
      <p:sp>
        <p:nvSpPr>
          <p:cNvPr id="10" name="Pfeil nach rechts 9">
            <a:extLst>
              <a:ext uri="{FF2B5EF4-FFF2-40B4-BE49-F238E27FC236}">
                <a16:creationId xmlns:a16="http://schemas.microsoft.com/office/drawing/2014/main" id="{8F94AE9B-2EB3-441C-8BD2-3D0215663028}"/>
              </a:ext>
            </a:extLst>
          </p:cNvPr>
          <p:cNvSpPr/>
          <p:nvPr/>
        </p:nvSpPr>
        <p:spPr>
          <a:xfrm>
            <a:off x="735300" y="1881549"/>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8F94AE9B-2EB3-441C-8BD2-3D0215663028}"/>
              </a:ext>
            </a:extLst>
          </p:cNvPr>
          <p:cNvSpPr/>
          <p:nvPr/>
        </p:nvSpPr>
        <p:spPr>
          <a:xfrm>
            <a:off x="1432938" y="2715956"/>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160599" y="1792725"/>
            <a:ext cx="10546915"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Score Differential</a:t>
            </a:r>
          </a:p>
        </p:txBody>
      </p:sp>
      <p:sp>
        <p:nvSpPr>
          <p:cNvPr id="9"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799031" y="2621086"/>
            <a:ext cx="10193566" cy="1200329"/>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Der Score Differential ist der Unterschied, zwischen dem gespielten Ergebnis und dem Ergebnis, das ein Spieler mit Handicap null unter idealen Bedingungen spielen würde. </a:t>
            </a:r>
          </a:p>
        </p:txBody>
      </p:sp>
      <p:sp>
        <p:nvSpPr>
          <p:cNvPr id="20" name="Pfeil nach rechts 19">
            <a:extLst>
              <a:ext uri="{FF2B5EF4-FFF2-40B4-BE49-F238E27FC236}">
                <a16:creationId xmlns:a16="http://schemas.microsoft.com/office/drawing/2014/main" id="{8F94AE9B-2EB3-441C-8BD2-3D0215663028}"/>
              </a:ext>
            </a:extLst>
          </p:cNvPr>
          <p:cNvSpPr/>
          <p:nvPr/>
        </p:nvSpPr>
        <p:spPr>
          <a:xfrm>
            <a:off x="1435329" y="4257561"/>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rechts 20">
            <a:extLst>
              <a:ext uri="{FF2B5EF4-FFF2-40B4-BE49-F238E27FC236}">
                <a16:creationId xmlns:a16="http://schemas.microsoft.com/office/drawing/2014/main" id="{8F94AE9B-2EB3-441C-8BD2-3D0215663028}"/>
              </a:ext>
            </a:extLst>
          </p:cNvPr>
          <p:cNvSpPr/>
          <p:nvPr/>
        </p:nvSpPr>
        <p:spPr>
          <a:xfrm>
            <a:off x="1435329" y="5537847"/>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724125" y="5458916"/>
            <a:ext cx="10343379"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Score Differential = (113 / </a:t>
            </a:r>
            <a:r>
              <a:rPr lang="de-DE" altLang="de-DE" sz="2400" dirty="0" err="1">
                <a:latin typeface="Arial" panose="020B0604020202020204" pitchFamily="34" charset="0"/>
                <a:cs typeface="Arial" panose="020B0604020202020204" pitchFamily="34" charset="0"/>
              </a:rPr>
              <a:t>Slope</a:t>
            </a:r>
            <a:r>
              <a:rPr lang="de-DE" altLang="de-DE" sz="2400" dirty="0">
                <a:latin typeface="Arial" panose="020B0604020202020204" pitchFamily="34" charset="0"/>
                <a:cs typeface="Arial" panose="020B0604020202020204" pitchFamily="34" charset="0"/>
              </a:rPr>
              <a:t>) x (</a:t>
            </a:r>
            <a:r>
              <a:rPr lang="de-DE" altLang="de-DE" sz="2400" dirty="0" err="1">
                <a:latin typeface="Arial" panose="020B0604020202020204" pitchFamily="34" charset="0"/>
                <a:cs typeface="Arial" panose="020B0604020202020204" pitchFamily="34" charset="0"/>
              </a:rPr>
              <a:t>gew</a:t>
            </a:r>
            <a:r>
              <a:rPr lang="de-DE" altLang="de-DE" sz="2400" dirty="0">
                <a:latin typeface="Arial" panose="020B0604020202020204" pitchFamily="34" charset="0"/>
                <a:cs typeface="Arial" panose="020B0604020202020204" pitchFamily="34" charset="0"/>
              </a:rPr>
              <a:t>. Bruttoergebnis – Course Rating)</a:t>
            </a:r>
          </a:p>
        </p:txBody>
      </p:sp>
      <p:sp>
        <p:nvSpPr>
          <p:cNvPr id="23"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774444" y="4188112"/>
            <a:ext cx="10092930" cy="830997"/>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Je besser die Runde gespielt wurde, desto niedriger ist der Score Differential.</a:t>
            </a:r>
          </a:p>
        </p:txBody>
      </p:sp>
    </p:spTree>
    <p:extLst>
      <p:ext uri="{BB962C8B-B14F-4D97-AF65-F5344CB8AC3E}">
        <p14:creationId xmlns:p14="http://schemas.microsoft.com/office/powerpoint/2010/main" val="4163819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C6EAD8D0-46BB-4393-B36A-CBE37EC4D54C}"/>
              </a:ext>
            </a:extLst>
          </p:cNvPr>
          <p:cNvSpPr>
            <a:spLocks noGrp="1"/>
          </p:cNvSpPr>
          <p:nvPr>
            <p:ph idx="1"/>
          </p:nvPr>
        </p:nvSpPr>
        <p:spPr>
          <a:xfrm>
            <a:off x="600364" y="987512"/>
            <a:ext cx="11343051" cy="548571"/>
          </a:xfrm>
        </p:spPr>
        <p:txBody>
          <a:bodyPr>
            <a:normAutofit/>
          </a:bodyPr>
          <a:lstStyle/>
          <a:p>
            <a:pPr marL="0" indent="0">
              <a:buNone/>
            </a:pPr>
            <a:r>
              <a:rPr lang="de-DE" sz="2800" dirty="0"/>
              <a:t>Automatische Ermittlung des Score Differentials nach der Runde:</a:t>
            </a:r>
            <a:r>
              <a:rPr lang="de-DE" sz="2400" dirty="0"/>
              <a:t> </a:t>
            </a:r>
          </a:p>
        </p:txBody>
      </p:sp>
      <p:sp>
        <p:nvSpPr>
          <p:cNvPr id="6" name="Inhaltsplatzhalter 2">
            <a:extLst>
              <a:ext uri="{FF2B5EF4-FFF2-40B4-BE49-F238E27FC236}">
                <a16:creationId xmlns:a16="http://schemas.microsoft.com/office/drawing/2014/main" id="{09E04570-A547-4E62-9DA5-EAC356018B8E}"/>
              </a:ext>
            </a:extLst>
          </p:cNvPr>
          <p:cNvSpPr txBox="1">
            <a:spLocks/>
          </p:cNvSpPr>
          <p:nvPr/>
        </p:nvSpPr>
        <p:spPr>
          <a:xfrm>
            <a:off x="732797" y="1536083"/>
            <a:ext cx="10726399" cy="963469"/>
          </a:xfrm>
          <a:prstGeom prst="rect">
            <a:avLst/>
          </a:prstGeom>
          <a:ln w="12700">
            <a:solidFill>
              <a:schemeClr val="accent6">
                <a:lumMod val="60000"/>
                <a:lumOff val="40000"/>
              </a:schemeClr>
            </a:solidFill>
          </a:ln>
        </p:spPr>
        <p:txBody>
          <a:bodyPr vert="horz" lIns="91440" tIns="45720" rIns="91440" bIns="45720" rtlCol="0">
            <a:no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endParaRPr lang="de-DE" sz="800" dirty="0"/>
          </a:p>
          <a:p>
            <a:pPr marL="0" indent="0">
              <a:buFont typeface="Arial" panose="020B0604020202020204" pitchFamily="34" charset="0"/>
              <a:buNone/>
            </a:pPr>
            <a:r>
              <a:rPr lang="de-DE" sz="2400" dirty="0"/>
              <a:t>(113 / </a:t>
            </a:r>
            <a:r>
              <a:rPr lang="de-DE" sz="2400" dirty="0" err="1"/>
              <a:t>Slope</a:t>
            </a:r>
            <a:r>
              <a:rPr lang="de-DE" sz="2400" dirty="0"/>
              <a:t>) x (Gewertetes Bruttoergebnis – Course Rating – CR-Korrektur)</a:t>
            </a:r>
          </a:p>
        </p:txBody>
      </p:sp>
      <p:graphicFrame>
        <p:nvGraphicFramePr>
          <p:cNvPr id="7" name="Tabelle 6">
            <a:extLst>
              <a:ext uri="{FF2B5EF4-FFF2-40B4-BE49-F238E27FC236}">
                <a16:creationId xmlns:a16="http://schemas.microsoft.com/office/drawing/2014/main" id="{8701AAE4-FD09-4AC6-BE21-590273B6586A}"/>
              </a:ext>
            </a:extLst>
          </p:cNvPr>
          <p:cNvGraphicFramePr>
            <a:graphicFrameLocks noGrp="1"/>
          </p:cNvGraphicFramePr>
          <p:nvPr>
            <p:extLst>
              <p:ext uri="{D42A27DB-BD31-4B8C-83A1-F6EECF244321}">
                <p14:modId xmlns:p14="http://schemas.microsoft.com/office/powerpoint/2010/main" val="2510683541"/>
              </p:ext>
            </p:extLst>
          </p:nvPr>
        </p:nvGraphicFramePr>
        <p:xfrm>
          <a:off x="600364" y="3168202"/>
          <a:ext cx="11343050" cy="3284113"/>
        </p:xfrm>
        <a:graphic>
          <a:graphicData uri="http://schemas.openxmlformats.org/drawingml/2006/table">
            <a:tbl>
              <a:tblPr>
                <a:tableStyleId>{5C22544A-7EE6-4342-B048-85BDC9FD1C3A}</a:tableStyleId>
              </a:tblPr>
              <a:tblGrid>
                <a:gridCol w="476571">
                  <a:extLst>
                    <a:ext uri="{9D8B030D-6E8A-4147-A177-3AD203B41FA5}">
                      <a16:colId xmlns:a16="http://schemas.microsoft.com/office/drawing/2014/main" val="1078548814"/>
                    </a:ext>
                  </a:extLst>
                </a:gridCol>
                <a:gridCol w="6327058">
                  <a:extLst>
                    <a:ext uri="{9D8B030D-6E8A-4147-A177-3AD203B41FA5}">
                      <a16:colId xmlns:a16="http://schemas.microsoft.com/office/drawing/2014/main" val="1088164665"/>
                    </a:ext>
                  </a:extLst>
                </a:gridCol>
                <a:gridCol w="2227006">
                  <a:extLst>
                    <a:ext uri="{9D8B030D-6E8A-4147-A177-3AD203B41FA5}">
                      <a16:colId xmlns:a16="http://schemas.microsoft.com/office/drawing/2014/main" val="2005914421"/>
                    </a:ext>
                  </a:extLst>
                </a:gridCol>
                <a:gridCol w="2312415">
                  <a:extLst>
                    <a:ext uri="{9D8B030D-6E8A-4147-A177-3AD203B41FA5}">
                      <a16:colId xmlns:a16="http://schemas.microsoft.com/office/drawing/2014/main" val="1459459635"/>
                    </a:ext>
                  </a:extLst>
                </a:gridCol>
              </a:tblGrid>
              <a:tr h="616149">
                <a:tc>
                  <a:txBody>
                    <a:bodyPr/>
                    <a:lstStyle/>
                    <a:p>
                      <a:pPr algn="ctr" fontAlgn="b"/>
                      <a:r>
                        <a:rPr lang="de-DE" sz="2000" u="none" strike="noStrike" dirty="0">
                          <a:effectLst/>
                        </a:rPr>
                        <a:t>1.</a:t>
                      </a:r>
                      <a:endParaRPr lang="de-DE" sz="2000" b="0" i="0" u="none" strike="noStrike" dirty="0">
                        <a:solidFill>
                          <a:srgbClr val="000000"/>
                        </a:solidFill>
                        <a:effectLst/>
                        <a:latin typeface="Calibri" panose="020F0502020204030204" pitchFamily="34" charset="0"/>
                      </a:endParaRPr>
                    </a:p>
                  </a:txBody>
                  <a:tcPr marL="9525" marR="9525" marT="9525" marB="0">
                    <a:solidFill>
                      <a:schemeClr val="accent6">
                        <a:lumMod val="40000"/>
                        <a:lumOff val="60000"/>
                      </a:schemeClr>
                    </a:solidFill>
                  </a:tcPr>
                </a:tc>
                <a:tc>
                  <a:txBody>
                    <a:bodyPr/>
                    <a:lstStyle/>
                    <a:p>
                      <a:pPr algn="l" fontAlgn="b"/>
                      <a:r>
                        <a:rPr lang="de-DE" sz="2000" u="none" strike="noStrike" dirty="0">
                          <a:effectLst/>
                        </a:rPr>
                        <a:t>Gewertete Bruttoschläge addieren</a:t>
                      </a:r>
                      <a:endParaRPr lang="de-DE" sz="2000" b="0" i="0" u="none" strike="noStrike" dirty="0">
                        <a:solidFill>
                          <a:srgbClr val="000000"/>
                        </a:solidFill>
                        <a:effectLst/>
                        <a:latin typeface="Calibri" panose="020F0502020204030204" pitchFamily="34" charset="0"/>
                      </a:endParaRPr>
                    </a:p>
                  </a:txBody>
                  <a:tcPr marL="9525" marR="9525" marT="9525" marB="0">
                    <a:solidFill>
                      <a:schemeClr val="accent6">
                        <a:lumMod val="40000"/>
                        <a:lumOff val="60000"/>
                      </a:schemeClr>
                    </a:solidFill>
                  </a:tcPr>
                </a:tc>
                <a:tc>
                  <a:txBody>
                    <a:bodyPr/>
                    <a:lstStyle/>
                    <a:p>
                      <a:pPr algn="ctr" fontAlgn="b"/>
                      <a:r>
                        <a:rPr lang="de-DE" sz="2000" b="0" i="0" u="none" strike="noStrike" dirty="0">
                          <a:solidFill>
                            <a:srgbClr val="000000"/>
                          </a:solidFill>
                          <a:effectLst/>
                          <a:latin typeface="Calibri" panose="020F0502020204030204" pitchFamily="34" charset="0"/>
                        </a:rPr>
                        <a:t>95</a:t>
                      </a:r>
                    </a:p>
                  </a:txBody>
                  <a:tcPr marL="9525" marR="9525" marT="9525" marB="0">
                    <a:solidFill>
                      <a:schemeClr val="accent6">
                        <a:lumMod val="40000"/>
                        <a:lumOff val="60000"/>
                      </a:schemeClr>
                    </a:solidFill>
                  </a:tcPr>
                </a:tc>
                <a:tc>
                  <a:txBody>
                    <a:bodyPr/>
                    <a:lstStyle/>
                    <a:p>
                      <a:pPr algn="ctr" fontAlgn="b"/>
                      <a:r>
                        <a:rPr lang="de-DE" sz="2000" b="0" i="0" u="none" strike="noStrike" dirty="0">
                          <a:solidFill>
                            <a:srgbClr val="000000"/>
                          </a:solidFill>
                          <a:effectLst/>
                          <a:latin typeface="Calibri" panose="020F0502020204030204" pitchFamily="34" charset="0"/>
                        </a:rPr>
                        <a:t>87</a:t>
                      </a:r>
                    </a:p>
                  </a:txBody>
                  <a:tcPr marL="9525" marR="9525" marT="9525" marB="0">
                    <a:solidFill>
                      <a:schemeClr val="accent6">
                        <a:lumMod val="40000"/>
                        <a:lumOff val="60000"/>
                      </a:schemeClr>
                    </a:solidFill>
                  </a:tcPr>
                </a:tc>
                <a:extLst>
                  <a:ext uri="{0D108BD9-81ED-4DB2-BD59-A6C34878D82A}">
                    <a16:rowId xmlns:a16="http://schemas.microsoft.com/office/drawing/2014/main" val="3256585168"/>
                  </a:ext>
                </a:extLst>
              </a:tr>
              <a:tr h="524251">
                <a:tc>
                  <a:txBody>
                    <a:bodyPr/>
                    <a:lstStyle/>
                    <a:p>
                      <a:pPr algn="ctr" fontAlgn="b"/>
                      <a:r>
                        <a:rPr lang="de-DE" sz="2000" b="0" i="0" u="none" strike="noStrike" dirty="0">
                          <a:solidFill>
                            <a:srgbClr val="000000"/>
                          </a:solidFill>
                          <a:effectLst/>
                          <a:latin typeface="Calibri" panose="020F0502020204030204" pitchFamily="34" charset="0"/>
                        </a:rPr>
                        <a:t>2.</a:t>
                      </a:r>
                    </a:p>
                  </a:txBody>
                  <a:tcPr marL="9525" marR="9525" marT="9525" marB="0">
                    <a:solidFill>
                      <a:schemeClr val="accent6">
                        <a:lumMod val="40000"/>
                        <a:lumOff val="60000"/>
                      </a:schemeClr>
                    </a:solidFill>
                  </a:tcPr>
                </a:tc>
                <a:tc>
                  <a:txBody>
                    <a:bodyPr/>
                    <a:lstStyle/>
                    <a:p>
                      <a:pPr algn="l" fontAlgn="b"/>
                      <a:r>
                        <a:rPr lang="de-DE" sz="2000" b="0" i="0" u="none" strike="noStrike" dirty="0">
                          <a:solidFill>
                            <a:srgbClr val="000000"/>
                          </a:solidFill>
                          <a:effectLst/>
                          <a:latin typeface="Calibri" panose="020F0502020204030204" pitchFamily="34" charset="0"/>
                        </a:rPr>
                        <a:t>Course-Rating-Wert ermitteln (Scorekarte)</a:t>
                      </a:r>
                    </a:p>
                  </a:txBody>
                  <a:tcPr marL="9525" marR="9525" marT="9525" marB="0">
                    <a:solidFill>
                      <a:schemeClr val="accent6">
                        <a:lumMod val="40000"/>
                        <a:lumOff val="60000"/>
                      </a:schemeClr>
                    </a:solidFill>
                  </a:tcPr>
                </a:tc>
                <a:tc>
                  <a:txBody>
                    <a:bodyPr/>
                    <a:lstStyle/>
                    <a:p>
                      <a:pPr algn="ctr" fontAlgn="b"/>
                      <a:r>
                        <a:rPr lang="de-DE" sz="2000" b="0" i="0" u="none" strike="noStrike" dirty="0">
                          <a:solidFill>
                            <a:srgbClr val="000000"/>
                          </a:solidFill>
                          <a:effectLst/>
                          <a:latin typeface="Calibri" panose="020F0502020204030204" pitchFamily="34" charset="0"/>
                        </a:rPr>
                        <a:t>72,0</a:t>
                      </a:r>
                    </a:p>
                  </a:txBody>
                  <a:tcPr marL="9525" marR="9525" marT="9525" marB="0">
                    <a:solidFill>
                      <a:schemeClr val="accent6">
                        <a:lumMod val="40000"/>
                        <a:lumOff val="60000"/>
                      </a:schemeClr>
                    </a:solidFill>
                  </a:tcPr>
                </a:tc>
                <a:tc>
                  <a:txBody>
                    <a:bodyPr/>
                    <a:lstStyle/>
                    <a:p>
                      <a:pPr algn="ctr" fontAlgn="b"/>
                      <a:r>
                        <a:rPr lang="de-DE" sz="2000" b="0" i="0" u="none" strike="noStrike" dirty="0">
                          <a:solidFill>
                            <a:srgbClr val="000000"/>
                          </a:solidFill>
                          <a:effectLst/>
                          <a:latin typeface="Calibri" panose="020F0502020204030204" pitchFamily="34" charset="0"/>
                        </a:rPr>
                        <a:t>65,0</a:t>
                      </a:r>
                    </a:p>
                  </a:txBody>
                  <a:tcPr marL="9525" marR="9525" marT="9525" marB="0">
                    <a:solidFill>
                      <a:schemeClr val="accent6">
                        <a:lumMod val="40000"/>
                        <a:lumOff val="60000"/>
                      </a:schemeClr>
                    </a:solidFill>
                  </a:tcPr>
                </a:tc>
                <a:extLst>
                  <a:ext uri="{0D108BD9-81ED-4DB2-BD59-A6C34878D82A}">
                    <a16:rowId xmlns:a16="http://schemas.microsoft.com/office/drawing/2014/main" val="2238868652"/>
                  </a:ext>
                </a:extLst>
              </a:tr>
              <a:tr h="1027959">
                <a:tc>
                  <a:txBody>
                    <a:bodyPr/>
                    <a:lstStyle/>
                    <a:p>
                      <a:pPr algn="ctr" fontAlgn="b"/>
                      <a:r>
                        <a:rPr lang="de-DE" sz="2000" b="0" i="0" u="none" strike="noStrike" dirty="0">
                          <a:solidFill>
                            <a:srgbClr val="000000"/>
                          </a:solidFill>
                          <a:effectLst/>
                          <a:latin typeface="Calibri" panose="020F0502020204030204" pitchFamily="34" charset="0"/>
                        </a:rPr>
                        <a:t>3.</a:t>
                      </a:r>
                    </a:p>
                  </a:txBody>
                  <a:tcPr marL="9525" marR="9525" marT="9525" marB="0">
                    <a:solidFill>
                      <a:schemeClr val="accent6">
                        <a:lumMod val="40000"/>
                        <a:lumOff val="60000"/>
                      </a:schemeClr>
                    </a:solidFill>
                  </a:tcPr>
                </a:tc>
                <a:tc>
                  <a:txBody>
                    <a:bodyPr/>
                    <a:lstStyle/>
                    <a:p>
                      <a:pPr marL="0" marR="0" lvl="0" indent="0" algn="l" defTabSz="1219140" rtl="0" eaLnBrk="1" fontAlgn="b" latinLnBrk="0" hangingPunct="1">
                        <a:lnSpc>
                          <a:spcPct val="100000"/>
                        </a:lnSpc>
                        <a:spcBef>
                          <a:spcPts val="0"/>
                        </a:spcBef>
                        <a:spcAft>
                          <a:spcPts val="0"/>
                        </a:spcAft>
                        <a:buClrTx/>
                        <a:buSzTx/>
                        <a:buFontTx/>
                        <a:buNone/>
                        <a:tabLst/>
                        <a:defRPr/>
                      </a:pPr>
                      <a:r>
                        <a:rPr lang="de-DE" sz="2000" u="none" strike="noStrike" dirty="0">
                          <a:effectLst/>
                        </a:rPr>
                        <a:t>Differenz zwischen Bruttoschlägen und Course Rating berechnen (Schläge über CR)</a:t>
                      </a:r>
                      <a:endParaRPr lang="de-DE" sz="2000" b="0" i="0" u="none" strike="noStrike" dirty="0">
                        <a:solidFill>
                          <a:srgbClr val="000000"/>
                        </a:solidFill>
                        <a:effectLst/>
                        <a:latin typeface="Calibri" panose="020F0502020204030204" pitchFamily="34" charset="0"/>
                      </a:endParaRPr>
                    </a:p>
                  </a:txBody>
                  <a:tcPr marL="9525" marR="9525" marT="9525" marB="0">
                    <a:solidFill>
                      <a:schemeClr val="accent6">
                        <a:lumMod val="40000"/>
                        <a:lumOff val="60000"/>
                      </a:schemeClr>
                    </a:solidFill>
                  </a:tcPr>
                </a:tc>
                <a:tc>
                  <a:txBody>
                    <a:bodyPr/>
                    <a:lstStyle/>
                    <a:p>
                      <a:pPr algn="ctr" fontAlgn="b"/>
                      <a:r>
                        <a:rPr lang="de-DE" sz="1400" b="0" i="1" u="none" strike="noStrike" dirty="0">
                          <a:solidFill>
                            <a:srgbClr val="000000"/>
                          </a:solidFill>
                          <a:effectLst/>
                          <a:latin typeface="Calibri" panose="020F0502020204030204" pitchFamily="34" charset="0"/>
                        </a:rPr>
                        <a:t>(95-72,0 = 23,0)</a:t>
                      </a:r>
                    </a:p>
                    <a:p>
                      <a:pPr algn="ctr" fontAlgn="b"/>
                      <a:endParaRPr lang="de-DE" sz="2000" b="0" i="1" u="none" strike="noStrike" dirty="0">
                        <a:solidFill>
                          <a:srgbClr val="000000"/>
                        </a:solidFill>
                        <a:effectLst/>
                        <a:latin typeface="Calibri" panose="020F0502020204030204" pitchFamily="34" charset="0"/>
                      </a:endParaRPr>
                    </a:p>
                    <a:p>
                      <a:pPr algn="ctr" fontAlgn="b"/>
                      <a:r>
                        <a:rPr lang="de-DE" sz="2000" b="1" i="0" u="none" strike="noStrike" dirty="0">
                          <a:solidFill>
                            <a:srgbClr val="000000"/>
                          </a:solidFill>
                          <a:effectLst/>
                          <a:latin typeface="Calibri" panose="020F0502020204030204" pitchFamily="34" charset="0"/>
                        </a:rPr>
                        <a:t>23,0</a:t>
                      </a:r>
                    </a:p>
                  </a:txBody>
                  <a:tcPr marL="9525" marR="9525" marT="9525" marB="0">
                    <a:solidFill>
                      <a:schemeClr val="accent6">
                        <a:lumMod val="40000"/>
                        <a:lumOff val="60000"/>
                      </a:schemeClr>
                    </a:solidFill>
                  </a:tcPr>
                </a:tc>
                <a:tc>
                  <a:txBody>
                    <a:bodyPr/>
                    <a:lstStyle/>
                    <a:p>
                      <a:pPr algn="ctr" fontAlgn="b"/>
                      <a:r>
                        <a:rPr lang="de-DE" sz="1400" b="0" i="1" u="none" strike="noStrike" dirty="0">
                          <a:solidFill>
                            <a:srgbClr val="000000"/>
                          </a:solidFill>
                          <a:effectLst/>
                          <a:latin typeface="Calibri" panose="020F0502020204030204" pitchFamily="34" charset="0"/>
                        </a:rPr>
                        <a:t>(87 – 65,0 = 22,0)</a:t>
                      </a:r>
                    </a:p>
                    <a:p>
                      <a:pPr algn="ctr" fontAlgn="b"/>
                      <a:endParaRPr lang="de-DE" sz="2000" b="0" i="0" u="none" strike="noStrike" dirty="0">
                        <a:solidFill>
                          <a:srgbClr val="000000"/>
                        </a:solidFill>
                        <a:effectLst/>
                        <a:latin typeface="Calibri" panose="020F0502020204030204" pitchFamily="34" charset="0"/>
                      </a:endParaRPr>
                    </a:p>
                    <a:p>
                      <a:pPr algn="ctr" fontAlgn="b"/>
                      <a:r>
                        <a:rPr lang="de-DE" sz="2000" b="0" i="0" u="none" strike="noStrike" dirty="0">
                          <a:solidFill>
                            <a:srgbClr val="000000"/>
                          </a:solidFill>
                          <a:effectLst/>
                          <a:latin typeface="Calibri" panose="020F0502020204030204" pitchFamily="34" charset="0"/>
                        </a:rPr>
                        <a:t>22,0</a:t>
                      </a:r>
                    </a:p>
                  </a:txBody>
                  <a:tcPr marL="9525" marR="9525" marT="9525" marB="0">
                    <a:solidFill>
                      <a:schemeClr val="accent6">
                        <a:lumMod val="40000"/>
                        <a:lumOff val="60000"/>
                      </a:schemeClr>
                    </a:solidFill>
                  </a:tcPr>
                </a:tc>
                <a:extLst>
                  <a:ext uri="{0D108BD9-81ED-4DB2-BD59-A6C34878D82A}">
                    <a16:rowId xmlns:a16="http://schemas.microsoft.com/office/drawing/2014/main" val="84088841"/>
                  </a:ext>
                </a:extLst>
              </a:tr>
              <a:tr h="464165">
                <a:tc>
                  <a:txBody>
                    <a:bodyPr/>
                    <a:lstStyle/>
                    <a:p>
                      <a:pPr algn="ctr" fontAlgn="b"/>
                      <a:r>
                        <a:rPr lang="de-DE" sz="2000" b="0" i="0" u="none" strike="noStrike" dirty="0">
                          <a:solidFill>
                            <a:srgbClr val="000000"/>
                          </a:solidFill>
                          <a:effectLst/>
                          <a:latin typeface="Calibri" panose="020F0502020204030204" pitchFamily="34" charset="0"/>
                        </a:rPr>
                        <a:t>4.</a:t>
                      </a:r>
                    </a:p>
                  </a:txBody>
                  <a:tcPr marL="9525" marR="9525" marT="9525" marB="0">
                    <a:solidFill>
                      <a:schemeClr val="accent6">
                        <a:lumMod val="40000"/>
                        <a:lumOff val="60000"/>
                      </a:schemeClr>
                    </a:solidFill>
                  </a:tcPr>
                </a:tc>
                <a:tc>
                  <a:txBody>
                    <a:bodyPr/>
                    <a:lstStyle/>
                    <a:p>
                      <a:pPr algn="l" fontAlgn="b"/>
                      <a:r>
                        <a:rPr lang="de-DE" sz="2000" b="0" i="0" u="none" strike="noStrike" dirty="0" err="1">
                          <a:solidFill>
                            <a:srgbClr val="000000"/>
                          </a:solidFill>
                          <a:effectLst/>
                          <a:latin typeface="Calibri" panose="020F0502020204030204" pitchFamily="34" charset="0"/>
                        </a:rPr>
                        <a:t>Slope</a:t>
                      </a:r>
                      <a:r>
                        <a:rPr lang="de-DE" sz="2000" b="0" i="0" u="none" strike="noStrike" dirty="0">
                          <a:solidFill>
                            <a:srgbClr val="000000"/>
                          </a:solidFill>
                          <a:effectLst/>
                          <a:latin typeface="Calibri" panose="020F0502020204030204" pitchFamily="34" charset="0"/>
                        </a:rPr>
                        <a:t>-Wert ermitteln (Scorekarte)</a:t>
                      </a:r>
                    </a:p>
                  </a:txBody>
                  <a:tcPr marL="9525" marR="9525" marT="9525" marB="0">
                    <a:solidFill>
                      <a:schemeClr val="accent6">
                        <a:lumMod val="40000"/>
                        <a:lumOff val="60000"/>
                      </a:schemeClr>
                    </a:solidFill>
                  </a:tcPr>
                </a:tc>
                <a:tc>
                  <a:txBody>
                    <a:bodyPr/>
                    <a:lstStyle/>
                    <a:p>
                      <a:pPr algn="ctr" fontAlgn="b"/>
                      <a:r>
                        <a:rPr lang="de-DE" sz="2000" b="0" i="0" u="none" strike="noStrike" dirty="0">
                          <a:solidFill>
                            <a:srgbClr val="000000"/>
                          </a:solidFill>
                          <a:effectLst/>
                          <a:latin typeface="Calibri" panose="020F0502020204030204" pitchFamily="34" charset="0"/>
                        </a:rPr>
                        <a:t>135</a:t>
                      </a:r>
                    </a:p>
                  </a:txBody>
                  <a:tcPr marL="9525" marR="9525" marT="9525" marB="0">
                    <a:solidFill>
                      <a:schemeClr val="accent6">
                        <a:lumMod val="40000"/>
                        <a:lumOff val="60000"/>
                      </a:schemeClr>
                    </a:solidFill>
                  </a:tcPr>
                </a:tc>
                <a:tc>
                  <a:txBody>
                    <a:bodyPr/>
                    <a:lstStyle/>
                    <a:p>
                      <a:pPr algn="ctr" fontAlgn="b"/>
                      <a:r>
                        <a:rPr lang="de-DE" sz="2000" b="0" i="0" u="none" strike="noStrike" dirty="0">
                          <a:solidFill>
                            <a:srgbClr val="000000"/>
                          </a:solidFill>
                          <a:effectLst/>
                          <a:latin typeface="Calibri" panose="020F0502020204030204" pitchFamily="34" charset="0"/>
                        </a:rPr>
                        <a:t>115</a:t>
                      </a:r>
                    </a:p>
                  </a:txBody>
                  <a:tcPr marL="9525" marR="9525" marT="9525" marB="0">
                    <a:solidFill>
                      <a:schemeClr val="accent6">
                        <a:lumMod val="40000"/>
                        <a:lumOff val="60000"/>
                      </a:schemeClr>
                    </a:solidFill>
                  </a:tcPr>
                </a:tc>
                <a:extLst>
                  <a:ext uri="{0D108BD9-81ED-4DB2-BD59-A6C34878D82A}">
                    <a16:rowId xmlns:a16="http://schemas.microsoft.com/office/drawing/2014/main" val="214457840"/>
                  </a:ext>
                </a:extLst>
              </a:tr>
              <a:tr h="651589">
                <a:tc>
                  <a:txBody>
                    <a:bodyPr/>
                    <a:lstStyle/>
                    <a:p>
                      <a:pPr algn="ctr" fontAlgn="b"/>
                      <a:r>
                        <a:rPr lang="de-DE" sz="2000" b="0" i="0" u="none" strike="noStrike" dirty="0">
                          <a:solidFill>
                            <a:srgbClr val="000000"/>
                          </a:solidFill>
                          <a:effectLst/>
                          <a:latin typeface="Calibri" panose="020F0502020204030204" pitchFamily="34" charset="0"/>
                        </a:rPr>
                        <a:t>5.</a:t>
                      </a:r>
                    </a:p>
                  </a:txBody>
                  <a:tcPr marL="9525" marR="9525" marT="9525" marB="0">
                    <a:solidFill>
                      <a:schemeClr val="accent6">
                        <a:lumMod val="40000"/>
                        <a:lumOff val="60000"/>
                      </a:schemeClr>
                    </a:solidFill>
                  </a:tcPr>
                </a:tc>
                <a:tc>
                  <a:txBody>
                    <a:bodyPr/>
                    <a:lstStyle/>
                    <a:p>
                      <a:pPr algn="l" fontAlgn="b"/>
                      <a:r>
                        <a:rPr lang="de-DE" sz="2000" u="none" strike="noStrike" dirty="0">
                          <a:effectLst/>
                        </a:rPr>
                        <a:t>Anpassung an </a:t>
                      </a:r>
                      <a:r>
                        <a:rPr lang="de-DE" sz="2000" u="none" strike="noStrike" dirty="0" err="1">
                          <a:effectLst/>
                        </a:rPr>
                        <a:t>Slope</a:t>
                      </a:r>
                      <a:r>
                        <a:rPr lang="de-DE" sz="2000" u="none" strike="noStrike" dirty="0">
                          <a:effectLst/>
                        </a:rPr>
                        <a:t> 113 (festgelegter Einheitswert)</a:t>
                      </a:r>
                      <a:endParaRPr lang="de-DE" sz="2000" b="0" i="0" u="none" strike="noStrike" dirty="0">
                        <a:solidFill>
                          <a:srgbClr val="000000"/>
                        </a:solidFill>
                        <a:effectLst/>
                        <a:latin typeface="Calibri" panose="020F0502020204030204" pitchFamily="34" charset="0"/>
                      </a:endParaRPr>
                    </a:p>
                  </a:txBody>
                  <a:tcPr marL="9525" marR="9525" marT="9525" marB="0">
                    <a:solidFill>
                      <a:schemeClr val="accent6">
                        <a:lumMod val="40000"/>
                        <a:lumOff val="60000"/>
                      </a:schemeClr>
                    </a:solidFill>
                  </a:tcPr>
                </a:tc>
                <a:tc>
                  <a:txBody>
                    <a:bodyPr/>
                    <a:lstStyle/>
                    <a:p>
                      <a:pPr algn="ctr" fontAlgn="b"/>
                      <a:r>
                        <a:rPr lang="de-DE" sz="1400" b="0" i="1" u="none" strike="noStrike" dirty="0">
                          <a:solidFill>
                            <a:srgbClr val="000000"/>
                          </a:solidFill>
                          <a:effectLst/>
                          <a:latin typeface="Calibri" panose="020F0502020204030204" pitchFamily="34" charset="0"/>
                        </a:rPr>
                        <a:t>(113/135 * 23,0 = 19,3)</a:t>
                      </a:r>
                    </a:p>
                    <a:p>
                      <a:pPr algn="ctr" fontAlgn="b"/>
                      <a:r>
                        <a:rPr lang="de-DE" sz="2000" b="1" i="0" u="none" strike="noStrike" dirty="0">
                          <a:solidFill>
                            <a:srgbClr val="000000"/>
                          </a:solidFill>
                          <a:effectLst/>
                          <a:latin typeface="Calibri" panose="020F0502020204030204" pitchFamily="34" charset="0"/>
                        </a:rPr>
                        <a:t>19,3</a:t>
                      </a:r>
                    </a:p>
                  </a:txBody>
                  <a:tcPr marL="9525" marR="9525" marT="9525" marB="0">
                    <a:solidFill>
                      <a:schemeClr val="accent6">
                        <a:lumMod val="40000"/>
                        <a:lumOff val="60000"/>
                      </a:schemeClr>
                    </a:solidFill>
                  </a:tcPr>
                </a:tc>
                <a:tc>
                  <a:txBody>
                    <a:bodyPr/>
                    <a:lstStyle/>
                    <a:p>
                      <a:pPr algn="ctr" fontAlgn="b"/>
                      <a:r>
                        <a:rPr lang="de-DE" sz="1400" b="0" i="1" u="none" strike="noStrike" dirty="0">
                          <a:solidFill>
                            <a:srgbClr val="000000"/>
                          </a:solidFill>
                          <a:effectLst/>
                          <a:latin typeface="Calibri" panose="020F0502020204030204" pitchFamily="34" charset="0"/>
                        </a:rPr>
                        <a:t>(113 / 115 * 22,0 = 21,6)</a:t>
                      </a:r>
                    </a:p>
                    <a:p>
                      <a:pPr algn="ctr" fontAlgn="b"/>
                      <a:r>
                        <a:rPr lang="de-DE" sz="2000" b="0" i="0" u="none" strike="noStrike" dirty="0">
                          <a:solidFill>
                            <a:srgbClr val="000000"/>
                          </a:solidFill>
                          <a:effectLst/>
                          <a:latin typeface="Calibri" panose="020F0502020204030204" pitchFamily="34" charset="0"/>
                        </a:rPr>
                        <a:t>21,6</a:t>
                      </a:r>
                    </a:p>
                  </a:txBody>
                  <a:tcPr marL="9525" marR="9525" marT="9525" marB="0">
                    <a:solidFill>
                      <a:schemeClr val="accent6">
                        <a:lumMod val="40000"/>
                        <a:lumOff val="60000"/>
                      </a:schemeClr>
                    </a:solidFill>
                  </a:tcPr>
                </a:tc>
                <a:extLst>
                  <a:ext uri="{0D108BD9-81ED-4DB2-BD59-A6C34878D82A}">
                    <a16:rowId xmlns:a16="http://schemas.microsoft.com/office/drawing/2014/main" val="3571603112"/>
                  </a:ext>
                </a:extLst>
              </a:tr>
            </a:tbl>
          </a:graphicData>
        </a:graphic>
      </p:graphicFrame>
      <p:sp>
        <p:nvSpPr>
          <p:cNvPr id="8" name="Inhaltsplatzhalter 2">
            <a:extLst>
              <a:ext uri="{FF2B5EF4-FFF2-40B4-BE49-F238E27FC236}">
                <a16:creationId xmlns:a16="http://schemas.microsoft.com/office/drawing/2014/main" id="{15A8A5EA-9934-4CCE-8B5E-1DCAEE37CD21}"/>
              </a:ext>
            </a:extLst>
          </p:cNvPr>
          <p:cNvSpPr txBox="1">
            <a:spLocks/>
          </p:cNvSpPr>
          <p:nvPr/>
        </p:nvSpPr>
        <p:spPr>
          <a:xfrm>
            <a:off x="7775680" y="2712964"/>
            <a:ext cx="3573430" cy="347518"/>
          </a:xfrm>
          <a:prstGeom prst="rect">
            <a:avLst/>
          </a:prstGeom>
        </p:spPr>
        <p:txBody>
          <a:bodyPr vert="horz" lIns="91440" tIns="45720" rIns="91440" bIns="45720" rtlCol="0">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r>
              <a:rPr lang="de-DE" sz="1800" dirty="0">
                <a:solidFill>
                  <a:schemeClr val="accent6">
                    <a:lumMod val="75000"/>
                  </a:schemeClr>
                </a:solidFill>
              </a:rPr>
              <a:t>Beispiel 1                   Beispiel 2</a:t>
            </a:r>
          </a:p>
        </p:txBody>
      </p:sp>
      <p:sp>
        <p:nvSpPr>
          <p:cNvPr id="9" name="Titel 1">
            <a:extLst>
              <a:ext uri="{FF2B5EF4-FFF2-40B4-BE49-F238E27FC236}">
                <a16:creationId xmlns:a16="http://schemas.microsoft.com/office/drawing/2014/main" id="{69519494-2487-4E17-936B-89A430976B8B}"/>
              </a:ext>
            </a:extLst>
          </p:cNvPr>
          <p:cNvSpPr txBox="1">
            <a:spLocks/>
          </p:cNvSpPr>
          <p:nvPr/>
        </p:nvSpPr>
        <p:spPr>
          <a:xfrm>
            <a:off x="0" y="247842"/>
            <a:ext cx="12191999" cy="548571"/>
          </a:xfrm>
          <a:prstGeom prst="rect">
            <a:avLst/>
          </a:prstGeom>
          <a:solidFill>
            <a:schemeClr val="accent6">
              <a:lumMod val="40000"/>
              <a:lumOff val="60000"/>
            </a:schemeClr>
          </a:solidFill>
          <a:ln>
            <a:solidFill>
              <a:schemeClr val="accent6">
                <a:lumMod val="40000"/>
                <a:lumOff val="60000"/>
              </a:schemeClr>
            </a:solidFill>
          </a:ln>
        </p:spPr>
        <p:txBody>
          <a:bodyPr/>
          <a:lst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a:lstStyle>
          <a:p>
            <a:pPr>
              <a:tabLst>
                <a:tab pos="623888" algn="l"/>
              </a:tabLst>
            </a:pPr>
            <a:r>
              <a:rPr lang="de-DE" sz="3600" dirty="0"/>
              <a:t>	</a:t>
            </a:r>
            <a:r>
              <a:rPr lang="de-DE" sz="2900" dirty="0">
                <a:latin typeface="Arial" panose="020B0604020202020204" pitchFamily="34" charset="0"/>
                <a:cs typeface="Arial" panose="020B0604020202020204" pitchFamily="34" charset="0"/>
              </a:rPr>
              <a:t>World Handicap System </a:t>
            </a:r>
          </a:p>
        </p:txBody>
      </p:sp>
    </p:spTree>
    <p:extLst>
      <p:ext uri="{BB962C8B-B14F-4D97-AF65-F5344CB8AC3E}">
        <p14:creationId xmlns:p14="http://schemas.microsoft.com/office/powerpoint/2010/main" val="3468677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0" y="247842"/>
            <a:ext cx="12191999" cy="548571"/>
          </a:xfrm>
          <a:prstGeom prst="rect">
            <a:avLst/>
          </a:prstGeom>
          <a:solidFill>
            <a:schemeClr val="accent6">
              <a:lumMod val="40000"/>
              <a:lumOff val="60000"/>
            </a:schemeClr>
          </a:solidFill>
          <a:ln>
            <a:solidFill>
              <a:schemeClr val="accent6">
                <a:lumMod val="40000"/>
                <a:lumOff val="60000"/>
              </a:schemeClr>
            </a:solidFill>
          </a:ln>
        </p:spPr>
        <p:txBody>
          <a:bodyPr/>
          <a:lst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a:lstStyle>
          <a:p>
            <a:pPr>
              <a:tabLst>
                <a:tab pos="623888" algn="l"/>
              </a:tabLst>
            </a:pPr>
            <a:r>
              <a:rPr lang="de-DE" sz="3600" dirty="0"/>
              <a:t>	</a:t>
            </a:r>
            <a:r>
              <a:rPr lang="de-DE" sz="2900" dirty="0">
                <a:latin typeface="Arial" panose="020B0604020202020204" pitchFamily="34" charset="0"/>
                <a:cs typeface="Arial" panose="020B0604020202020204" pitchFamily="34" charset="0"/>
              </a:rPr>
              <a:t>World Handicap System </a:t>
            </a:r>
          </a:p>
        </p:txBody>
      </p:sp>
      <p:sp>
        <p:nvSpPr>
          <p:cNvPr id="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557758" y="1224036"/>
            <a:ext cx="10546915"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Einstieg in das World Handicap System</a:t>
            </a:r>
          </a:p>
        </p:txBody>
      </p:sp>
      <p:sp>
        <p:nvSpPr>
          <p:cNvPr id="11" name="Pfeil nach rechts 10">
            <a:extLst>
              <a:ext uri="{FF2B5EF4-FFF2-40B4-BE49-F238E27FC236}">
                <a16:creationId xmlns:a16="http://schemas.microsoft.com/office/drawing/2014/main" id="{8F94AE9B-2EB3-441C-8BD2-3D0215663028}"/>
              </a:ext>
            </a:extLst>
          </p:cNvPr>
          <p:cNvSpPr/>
          <p:nvPr/>
        </p:nvSpPr>
        <p:spPr>
          <a:xfrm>
            <a:off x="557757" y="1814788"/>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913241" y="1721325"/>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Der erste Handicap-Index wird aufgrund von nur einer Runde berechnet:</a:t>
            </a:r>
          </a:p>
        </p:txBody>
      </p:sp>
      <p:pic>
        <p:nvPicPr>
          <p:cNvPr id="8" name="Grafik 7">
            <a:extLst>
              <a:ext uri="{FF2B5EF4-FFF2-40B4-BE49-F238E27FC236}">
                <a16:creationId xmlns:a16="http://schemas.microsoft.com/office/drawing/2014/main" id="{718141F1-9260-42EC-A120-A53661452AF2}"/>
              </a:ext>
            </a:extLst>
          </p:cNvPr>
          <p:cNvPicPr>
            <a:picLocks noChangeAspect="1"/>
          </p:cNvPicPr>
          <p:nvPr/>
        </p:nvPicPr>
        <p:blipFill>
          <a:blip r:embed="rId3"/>
          <a:stretch>
            <a:fillRect/>
          </a:stretch>
        </p:blipFill>
        <p:spPr>
          <a:xfrm>
            <a:off x="580600" y="2218614"/>
            <a:ext cx="11345237" cy="4505930"/>
          </a:xfrm>
          <a:prstGeom prst="rect">
            <a:avLst/>
          </a:prstGeom>
        </p:spPr>
      </p:pic>
    </p:spTree>
    <p:extLst>
      <p:ext uri="{BB962C8B-B14F-4D97-AF65-F5344CB8AC3E}">
        <p14:creationId xmlns:p14="http://schemas.microsoft.com/office/powerpoint/2010/main" val="1064626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6A4FA4CD-6046-4F30-B446-C92D52AECEB8}"/>
              </a:ext>
            </a:extLst>
          </p:cNvPr>
          <p:cNvGrpSpPr/>
          <p:nvPr/>
        </p:nvGrpSpPr>
        <p:grpSpPr>
          <a:xfrm>
            <a:off x="321973" y="1802336"/>
            <a:ext cx="11269014" cy="4807822"/>
            <a:chOff x="2033587" y="1018670"/>
            <a:chExt cx="8391505" cy="4672878"/>
          </a:xfrm>
        </p:grpSpPr>
        <p:pic>
          <p:nvPicPr>
            <p:cNvPr id="6" name="Grafik 5">
              <a:extLst>
                <a:ext uri="{FF2B5EF4-FFF2-40B4-BE49-F238E27FC236}">
                  <a16:creationId xmlns:a16="http://schemas.microsoft.com/office/drawing/2014/main" id="{58279E24-A271-4142-9F92-3EBD8253EB55}"/>
                </a:ext>
              </a:extLst>
            </p:cNvPr>
            <p:cNvPicPr>
              <a:picLocks noChangeAspect="1"/>
            </p:cNvPicPr>
            <p:nvPr/>
          </p:nvPicPr>
          <p:blipFill>
            <a:blip r:embed="rId3"/>
            <a:stretch>
              <a:fillRect/>
            </a:stretch>
          </p:blipFill>
          <p:spPr>
            <a:xfrm>
              <a:off x="2033587" y="1018670"/>
              <a:ext cx="8391505" cy="4672878"/>
            </a:xfrm>
            <a:prstGeom prst="rect">
              <a:avLst/>
            </a:prstGeom>
          </p:spPr>
        </p:pic>
        <p:grpSp>
          <p:nvGrpSpPr>
            <p:cNvPr id="7" name="Gruppieren 6">
              <a:extLst>
                <a:ext uri="{FF2B5EF4-FFF2-40B4-BE49-F238E27FC236}">
                  <a16:creationId xmlns:a16="http://schemas.microsoft.com/office/drawing/2014/main" id="{3C591E55-CA32-4134-B3E5-AF3240E5DFFE}"/>
                </a:ext>
              </a:extLst>
            </p:cNvPr>
            <p:cNvGrpSpPr/>
            <p:nvPr/>
          </p:nvGrpSpPr>
          <p:grpSpPr>
            <a:xfrm>
              <a:off x="8682181" y="1697317"/>
              <a:ext cx="1742911" cy="3790149"/>
              <a:chOff x="8682181" y="1697317"/>
              <a:chExt cx="1742911" cy="3790149"/>
            </a:xfrm>
          </p:grpSpPr>
          <p:sp>
            <p:nvSpPr>
              <p:cNvPr id="8" name="Ellipse 7">
                <a:extLst>
                  <a:ext uri="{FF2B5EF4-FFF2-40B4-BE49-F238E27FC236}">
                    <a16:creationId xmlns:a16="http://schemas.microsoft.com/office/drawing/2014/main" id="{226527A9-6D1B-4411-AEC8-77A98C133EDA}"/>
                  </a:ext>
                </a:extLst>
              </p:cNvPr>
              <p:cNvSpPr/>
              <p:nvPr/>
            </p:nvSpPr>
            <p:spPr>
              <a:xfrm>
                <a:off x="8682181" y="2078182"/>
                <a:ext cx="508000" cy="2401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Ellipse 8">
                <a:extLst>
                  <a:ext uri="{FF2B5EF4-FFF2-40B4-BE49-F238E27FC236}">
                    <a16:creationId xmlns:a16="http://schemas.microsoft.com/office/drawing/2014/main" id="{4B84AE82-7DC8-489A-9577-59DEEF07C653}"/>
                  </a:ext>
                </a:extLst>
              </p:cNvPr>
              <p:cNvSpPr/>
              <p:nvPr/>
            </p:nvSpPr>
            <p:spPr>
              <a:xfrm>
                <a:off x="8682181" y="2468149"/>
                <a:ext cx="508000" cy="2401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Ellipse 9">
                <a:extLst>
                  <a:ext uri="{FF2B5EF4-FFF2-40B4-BE49-F238E27FC236}">
                    <a16:creationId xmlns:a16="http://schemas.microsoft.com/office/drawing/2014/main" id="{2D9C375F-6CD8-4786-9398-BBC553333794}"/>
                  </a:ext>
                </a:extLst>
              </p:cNvPr>
              <p:cNvSpPr/>
              <p:nvPr/>
            </p:nvSpPr>
            <p:spPr>
              <a:xfrm>
                <a:off x="8682181" y="3045422"/>
                <a:ext cx="508000" cy="2401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Ellipse 10">
                <a:extLst>
                  <a:ext uri="{FF2B5EF4-FFF2-40B4-BE49-F238E27FC236}">
                    <a16:creationId xmlns:a16="http://schemas.microsoft.com/office/drawing/2014/main" id="{0BA2878F-3AF1-4A9C-998D-F9AACDA330C7}"/>
                  </a:ext>
                </a:extLst>
              </p:cNvPr>
              <p:cNvSpPr/>
              <p:nvPr/>
            </p:nvSpPr>
            <p:spPr>
              <a:xfrm>
                <a:off x="8682181" y="3465678"/>
                <a:ext cx="508000" cy="2401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Ellipse 11">
                <a:extLst>
                  <a:ext uri="{FF2B5EF4-FFF2-40B4-BE49-F238E27FC236}">
                    <a16:creationId xmlns:a16="http://schemas.microsoft.com/office/drawing/2014/main" id="{DADB5C46-D288-4ECD-BC1C-7FF73891D3ED}"/>
                  </a:ext>
                </a:extLst>
              </p:cNvPr>
              <p:cNvSpPr/>
              <p:nvPr/>
            </p:nvSpPr>
            <p:spPr>
              <a:xfrm>
                <a:off x="8682181" y="3858225"/>
                <a:ext cx="508000" cy="2401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Ellipse 12">
                <a:extLst>
                  <a:ext uri="{FF2B5EF4-FFF2-40B4-BE49-F238E27FC236}">
                    <a16:creationId xmlns:a16="http://schemas.microsoft.com/office/drawing/2014/main" id="{F16FBF0D-9CC2-4CFF-9D22-2AD271A7465F}"/>
                  </a:ext>
                </a:extLst>
              </p:cNvPr>
              <p:cNvSpPr/>
              <p:nvPr/>
            </p:nvSpPr>
            <p:spPr>
              <a:xfrm>
                <a:off x="8682181" y="4636161"/>
                <a:ext cx="508000" cy="2401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Ellipse 13">
                <a:extLst>
                  <a:ext uri="{FF2B5EF4-FFF2-40B4-BE49-F238E27FC236}">
                    <a16:creationId xmlns:a16="http://schemas.microsoft.com/office/drawing/2014/main" id="{FD76E6E4-5015-44A4-85CD-5A354C40A175}"/>
                  </a:ext>
                </a:extLst>
              </p:cNvPr>
              <p:cNvSpPr/>
              <p:nvPr/>
            </p:nvSpPr>
            <p:spPr>
              <a:xfrm>
                <a:off x="8682181" y="5043601"/>
                <a:ext cx="508000" cy="2401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Ellipse 14">
                <a:extLst>
                  <a:ext uri="{FF2B5EF4-FFF2-40B4-BE49-F238E27FC236}">
                    <a16:creationId xmlns:a16="http://schemas.microsoft.com/office/drawing/2014/main" id="{13037BFA-1B1D-40F9-94B7-775CA84E7938}"/>
                  </a:ext>
                </a:extLst>
              </p:cNvPr>
              <p:cNvSpPr/>
              <p:nvPr/>
            </p:nvSpPr>
            <p:spPr>
              <a:xfrm>
                <a:off x="8682181" y="5247321"/>
                <a:ext cx="508000" cy="2401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a:extLst>
                  <a:ext uri="{FF2B5EF4-FFF2-40B4-BE49-F238E27FC236}">
                    <a16:creationId xmlns:a16="http://schemas.microsoft.com/office/drawing/2014/main" id="{3283D348-EA55-40CB-83D2-FB59E3679B19}"/>
                  </a:ext>
                </a:extLst>
              </p:cNvPr>
              <p:cNvSpPr txBox="1"/>
              <p:nvPr/>
            </p:nvSpPr>
            <p:spPr>
              <a:xfrm>
                <a:off x="9365674" y="1697317"/>
                <a:ext cx="1059418" cy="2308324"/>
              </a:xfrm>
              <a:prstGeom prst="rect">
                <a:avLst/>
              </a:prstGeom>
              <a:noFill/>
            </p:spPr>
            <p:txBody>
              <a:bodyPr wrap="square" rtlCol="0">
                <a:spAutoFit/>
              </a:bodyPr>
              <a:lstStyle/>
              <a:p>
                <a:r>
                  <a:rPr lang="de-DE" sz="1200" dirty="0"/>
                  <a:t>(8,9 + 14,9 + 17,0 + 14,5 + 16,7 + 15,6 + 14,6 + 17,0) </a:t>
                </a:r>
              </a:p>
              <a:p>
                <a:endParaRPr lang="de-DE" sz="1200" dirty="0"/>
              </a:p>
              <a:p>
                <a:pPr algn="ctr"/>
                <a:r>
                  <a:rPr lang="de-DE" sz="1200" b="1" dirty="0"/>
                  <a:t>= 119,2</a:t>
                </a:r>
              </a:p>
              <a:p>
                <a:endParaRPr lang="de-DE" sz="1200" dirty="0"/>
              </a:p>
              <a:p>
                <a:endParaRPr lang="de-DE" sz="1200" dirty="0"/>
              </a:p>
              <a:p>
                <a:pPr algn="ctr"/>
                <a:r>
                  <a:rPr lang="de-DE" sz="1200" dirty="0"/>
                  <a:t> 119,2 / 8</a:t>
                </a:r>
              </a:p>
              <a:p>
                <a:pPr algn="ctr"/>
                <a:r>
                  <a:rPr lang="de-DE" sz="1200" dirty="0"/>
                  <a:t>=</a:t>
                </a:r>
              </a:p>
              <a:p>
                <a:endParaRPr lang="de-DE" sz="1200" dirty="0"/>
              </a:p>
              <a:p>
                <a:endParaRPr lang="de-DE" sz="1200" dirty="0"/>
              </a:p>
            </p:txBody>
          </p:sp>
        </p:grpSp>
      </p:grpSp>
      <p:sp>
        <p:nvSpPr>
          <p:cNvPr id="17" name="Titel 1">
            <a:extLst>
              <a:ext uri="{FF2B5EF4-FFF2-40B4-BE49-F238E27FC236}">
                <a16:creationId xmlns:a16="http://schemas.microsoft.com/office/drawing/2014/main" id="{717B1715-0E75-4225-849A-0D4DB6FBADFD}"/>
              </a:ext>
            </a:extLst>
          </p:cNvPr>
          <p:cNvSpPr txBox="1">
            <a:spLocks/>
          </p:cNvSpPr>
          <p:nvPr/>
        </p:nvSpPr>
        <p:spPr>
          <a:xfrm>
            <a:off x="0" y="247842"/>
            <a:ext cx="12191999" cy="548571"/>
          </a:xfrm>
          <a:prstGeom prst="rect">
            <a:avLst/>
          </a:prstGeom>
          <a:solidFill>
            <a:schemeClr val="accent6">
              <a:lumMod val="40000"/>
              <a:lumOff val="60000"/>
            </a:schemeClr>
          </a:solidFill>
          <a:ln>
            <a:solidFill>
              <a:schemeClr val="accent6">
                <a:lumMod val="40000"/>
                <a:lumOff val="60000"/>
              </a:schemeClr>
            </a:solidFill>
          </a:ln>
        </p:spPr>
        <p:txBody>
          <a:bodyPr/>
          <a:lst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a:lstStyle>
          <a:p>
            <a:pPr>
              <a:tabLst>
                <a:tab pos="623888" algn="l"/>
              </a:tabLst>
            </a:pPr>
            <a:r>
              <a:rPr lang="de-DE" sz="3600" dirty="0"/>
              <a:t>	</a:t>
            </a:r>
            <a:r>
              <a:rPr lang="de-DE" sz="2900" dirty="0">
                <a:latin typeface="Arial" panose="020B0604020202020204" pitchFamily="34" charset="0"/>
                <a:cs typeface="Arial" panose="020B0604020202020204" pitchFamily="34" charset="0"/>
              </a:rPr>
              <a:t>World Handicap System </a:t>
            </a:r>
          </a:p>
        </p:txBody>
      </p:sp>
      <p:sp>
        <p:nvSpPr>
          <p:cNvPr id="18" name="Text Box 3">
            <a:extLst>
              <a:ext uri="{FF2B5EF4-FFF2-40B4-BE49-F238E27FC236}">
                <a16:creationId xmlns:a16="http://schemas.microsoft.com/office/drawing/2014/main" id="{B426D281-D0B1-4F8D-AE21-C4675614FA50}"/>
              </a:ext>
            </a:extLst>
          </p:cNvPr>
          <p:cNvSpPr txBox="1">
            <a:spLocks noChangeArrowheads="1"/>
          </p:cNvSpPr>
          <p:nvPr/>
        </p:nvSpPr>
        <p:spPr bwMode="auto">
          <a:xfrm>
            <a:off x="621920" y="979577"/>
            <a:ext cx="10546915"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Konvertierung von EGA-Vorgabe zum Handicap-Index</a:t>
            </a:r>
          </a:p>
        </p:txBody>
      </p:sp>
    </p:spTree>
    <p:extLst>
      <p:ext uri="{BB962C8B-B14F-4D97-AF65-F5344CB8AC3E}">
        <p14:creationId xmlns:p14="http://schemas.microsoft.com/office/powerpoint/2010/main" val="731074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E4D8D61-3431-4C81-9467-4C0519294BEE}"/>
              </a:ext>
            </a:extLst>
          </p:cNvPr>
          <p:cNvSpPr txBox="1">
            <a:spLocks/>
          </p:cNvSpPr>
          <p:nvPr/>
        </p:nvSpPr>
        <p:spPr>
          <a:xfrm>
            <a:off x="0" y="247842"/>
            <a:ext cx="12191999" cy="548571"/>
          </a:xfrm>
          <a:prstGeom prst="rect">
            <a:avLst/>
          </a:prstGeom>
          <a:solidFill>
            <a:schemeClr val="accent6">
              <a:lumMod val="40000"/>
              <a:lumOff val="60000"/>
            </a:schemeClr>
          </a:solidFill>
          <a:ln>
            <a:solidFill>
              <a:schemeClr val="accent6">
                <a:lumMod val="40000"/>
                <a:lumOff val="60000"/>
              </a:schemeClr>
            </a:solidFill>
          </a:ln>
        </p:spPr>
        <p:txBody>
          <a:bodyPr/>
          <a:lst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a:lstStyle>
          <a:p>
            <a:pPr>
              <a:tabLst>
                <a:tab pos="623888" algn="l"/>
              </a:tabLst>
            </a:pPr>
            <a:r>
              <a:rPr lang="de-DE" sz="3600" dirty="0"/>
              <a:t>	</a:t>
            </a:r>
            <a:r>
              <a:rPr lang="de-DE" sz="2900" dirty="0">
                <a:latin typeface="Arial" panose="020B0604020202020204" pitchFamily="34" charset="0"/>
                <a:cs typeface="Arial" panose="020B0604020202020204" pitchFamily="34" charset="0"/>
              </a:rPr>
              <a:t>World Handicap System </a:t>
            </a:r>
          </a:p>
        </p:txBody>
      </p:sp>
      <p:sp>
        <p:nvSpPr>
          <p:cNvPr id="4"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59974" y="1119562"/>
            <a:ext cx="10092930"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Fazit für Golfer:</a:t>
            </a:r>
          </a:p>
        </p:txBody>
      </p:sp>
      <p:sp>
        <p:nvSpPr>
          <p:cNvPr id="6"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186694" y="2132367"/>
            <a:ext cx="10092930"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Möglichst viele Handicap-relevante Runden spielen</a:t>
            </a:r>
          </a:p>
        </p:txBody>
      </p:sp>
      <p:sp>
        <p:nvSpPr>
          <p:cNvPr id="7"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186694" y="2821033"/>
            <a:ext cx="10092930" cy="830997"/>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Dem Handicap-Index nicht zu viel Beachtung schenken – er wird automatisch entsprechend der Spielstärke berechnet.</a:t>
            </a:r>
          </a:p>
        </p:txBody>
      </p:sp>
      <p:sp>
        <p:nvSpPr>
          <p:cNvPr id="8"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186694" y="3870275"/>
            <a:ext cx="10092930" cy="1200329"/>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Nur die besten Ergebnisse werden zur Handicap-Berechnung genutzt (Bei 20 Ergebnissen nur die besten 8 - d.h. die 12 schlechteren sind zunächst nicht Handicap-relevant.</a:t>
            </a:r>
          </a:p>
        </p:txBody>
      </p:sp>
      <p:sp>
        <p:nvSpPr>
          <p:cNvPr id="9"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186694" y="5293380"/>
            <a:ext cx="10092930" cy="830997"/>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Zwischen 54 und 26,5 werden nur „Verbesserungen“ automatisch gewertet (auf Wunsch aktuelle Berechnung möglich)</a:t>
            </a:r>
          </a:p>
        </p:txBody>
      </p:sp>
      <p:sp>
        <p:nvSpPr>
          <p:cNvPr id="11" name="Pfeil nach rechts 10">
            <a:extLst>
              <a:ext uri="{FF2B5EF4-FFF2-40B4-BE49-F238E27FC236}">
                <a16:creationId xmlns:a16="http://schemas.microsoft.com/office/drawing/2014/main" id="{8F94AE9B-2EB3-441C-8BD2-3D0215663028}"/>
              </a:ext>
            </a:extLst>
          </p:cNvPr>
          <p:cNvSpPr/>
          <p:nvPr/>
        </p:nvSpPr>
        <p:spPr>
          <a:xfrm>
            <a:off x="665106" y="2181443"/>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rechts 11">
            <a:extLst>
              <a:ext uri="{FF2B5EF4-FFF2-40B4-BE49-F238E27FC236}">
                <a16:creationId xmlns:a16="http://schemas.microsoft.com/office/drawing/2014/main" id="{8F94AE9B-2EB3-441C-8BD2-3D0215663028}"/>
              </a:ext>
            </a:extLst>
          </p:cNvPr>
          <p:cNvSpPr/>
          <p:nvPr/>
        </p:nvSpPr>
        <p:spPr>
          <a:xfrm>
            <a:off x="665107" y="2864148"/>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rechts 12">
            <a:extLst>
              <a:ext uri="{FF2B5EF4-FFF2-40B4-BE49-F238E27FC236}">
                <a16:creationId xmlns:a16="http://schemas.microsoft.com/office/drawing/2014/main" id="{8F94AE9B-2EB3-441C-8BD2-3D0215663028}"/>
              </a:ext>
            </a:extLst>
          </p:cNvPr>
          <p:cNvSpPr/>
          <p:nvPr/>
        </p:nvSpPr>
        <p:spPr>
          <a:xfrm>
            <a:off x="665107" y="3870275"/>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rechts 13">
            <a:extLst>
              <a:ext uri="{FF2B5EF4-FFF2-40B4-BE49-F238E27FC236}">
                <a16:creationId xmlns:a16="http://schemas.microsoft.com/office/drawing/2014/main" id="{8F94AE9B-2EB3-441C-8BD2-3D0215663028}"/>
              </a:ext>
            </a:extLst>
          </p:cNvPr>
          <p:cNvSpPr/>
          <p:nvPr/>
        </p:nvSpPr>
        <p:spPr>
          <a:xfrm>
            <a:off x="665107" y="5293380"/>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1186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0" y="247842"/>
            <a:ext cx="12191999" cy="548571"/>
          </a:xfrm>
          <a:prstGeom prst="rect">
            <a:avLst/>
          </a:prstGeom>
          <a:solidFill>
            <a:schemeClr val="accent6">
              <a:lumMod val="40000"/>
              <a:lumOff val="60000"/>
            </a:schemeClr>
          </a:solidFill>
          <a:ln>
            <a:solidFill>
              <a:schemeClr val="accent6">
                <a:lumMod val="40000"/>
                <a:lumOff val="60000"/>
              </a:schemeClr>
            </a:solidFill>
          </a:ln>
        </p:spPr>
        <p:txBody>
          <a:bodyPr/>
          <a:lst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a:lstStyle>
          <a:p>
            <a:pPr>
              <a:tabLst>
                <a:tab pos="623888" algn="l"/>
              </a:tabLst>
            </a:pPr>
            <a:r>
              <a:rPr lang="de-DE" sz="3600" dirty="0"/>
              <a:t>	</a:t>
            </a:r>
            <a:r>
              <a:rPr lang="de-DE" sz="2900" dirty="0">
                <a:latin typeface="Arial" panose="020B0604020202020204" pitchFamily="34" charset="0"/>
                <a:cs typeface="Arial" panose="020B0604020202020204" pitchFamily="34" charset="0"/>
              </a:rPr>
              <a:t>World Handicap System </a:t>
            </a:r>
          </a:p>
        </p:txBody>
      </p:sp>
      <p:sp>
        <p:nvSpPr>
          <p:cNvPr id="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557758" y="1458347"/>
            <a:ext cx="10546915"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Weitere Details:</a:t>
            </a:r>
          </a:p>
        </p:txBody>
      </p:sp>
      <p:sp>
        <p:nvSpPr>
          <p:cNvPr id="10" name="Pfeil nach rechts 9">
            <a:extLst>
              <a:ext uri="{FF2B5EF4-FFF2-40B4-BE49-F238E27FC236}">
                <a16:creationId xmlns:a16="http://schemas.microsoft.com/office/drawing/2014/main" id="{8F94AE9B-2EB3-441C-8BD2-3D0215663028}"/>
              </a:ext>
            </a:extLst>
          </p:cNvPr>
          <p:cNvSpPr/>
          <p:nvPr/>
        </p:nvSpPr>
        <p:spPr>
          <a:xfrm>
            <a:off x="557759" y="4511207"/>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8F94AE9B-2EB3-441C-8BD2-3D0215663028}"/>
              </a:ext>
            </a:extLst>
          </p:cNvPr>
          <p:cNvSpPr/>
          <p:nvPr/>
        </p:nvSpPr>
        <p:spPr>
          <a:xfrm>
            <a:off x="557759" y="2435251"/>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163852" y="2370708"/>
            <a:ext cx="2829027"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www.golf-dgv.de</a:t>
            </a:r>
          </a:p>
        </p:txBody>
      </p:sp>
      <p:sp>
        <p:nvSpPr>
          <p:cNvPr id="7"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163852" y="4446664"/>
            <a:ext cx="7374667" cy="907941"/>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Golf-Handicap von A-Z – Was Golfer wissen müssen</a:t>
            </a:r>
          </a:p>
          <a:p>
            <a:pPr>
              <a:spcBef>
                <a:spcPts val="600"/>
              </a:spcBef>
            </a:pPr>
            <a:r>
              <a:rPr lang="de-DE" altLang="de-DE" sz="2400" dirty="0">
                <a:latin typeface="Arial" panose="020B0604020202020204" pitchFamily="34" charset="0"/>
                <a:cs typeface="Arial" panose="020B0604020202020204" pitchFamily="34" charset="0"/>
              </a:rPr>
              <a:t>Köllen Verlag, € 8,95</a:t>
            </a:r>
          </a:p>
        </p:txBody>
      </p:sp>
      <p:pic>
        <p:nvPicPr>
          <p:cNvPr id="2" name="Grafik 1"/>
          <p:cNvPicPr>
            <a:picLocks noChangeAspect="1"/>
          </p:cNvPicPr>
          <p:nvPr/>
        </p:nvPicPr>
        <p:blipFill>
          <a:blip r:embed="rId3"/>
          <a:stretch>
            <a:fillRect/>
          </a:stretch>
        </p:blipFill>
        <p:spPr>
          <a:xfrm>
            <a:off x="4961440" y="1275353"/>
            <a:ext cx="5504733" cy="2652376"/>
          </a:xfrm>
          <a:prstGeom prst="rect">
            <a:avLst/>
          </a:prstGeom>
        </p:spPr>
      </p:pic>
      <p:pic>
        <p:nvPicPr>
          <p:cNvPr id="3" name="Grafik 2"/>
          <p:cNvPicPr>
            <a:picLocks noChangeAspect="1"/>
          </p:cNvPicPr>
          <p:nvPr/>
        </p:nvPicPr>
        <p:blipFill>
          <a:blip r:embed="rId4"/>
          <a:stretch>
            <a:fillRect/>
          </a:stretch>
        </p:blipFill>
        <p:spPr>
          <a:xfrm>
            <a:off x="9018248" y="4160253"/>
            <a:ext cx="1447925" cy="2720576"/>
          </a:xfrm>
          <a:prstGeom prst="rect">
            <a:avLst/>
          </a:prstGeom>
        </p:spPr>
      </p:pic>
    </p:spTree>
    <p:extLst>
      <p:ext uri="{BB962C8B-B14F-4D97-AF65-F5344CB8AC3E}">
        <p14:creationId xmlns:p14="http://schemas.microsoft.com/office/powerpoint/2010/main" val="440158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0" y="247842"/>
            <a:ext cx="12191999" cy="548571"/>
          </a:xfrm>
          <a:prstGeom prst="rect">
            <a:avLst/>
          </a:prstGeom>
          <a:solidFill>
            <a:schemeClr val="accent6">
              <a:lumMod val="40000"/>
              <a:lumOff val="60000"/>
            </a:schemeClr>
          </a:solidFill>
          <a:ln>
            <a:solidFill>
              <a:schemeClr val="accent6">
                <a:lumMod val="40000"/>
                <a:lumOff val="60000"/>
              </a:schemeClr>
            </a:solidFill>
          </a:ln>
        </p:spPr>
        <p:txBody>
          <a:bodyPr/>
          <a:lst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a:lstStyle>
          <a:p>
            <a:pPr>
              <a:tabLst>
                <a:tab pos="623888" algn="l"/>
              </a:tabLst>
            </a:pPr>
            <a:r>
              <a:rPr lang="de-DE" sz="3600" dirty="0"/>
              <a:t>	</a:t>
            </a:r>
            <a:r>
              <a:rPr lang="de-DE" sz="2900" dirty="0">
                <a:latin typeface="Arial" panose="020B0604020202020204" pitchFamily="34" charset="0"/>
                <a:cs typeface="Arial" panose="020B0604020202020204" pitchFamily="34" charset="0"/>
              </a:rPr>
              <a:t>World Handicap System </a:t>
            </a:r>
          </a:p>
        </p:txBody>
      </p:sp>
      <p:sp>
        <p:nvSpPr>
          <p:cNvPr id="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557758" y="1104296"/>
            <a:ext cx="10546915"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Handicap-Systeme bis 2020</a:t>
            </a:r>
          </a:p>
        </p:txBody>
      </p:sp>
      <p:pic>
        <p:nvPicPr>
          <p:cNvPr id="8" name="chart">
            <a:extLst>
              <a:ext uri="{FF2B5EF4-FFF2-40B4-BE49-F238E27FC236}">
                <a16:creationId xmlns:a16="http://schemas.microsoft.com/office/drawing/2014/main" id="{9BAFDDB8-B151-40E0-B244-C81D044D7BA5}"/>
              </a:ext>
            </a:extLst>
          </p:cNvPr>
          <p:cNvPicPr>
            <a:picLocks noChangeAspect="1"/>
          </p:cNvPicPr>
          <p:nvPr/>
        </p:nvPicPr>
        <p:blipFill>
          <a:blip r:embed="rId3"/>
          <a:stretch>
            <a:fillRect/>
          </a:stretch>
        </p:blipFill>
        <p:spPr>
          <a:xfrm>
            <a:off x="457859" y="1724989"/>
            <a:ext cx="11276279" cy="4742827"/>
          </a:xfrm>
          <a:prstGeom prst="rect">
            <a:avLst/>
          </a:prstGeom>
        </p:spPr>
      </p:pic>
    </p:spTree>
    <p:extLst>
      <p:ext uri="{BB962C8B-B14F-4D97-AF65-F5344CB8AC3E}">
        <p14:creationId xmlns:p14="http://schemas.microsoft.com/office/powerpoint/2010/main" val="3358293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0" y="247842"/>
            <a:ext cx="12191999" cy="548571"/>
          </a:xfrm>
          <a:prstGeom prst="rect">
            <a:avLst/>
          </a:prstGeom>
          <a:solidFill>
            <a:schemeClr val="accent6">
              <a:lumMod val="40000"/>
              <a:lumOff val="60000"/>
            </a:schemeClr>
          </a:solidFill>
          <a:ln>
            <a:solidFill>
              <a:schemeClr val="accent6">
                <a:lumMod val="40000"/>
                <a:lumOff val="60000"/>
              </a:schemeClr>
            </a:solidFill>
          </a:ln>
        </p:spPr>
        <p:txBody>
          <a:bodyPr/>
          <a:lst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a:lstStyle>
          <a:p>
            <a:pPr>
              <a:tabLst>
                <a:tab pos="623888" algn="l"/>
              </a:tabLst>
            </a:pPr>
            <a:r>
              <a:rPr lang="de-DE" sz="3600" dirty="0"/>
              <a:t>	</a:t>
            </a:r>
            <a:r>
              <a:rPr lang="de-DE" sz="2900" dirty="0">
                <a:latin typeface="Arial" panose="020B0604020202020204" pitchFamily="34" charset="0"/>
                <a:cs typeface="Arial" panose="020B0604020202020204" pitchFamily="34" charset="0"/>
              </a:rPr>
              <a:t>World Handicap System </a:t>
            </a:r>
          </a:p>
        </p:txBody>
      </p:sp>
      <p:sp>
        <p:nvSpPr>
          <p:cNvPr id="10" name="Pfeil nach rechts 9">
            <a:extLst>
              <a:ext uri="{FF2B5EF4-FFF2-40B4-BE49-F238E27FC236}">
                <a16:creationId xmlns:a16="http://schemas.microsoft.com/office/drawing/2014/main" id="{8F94AE9B-2EB3-441C-8BD2-3D0215663028}"/>
              </a:ext>
            </a:extLst>
          </p:cNvPr>
          <p:cNvSpPr/>
          <p:nvPr/>
        </p:nvSpPr>
        <p:spPr>
          <a:xfrm rot="5400000">
            <a:off x="5193257" y="3444379"/>
            <a:ext cx="877493" cy="1070023"/>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3448797" y="4492835"/>
            <a:ext cx="4773902"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Lizenznehmer für Deutschland</a:t>
            </a:r>
          </a:p>
        </p:txBody>
      </p:sp>
      <p:grpSp>
        <p:nvGrpSpPr>
          <p:cNvPr id="8" name="Gruppieren 7">
            <a:extLst>
              <a:ext uri="{FF2B5EF4-FFF2-40B4-BE49-F238E27FC236}">
                <a16:creationId xmlns:a16="http://schemas.microsoft.com/office/drawing/2014/main" id="{621461E9-EEA9-41EE-A546-5FE7FEF60D34}"/>
              </a:ext>
            </a:extLst>
          </p:cNvPr>
          <p:cNvGrpSpPr/>
          <p:nvPr/>
        </p:nvGrpSpPr>
        <p:grpSpPr>
          <a:xfrm>
            <a:off x="1031475" y="910267"/>
            <a:ext cx="9073074" cy="2416114"/>
            <a:chOff x="3320813" y="1013460"/>
            <a:chExt cx="4459946" cy="1371882"/>
          </a:xfrm>
        </p:grpSpPr>
        <p:grpSp>
          <p:nvGrpSpPr>
            <p:cNvPr id="9" name="Gruppieren 8">
              <a:extLst>
                <a:ext uri="{FF2B5EF4-FFF2-40B4-BE49-F238E27FC236}">
                  <a16:creationId xmlns:a16="http://schemas.microsoft.com/office/drawing/2014/main" id="{10E315AC-F2F9-4352-9415-AB94D4DE7C28}"/>
                </a:ext>
              </a:extLst>
            </p:cNvPr>
            <p:cNvGrpSpPr/>
            <p:nvPr/>
          </p:nvGrpSpPr>
          <p:grpSpPr>
            <a:xfrm>
              <a:off x="3320813" y="1013460"/>
              <a:ext cx="4459946" cy="1371882"/>
              <a:chOff x="4041246" y="1013460"/>
              <a:chExt cx="4459946" cy="1371882"/>
            </a:xfrm>
          </p:grpSpPr>
          <p:pic>
            <p:nvPicPr>
              <p:cNvPr id="16" name="Grafik 15">
                <a:extLst>
                  <a:ext uri="{FF2B5EF4-FFF2-40B4-BE49-F238E27FC236}">
                    <a16:creationId xmlns:a16="http://schemas.microsoft.com/office/drawing/2014/main" id="{52DBC47F-B051-4A1D-AA1D-AAC0E4419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1405" y="1312340"/>
                <a:ext cx="1612434" cy="1073002"/>
              </a:xfrm>
              <a:prstGeom prst="rect">
                <a:avLst/>
              </a:prstGeom>
            </p:spPr>
          </p:pic>
          <p:pic>
            <p:nvPicPr>
              <p:cNvPr id="17" name="Grafik 16">
                <a:extLst>
                  <a:ext uri="{FF2B5EF4-FFF2-40B4-BE49-F238E27FC236}">
                    <a16:creationId xmlns:a16="http://schemas.microsoft.com/office/drawing/2014/main" id="{9891CC7A-F0B3-46E3-AC07-A5191C956D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9140" y="1312340"/>
                <a:ext cx="1906190" cy="1073002"/>
              </a:xfrm>
              <a:prstGeom prst="rect">
                <a:avLst/>
              </a:prstGeom>
            </p:spPr>
          </p:pic>
          <p:sp>
            <p:nvSpPr>
              <p:cNvPr id="18" name="Textfeld 17">
                <a:extLst>
                  <a:ext uri="{FF2B5EF4-FFF2-40B4-BE49-F238E27FC236}">
                    <a16:creationId xmlns:a16="http://schemas.microsoft.com/office/drawing/2014/main" id="{AC628571-BC2D-48AE-9095-4784D73AC97D}"/>
                  </a:ext>
                </a:extLst>
              </p:cNvPr>
              <p:cNvSpPr txBox="1"/>
              <p:nvPr/>
            </p:nvSpPr>
            <p:spPr>
              <a:xfrm>
                <a:off x="4041246" y="1013460"/>
                <a:ext cx="4459946" cy="297087"/>
              </a:xfrm>
              <a:prstGeom prst="rect">
                <a:avLst/>
              </a:prstGeom>
              <a:noFill/>
            </p:spPr>
            <p:txBody>
              <a:bodyPr wrap="square" rtlCol="0">
                <a:spAutoFit/>
              </a:bodyPr>
              <a:lstStyle/>
              <a:p>
                <a:pPr algn="ctr"/>
                <a:r>
                  <a:rPr lang="de-DE" sz="2800" b="1" dirty="0"/>
                  <a:t>Urheber und Lizenzgeber des WHS</a:t>
                </a:r>
              </a:p>
            </p:txBody>
          </p:sp>
        </p:grpSp>
        <p:pic>
          <p:nvPicPr>
            <p:cNvPr id="12" name="Grafik 11">
              <a:extLst>
                <a:ext uri="{FF2B5EF4-FFF2-40B4-BE49-F238E27FC236}">
                  <a16:creationId xmlns:a16="http://schemas.microsoft.com/office/drawing/2014/main" id="{E1215CAC-7430-40A4-9230-0A9A7179CE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441" t="21154" r="58489" b="23798"/>
            <a:stretch/>
          </p:blipFill>
          <p:spPr>
            <a:xfrm>
              <a:off x="5421746" y="1319580"/>
              <a:ext cx="300086" cy="294729"/>
            </a:xfrm>
            <a:prstGeom prst="rect">
              <a:avLst/>
            </a:prstGeom>
          </p:spPr>
        </p:pic>
        <p:sp>
          <p:nvSpPr>
            <p:cNvPr id="15" name="Textfeld 14">
              <a:extLst>
                <a:ext uri="{FF2B5EF4-FFF2-40B4-BE49-F238E27FC236}">
                  <a16:creationId xmlns:a16="http://schemas.microsoft.com/office/drawing/2014/main" id="{18FBA2E2-9822-4CB7-9766-A3C5D09C43B4}"/>
                </a:ext>
              </a:extLst>
            </p:cNvPr>
            <p:cNvSpPr txBox="1"/>
            <p:nvPr/>
          </p:nvSpPr>
          <p:spPr>
            <a:xfrm>
              <a:off x="6855720" y="1301710"/>
              <a:ext cx="583796" cy="276999"/>
            </a:xfrm>
            <a:prstGeom prst="rect">
              <a:avLst/>
            </a:prstGeom>
            <a:noFill/>
          </p:spPr>
          <p:txBody>
            <a:bodyPr wrap="square" rtlCol="0">
              <a:spAutoFit/>
            </a:bodyPr>
            <a:lstStyle/>
            <a:p>
              <a:r>
                <a:rPr lang="de-DE" sz="1200" b="1" dirty="0">
                  <a:solidFill>
                    <a:srgbClr val="FF0000"/>
                  </a:solidFill>
                </a:rPr>
                <a:t>US</a:t>
              </a:r>
              <a:r>
                <a:rPr lang="de-DE" sz="1200" b="1" dirty="0">
                  <a:solidFill>
                    <a:schemeClr val="accent5">
                      <a:lumMod val="50000"/>
                    </a:schemeClr>
                  </a:solidFill>
                </a:rPr>
                <a:t>GA</a:t>
              </a:r>
            </a:p>
          </p:txBody>
        </p:sp>
      </p:grpSp>
      <p:pic>
        <p:nvPicPr>
          <p:cNvPr id="19" name="Grafik 18">
            <a:extLst>
              <a:ext uri="{FF2B5EF4-FFF2-40B4-BE49-F238E27FC236}">
                <a16:creationId xmlns:a16="http://schemas.microsoft.com/office/drawing/2014/main" id="{AEDFA918-5E74-46F8-B389-F78D066F95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7645" y="5029198"/>
            <a:ext cx="1608715" cy="1488559"/>
          </a:xfrm>
          <a:prstGeom prst="rect">
            <a:avLst/>
          </a:prstGeom>
        </p:spPr>
      </p:pic>
    </p:spTree>
    <p:extLst>
      <p:ext uri="{BB962C8B-B14F-4D97-AF65-F5344CB8AC3E}">
        <p14:creationId xmlns:p14="http://schemas.microsoft.com/office/powerpoint/2010/main" val="362187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0" y="247842"/>
            <a:ext cx="12191999" cy="548571"/>
          </a:xfrm>
          <a:prstGeom prst="rect">
            <a:avLst/>
          </a:prstGeom>
          <a:solidFill>
            <a:schemeClr val="accent6">
              <a:lumMod val="40000"/>
              <a:lumOff val="60000"/>
            </a:schemeClr>
          </a:solidFill>
          <a:ln>
            <a:solidFill>
              <a:schemeClr val="accent6">
                <a:lumMod val="40000"/>
                <a:lumOff val="60000"/>
              </a:schemeClr>
            </a:solidFill>
          </a:ln>
        </p:spPr>
        <p:txBody>
          <a:bodyPr/>
          <a:lst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a:lstStyle>
          <a:p>
            <a:pPr>
              <a:tabLst>
                <a:tab pos="623888" algn="l"/>
              </a:tabLst>
            </a:pPr>
            <a:r>
              <a:rPr lang="de-DE" sz="3600" dirty="0"/>
              <a:t>	</a:t>
            </a:r>
            <a:r>
              <a:rPr lang="de-DE" sz="2900" dirty="0">
                <a:latin typeface="Arial" panose="020B0604020202020204" pitchFamily="34" charset="0"/>
                <a:cs typeface="Arial" panose="020B0604020202020204" pitchFamily="34" charset="0"/>
              </a:rPr>
              <a:t>World Handicap System </a:t>
            </a:r>
          </a:p>
        </p:txBody>
      </p:sp>
      <p:sp>
        <p:nvSpPr>
          <p:cNvPr id="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557758" y="1412180"/>
            <a:ext cx="10546915"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Zentrale Bestandteile des WHS:</a:t>
            </a:r>
          </a:p>
        </p:txBody>
      </p:sp>
      <p:sp>
        <p:nvSpPr>
          <p:cNvPr id="10" name="Pfeil nach rechts 9">
            <a:extLst>
              <a:ext uri="{FF2B5EF4-FFF2-40B4-BE49-F238E27FC236}">
                <a16:creationId xmlns:a16="http://schemas.microsoft.com/office/drawing/2014/main" id="{8F94AE9B-2EB3-441C-8BD2-3D0215663028}"/>
              </a:ext>
            </a:extLst>
          </p:cNvPr>
          <p:cNvSpPr/>
          <p:nvPr/>
        </p:nvSpPr>
        <p:spPr>
          <a:xfrm>
            <a:off x="714035" y="2422971"/>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8F94AE9B-2EB3-441C-8BD2-3D0215663028}"/>
              </a:ext>
            </a:extLst>
          </p:cNvPr>
          <p:cNvSpPr/>
          <p:nvPr/>
        </p:nvSpPr>
        <p:spPr>
          <a:xfrm>
            <a:off x="714033" y="3129090"/>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282273" y="2384043"/>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Handicap-Index</a:t>
            </a:r>
          </a:p>
        </p:txBody>
      </p:sp>
      <p:sp>
        <p:nvSpPr>
          <p:cNvPr id="8"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29" y="3723388"/>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Course Handicap / </a:t>
            </a:r>
            <a:r>
              <a:rPr lang="de-DE" altLang="de-DE" sz="2400" dirty="0" err="1">
                <a:latin typeface="Arial" panose="020B0604020202020204" pitchFamily="34" charset="0"/>
                <a:cs typeface="Arial" panose="020B0604020202020204" pitchFamily="34" charset="0"/>
              </a:rPr>
              <a:t>Playing</a:t>
            </a:r>
            <a:r>
              <a:rPr lang="de-DE" altLang="de-DE" sz="2400" dirty="0">
                <a:latin typeface="Arial" panose="020B0604020202020204" pitchFamily="34" charset="0"/>
                <a:cs typeface="Arial" panose="020B0604020202020204" pitchFamily="34" charset="0"/>
              </a:rPr>
              <a:t> Handicap</a:t>
            </a:r>
          </a:p>
        </p:txBody>
      </p:sp>
      <p:sp>
        <p:nvSpPr>
          <p:cNvPr id="9"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30" y="5106067"/>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Gewertetes Bruttoergebnis</a:t>
            </a:r>
          </a:p>
        </p:txBody>
      </p:sp>
      <p:sp>
        <p:nvSpPr>
          <p:cNvPr id="12"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29" y="4398318"/>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Handicap-relevante Runden</a:t>
            </a:r>
          </a:p>
        </p:txBody>
      </p:sp>
      <p:sp>
        <p:nvSpPr>
          <p:cNvPr id="1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31" y="5776201"/>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Score Differential</a:t>
            </a:r>
          </a:p>
        </p:txBody>
      </p:sp>
      <p:sp>
        <p:nvSpPr>
          <p:cNvPr id="16" name="Pfeil nach rechts 15">
            <a:extLst>
              <a:ext uri="{FF2B5EF4-FFF2-40B4-BE49-F238E27FC236}">
                <a16:creationId xmlns:a16="http://schemas.microsoft.com/office/drawing/2014/main" id="{8F94AE9B-2EB3-441C-8BD2-3D0215663028}"/>
              </a:ext>
            </a:extLst>
          </p:cNvPr>
          <p:cNvSpPr/>
          <p:nvPr/>
        </p:nvSpPr>
        <p:spPr>
          <a:xfrm>
            <a:off x="714033" y="3774707"/>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rechts 16">
            <a:extLst>
              <a:ext uri="{FF2B5EF4-FFF2-40B4-BE49-F238E27FC236}">
                <a16:creationId xmlns:a16="http://schemas.microsoft.com/office/drawing/2014/main" id="{8F94AE9B-2EB3-441C-8BD2-3D0215663028}"/>
              </a:ext>
            </a:extLst>
          </p:cNvPr>
          <p:cNvSpPr/>
          <p:nvPr/>
        </p:nvSpPr>
        <p:spPr>
          <a:xfrm>
            <a:off x="714033" y="4475543"/>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rechts 17">
            <a:extLst>
              <a:ext uri="{FF2B5EF4-FFF2-40B4-BE49-F238E27FC236}">
                <a16:creationId xmlns:a16="http://schemas.microsoft.com/office/drawing/2014/main" id="{8F94AE9B-2EB3-441C-8BD2-3D0215663028}"/>
              </a:ext>
            </a:extLst>
          </p:cNvPr>
          <p:cNvSpPr/>
          <p:nvPr/>
        </p:nvSpPr>
        <p:spPr>
          <a:xfrm>
            <a:off x="714033" y="5180752"/>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 Box 3">
            <a:extLst>
              <a:ext uri="{FF2B5EF4-FFF2-40B4-BE49-F238E27FC236}">
                <a16:creationId xmlns:a16="http://schemas.microsoft.com/office/drawing/2014/main" id="{BC99D9BA-222A-4BBB-A7BF-F9020C97D102}"/>
              </a:ext>
            </a:extLst>
          </p:cNvPr>
          <p:cNvSpPr txBox="1">
            <a:spLocks noChangeArrowheads="1"/>
          </p:cNvSpPr>
          <p:nvPr/>
        </p:nvSpPr>
        <p:spPr bwMode="auto">
          <a:xfrm>
            <a:off x="1282273" y="3054173"/>
            <a:ext cx="6826459" cy="461665"/>
          </a:xfrm>
          <a:prstGeom prst="rect">
            <a:avLst/>
          </a:prstGeom>
          <a:noFill/>
          <a:ln w="9525">
            <a:noFill/>
            <a:miter lim="800000"/>
            <a:headEnd/>
            <a:tailEnd/>
          </a:ln>
        </p:spPr>
        <p:txBody>
          <a:bodyPr wrap="square">
            <a:spAutoFit/>
          </a:bodyPr>
          <a:lstStyle/>
          <a:p>
            <a:pPr>
              <a:spcBef>
                <a:spcPts val="600"/>
              </a:spcBef>
            </a:pPr>
            <a:r>
              <a:rPr lang="de-DE" altLang="de-DE" sz="2400" dirty="0" err="1">
                <a:latin typeface="Arial" panose="020B0604020202020204" pitchFamily="34" charset="0"/>
                <a:cs typeface="Arial" panose="020B0604020202020204" pitchFamily="34" charset="0"/>
              </a:rPr>
              <a:t>History</a:t>
            </a:r>
            <a:r>
              <a:rPr lang="de-DE" altLang="de-DE" sz="2400" dirty="0">
                <a:latin typeface="Arial" panose="020B0604020202020204" pitchFamily="34" charset="0"/>
                <a:cs typeface="Arial" panose="020B0604020202020204" pitchFamily="34" charset="0"/>
              </a:rPr>
              <a:t> Sheet und Scoring </a:t>
            </a:r>
            <a:r>
              <a:rPr lang="de-DE" altLang="de-DE" sz="2400" dirty="0" err="1">
                <a:latin typeface="Arial" panose="020B0604020202020204" pitchFamily="34" charset="0"/>
                <a:cs typeface="Arial" panose="020B0604020202020204" pitchFamily="34" charset="0"/>
              </a:rPr>
              <a:t>Record</a:t>
            </a:r>
            <a:endParaRPr lang="de-DE" altLang="de-DE" sz="2400" dirty="0">
              <a:latin typeface="Arial" panose="020B0604020202020204" pitchFamily="34" charset="0"/>
              <a:cs typeface="Arial" panose="020B0604020202020204" pitchFamily="34" charset="0"/>
            </a:endParaRPr>
          </a:p>
        </p:txBody>
      </p:sp>
      <p:sp>
        <p:nvSpPr>
          <p:cNvPr id="19" name="Pfeil nach rechts 17">
            <a:extLst>
              <a:ext uri="{FF2B5EF4-FFF2-40B4-BE49-F238E27FC236}">
                <a16:creationId xmlns:a16="http://schemas.microsoft.com/office/drawing/2014/main" id="{6E19C7B9-EFA4-441C-8F93-38F8D77C1997}"/>
              </a:ext>
            </a:extLst>
          </p:cNvPr>
          <p:cNvSpPr/>
          <p:nvPr/>
        </p:nvSpPr>
        <p:spPr>
          <a:xfrm>
            <a:off x="720202" y="5848295"/>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30240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0" y="247842"/>
            <a:ext cx="12191999" cy="548571"/>
          </a:xfrm>
          <a:prstGeom prst="rect">
            <a:avLst/>
          </a:prstGeom>
          <a:solidFill>
            <a:schemeClr val="accent6">
              <a:lumMod val="40000"/>
              <a:lumOff val="60000"/>
            </a:schemeClr>
          </a:solidFill>
          <a:ln>
            <a:solidFill>
              <a:schemeClr val="accent6">
                <a:lumMod val="40000"/>
                <a:lumOff val="60000"/>
              </a:schemeClr>
            </a:solidFill>
          </a:ln>
        </p:spPr>
        <p:txBody>
          <a:bodyPr/>
          <a:lst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a:lstStyle>
          <a:p>
            <a:pPr>
              <a:tabLst>
                <a:tab pos="623888" algn="l"/>
              </a:tabLst>
            </a:pPr>
            <a:r>
              <a:rPr lang="de-DE" sz="3600" dirty="0"/>
              <a:t>	</a:t>
            </a:r>
            <a:r>
              <a:rPr lang="de-DE" sz="2900" dirty="0">
                <a:latin typeface="Arial" panose="020B0604020202020204" pitchFamily="34" charset="0"/>
                <a:cs typeface="Arial" panose="020B0604020202020204" pitchFamily="34" charset="0"/>
              </a:rPr>
              <a:t>World Handicap System </a:t>
            </a:r>
          </a:p>
        </p:txBody>
      </p:sp>
      <p:sp>
        <p:nvSpPr>
          <p:cNvPr id="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557758" y="1412180"/>
            <a:ext cx="10546915"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Zentrale Bestandteile des WHS:</a:t>
            </a:r>
          </a:p>
        </p:txBody>
      </p:sp>
      <p:sp>
        <p:nvSpPr>
          <p:cNvPr id="10" name="Pfeil nach rechts 9">
            <a:extLst>
              <a:ext uri="{FF2B5EF4-FFF2-40B4-BE49-F238E27FC236}">
                <a16:creationId xmlns:a16="http://schemas.microsoft.com/office/drawing/2014/main" id="{8F94AE9B-2EB3-441C-8BD2-3D0215663028}"/>
              </a:ext>
            </a:extLst>
          </p:cNvPr>
          <p:cNvSpPr/>
          <p:nvPr/>
        </p:nvSpPr>
        <p:spPr>
          <a:xfrm>
            <a:off x="714035" y="2422971"/>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8F94AE9B-2EB3-441C-8BD2-3D0215663028}"/>
              </a:ext>
            </a:extLst>
          </p:cNvPr>
          <p:cNvSpPr/>
          <p:nvPr/>
        </p:nvSpPr>
        <p:spPr>
          <a:xfrm>
            <a:off x="714033" y="3129090"/>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282273" y="2384043"/>
            <a:ext cx="10546915"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Handicap-Index</a:t>
            </a:r>
          </a:p>
        </p:txBody>
      </p:sp>
      <p:sp>
        <p:nvSpPr>
          <p:cNvPr id="8"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29" y="3723388"/>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Course Handicap / </a:t>
            </a:r>
            <a:r>
              <a:rPr lang="de-DE" altLang="de-DE" sz="2400" dirty="0" err="1">
                <a:latin typeface="Arial" panose="020B0604020202020204" pitchFamily="34" charset="0"/>
                <a:cs typeface="Arial" panose="020B0604020202020204" pitchFamily="34" charset="0"/>
              </a:rPr>
              <a:t>Playing</a:t>
            </a:r>
            <a:r>
              <a:rPr lang="de-DE" altLang="de-DE" sz="2400" dirty="0">
                <a:latin typeface="Arial" panose="020B0604020202020204" pitchFamily="34" charset="0"/>
                <a:cs typeface="Arial" panose="020B0604020202020204" pitchFamily="34" charset="0"/>
              </a:rPr>
              <a:t> Handicap</a:t>
            </a:r>
          </a:p>
        </p:txBody>
      </p:sp>
      <p:sp>
        <p:nvSpPr>
          <p:cNvPr id="9"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30" y="5106067"/>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Gewertetes Bruttoergebnis</a:t>
            </a:r>
          </a:p>
        </p:txBody>
      </p:sp>
      <p:sp>
        <p:nvSpPr>
          <p:cNvPr id="12"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29" y="4398318"/>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Handicap-relevante Runden</a:t>
            </a:r>
          </a:p>
        </p:txBody>
      </p:sp>
      <p:sp>
        <p:nvSpPr>
          <p:cNvPr id="1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31" y="5776201"/>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Score Differential</a:t>
            </a:r>
          </a:p>
        </p:txBody>
      </p:sp>
      <p:sp>
        <p:nvSpPr>
          <p:cNvPr id="16" name="Pfeil nach rechts 15">
            <a:extLst>
              <a:ext uri="{FF2B5EF4-FFF2-40B4-BE49-F238E27FC236}">
                <a16:creationId xmlns:a16="http://schemas.microsoft.com/office/drawing/2014/main" id="{8F94AE9B-2EB3-441C-8BD2-3D0215663028}"/>
              </a:ext>
            </a:extLst>
          </p:cNvPr>
          <p:cNvSpPr/>
          <p:nvPr/>
        </p:nvSpPr>
        <p:spPr>
          <a:xfrm>
            <a:off x="714033" y="3774707"/>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rechts 16">
            <a:extLst>
              <a:ext uri="{FF2B5EF4-FFF2-40B4-BE49-F238E27FC236}">
                <a16:creationId xmlns:a16="http://schemas.microsoft.com/office/drawing/2014/main" id="{8F94AE9B-2EB3-441C-8BD2-3D0215663028}"/>
              </a:ext>
            </a:extLst>
          </p:cNvPr>
          <p:cNvSpPr/>
          <p:nvPr/>
        </p:nvSpPr>
        <p:spPr>
          <a:xfrm>
            <a:off x="714033" y="4475543"/>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rechts 17">
            <a:extLst>
              <a:ext uri="{FF2B5EF4-FFF2-40B4-BE49-F238E27FC236}">
                <a16:creationId xmlns:a16="http://schemas.microsoft.com/office/drawing/2014/main" id="{8F94AE9B-2EB3-441C-8BD2-3D0215663028}"/>
              </a:ext>
            </a:extLst>
          </p:cNvPr>
          <p:cNvSpPr/>
          <p:nvPr/>
        </p:nvSpPr>
        <p:spPr>
          <a:xfrm>
            <a:off x="714033" y="5180752"/>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 Box 3">
            <a:extLst>
              <a:ext uri="{FF2B5EF4-FFF2-40B4-BE49-F238E27FC236}">
                <a16:creationId xmlns:a16="http://schemas.microsoft.com/office/drawing/2014/main" id="{BC99D9BA-222A-4BBB-A7BF-F9020C97D102}"/>
              </a:ext>
            </a:extLst>
          </p:cNvPr>
          <p:cNvSpPr txBox="1">
            <a:spLocks noChangeArrowheads="1"/>
          </p:cNvSpPr>
          <p:nvPr/>
        </p:nvSpPr>
        <p:spPr bwMode="auto">
          <a:xfrm>
            <a:off x="1282273" y="3054173"/>
            <a:ext cx="6826459" cy="461665"/>
          </a:xfrm>
          <a:prstGeom prst="rect">
            <a:avLst/>
          </a:prstGeom>
          <a:noFill/>
          <a:ln w="9525">
            <a:noFill/>
            <a:miter lim="800000"/>
            <a:headEnd/>
            <a:tailEnd/>
          </a:ln>
        </p:spPr>
        <p:txBody>
          <a:bodyPr wrap="square">
            <a:spAutoFit/>
          </a:bodyPr>
          <a:lstStyle/>
          <a:p>
            <a:pPr>
              <a:spcBef>
                <a:spcPts val="600"/>
              </a:spcBef>
            </a:pPr>
            <a:r>
              <a:rPr lang="de-DE" altLang="de-DE" sz="2400" dirty="0" err="1">
                <a:latin typeface="Arial" panose="020B0604020202020204" pitchFamily="34" charset="0"/>
                <a:cs typeface="Arial" panose="020B0604020202020204" pitchFamily="34" charset="0"/>
              </a:rPr>
              <a:t>History</a:t>
            </a:r>
            <a:r>
              <a:rPr lang="de-DE" altLang="de-DE" sz="2400" dirty="0">
                <a:latin typeface="Arial" panose="020B0604020202020204" pitchFamily="34" charset="0"/>
                <a:cs typeface="Arial" panose="020B0604020202020204" pitchFamily="34" charset="0"/>
              </a:rPr>
              <a:t> Sheet und Scoring </a:t>
            </a:r>
            <a:r>
              <a:rPr lang="de-DE" altLang="de-DE" sz="2400" dirty="0" err="1">
                <a:latin typeface="Arial" panose="020B0604020202020204" pitchFamily="34" charset="0"/>
                <a:cs typeface="Arial" panose="020B0604020202020204" pitchFamily="34" charset="0"/>
              </a:rPr>
              <a:t>Record</a:t>
            </a:r>
            <a:endParaRPr lang="de-DE" altLang="de-DE" sz="2400" dirty="0">
              <a:latin typeface="Arial" panose="020B0604020202020204" pitchFamily="34" charset="0"/>
              <a:cs typeface="Arial" panose="020B0604020202020204" pitchFamily="34" charset="0"/>
            </a:endParaRPr>
          </a:p>
        </p:txBody>
      </p:sp>
      <p:sp>
        <p:nvSpPr>
          <p:cNvPr id="19" name="Pfeil nach rechts 17">
            <a:extLst>
              <a:ext uri="{FF2B5EF4-FFF2-40B4-BE49-F238E27FC236}">
                <a16:creationId xmlns:a16="http://schemas.microsoft.com/office/drawing/2014/main" id="{6E19C7B9-EFA4-441C-8F93-38F8D77C1997}"/>
              </a:ext>
            </a:extLst>
          </p:cNvPr>
          <p:cNvSpPr/>
          <p:nvPr/>
        </p:nvSpPr>
        <p:spPr>
          <a:xfrm>
            <a:off x="720202" y="5848295"/>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53787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0" y="247842"/>
            <a:ext cx="12191999" cy="548571"/>
          </a:xfrm>
          <a:prstGeom prst="rect">
            <a:avLst/>
          </a:prstGeom>
          <a:solidFill>
            <a:schemeClr val="accent6">
              <a:lumMod val="40000"/>
              <a:lumOff val="60000"/>
            </a:schemeClr>
          </a:solidFill>
          <a:ln>
            <a:solidFill>
              <a:schemeClr val="accent6">
                <a:lumMod val="40000"/>
                <a:lumOff val="60000"/>
              </a:schemeClr>
            </a:solidFill>
          </a:ln>
        </p:spPr>
        <p:txBody>
          <a:bodyPr/>
          <a:lst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a:lstStyle>
          <a:p>
            <a:pPr>
              <a:tabLst>
                <a:tab pos="623888" algn="l"/>
              </a:tabLst>
            </a:pPr>
            <a:r>
              <a:rPr lang="de-DE" sz="3600" dirty="0"/>
              <a:t>	</a:t>
            </a:r>
            <a:r>
              <a:rPr lang="de-DE" sz="2900" dirty="0">
                <a:latin typeface="Arial" panose="020B0604020202020204" pitchFamily="34" charset="0"/>
                <a:cs typeface="Arial" panose="020B0604020202020204" pitchFamily="34" charset="0"/>
              </a:rPr>
              <a:t>World Handicap System </a:t>
            </a:r>
          </a:p>
        </p:txBody>
      </p:sp>
      <p:sp>
        <p:nvSpPr>
          <p:cNvPr id="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462891" y="1100228"/>
            <a:ext cx="10546915"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Zentrale Bestandteile des WHS:</a:t>
            </a:r>
          </a:p>
        </p:txBody>
      </p:sp>
      <p:sp>
        <p:nvSpPr>
          <p:cNvPr id="10" name="Pfeil nach rechts 9">
            <a:extLst>
              <a:ext uri="{FF2B5EF4-FFF2-40B4-BE49-F238E27FC236}">
                <a16:creationId xmlns:a16="http://schemas.microsoft.com/office/drawing/2014/main" id="{8F94AE9B-2EB3-441C-8BD2-3D0215663028}"/>
              </a:ext>
            </a:extLst>
          </p:cNvPr>
          <p:cNvSpPr/>
          <p:nvPr/>
        </p:nvSpPr>
        <p:spPr>
          <a:xfrm>
            <a:off x="735300" y="1881549"/>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8F94AE9B-2EB3-441C-8BD2-3D0215663028}"/>
              </a:ext>
            </a:extLst>
          </p:cNvPr>
          <p:cNvSpPr/>
          <p:nvPr/>
        </p:nvSpPr>
        <p:spPr>
          <a:xfrm>
            <a:off x="1426415" y="2487293"/>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160599" y="1792725"/>
            <a:ext cx="10546915"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Handicap-Index</a:t>
            </a:r>
          </a:p>
        </p:txBody>
      </p:sp>
      <p:sp>
        <p:nvSpPr>
          <p:cNvPr id="9"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160599" y="2423382"/>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Ausdruck der Spielstärke </a:t>
            </a:r>
          </a:p>
        </p:txBody>
      </p:sp>
      <p:sp>
        <p:nvSpPr>
          <p:cNvPr id="1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724125" y="3398445"/>
            <a:ext cx="5484749"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Anfänger beginnen mit 54</a:t>
            </a:r>
          </a:p>
        </p:txBody>
      </p:sp>
      <p:sp>
        <p:nvSpPr>
          <p:cNvPr id="14" name="Pfeil nach rechts 13">
            <a:extLst>
              <a:ext uri="{FF2B5EF4-FFF2-40B4-BE49-F238E27FC236}">
                <a16:creationId xmlns:a16="http://schemas.microsoft.com/office/drawing/2014/main" id="{8F94AE9B-2EB3-441C-8BD2-3D0215663028}"/>
              </a:ext>
            </a:extLst>
          </p:cNvPr>
          <p:cNvSpPr/>
          <p:nvPr/>
        </p:nvSpPr>
        <p:spPr>
          <a:xfrm>
            <a:off x="1433756" y="2948958"/>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rechts 18">
            <a:extLst>
              <a:ext uri="{FF2B5EF4-FFF2-40B4-BE49-F238E27FC236}">
                <a16:creationId xmlns:a16="http://schemas.microsoft.com/office/drawing/2014/main" id="{8F94AE9B-2EB3-441C-8BD2-3D0215663028}"/>
              </a:ext>
            </a:extLst>
          </p:cNvPr>
          <p:cNvSpPr/>
          <p:nvPr/>
        </p:nvSpPr>
        <p:spPr>
          <a:xfrm>
            <a:off x="1426415" y="3477376"/>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rechts 19">
            <a:extLst>
              <a:ext uri="{FF2B5EF4-FFF2-40B4-BE49-F238E27FC236}">
                <a16:creationId xmlns:a16="http://schemas.microsoft.com/office/drawing/2014/main" id="{8F94AE9B-2EB3-441C-8BD2-3D0215663028}"/>
              </a:ext>
            </a:extLst>
          </p:cNvPr>
          <p:cNvSpPr/>
          <p:nvPr/>
        </p:nvSpPr>
        <p:spPr>
          <a:xfrm>
            <a:off x="1426414" y="4097798"/>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rechts 20">
            <a:extLst>
              <a:ext uri="{FF2B5EF4-FFF2-40B4-BE49-F238E27FC236}">
                <a16:creationId xmlns:a16="http://schemas.microsoft.com/office/drawing/2014/main" id="{8F94AE9B-2EB3-441C-8BD2-3D0215663028}"/>
              </a:ext>
            </a:extLst>
          </p:cNvPr>
          <p:cNvSpPr/>
          <p:nvPr/>
        </p:nvSpPr>
        <p:spPr>
          <a:xfrm>
            <a:off x="1433756" y="5060547"/>
            <a:ext cx="189733" cy="30380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724125" y="4002736"/>
            <a:ext cx="10092930" cy="830997"/>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Die besten Golfer spielen besser als 0, also mit negativen Handicap-Indizes (z.B. – 1,4) </a:t>
            </a:r>
          </a:p>
        </p:txBody>
      </p:sp>
      <p:sp>
        <p:nvSpPr>
          <p:cNvPr id="23"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724125" y="2903184"/>
            <a:ext cx="10092930"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Durchschnitt der besten 8 aus den letzten 20 Ergebnissen</a:t>
            </a:r>
          </a:p>
        </p:txBody>
      </p:sp>
      <p:sp>
        <p:nvSpPr>
          <p:cNvPr id="24"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724125" y="4972212"/>
            <a:ext cx="10092930" cy="830997"/>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Von 54 bis 26,5 nur Reduktion des Handicap-Index möglich – darunter automatische Fixierung bei maximal 26,5</a:t>
            </a:r>
          </a:p>
        </p:txBody>
      </p:sp>
    </p:spTree>
    <p:extLst>
      <p:ext uri="{BB962C8B-B14F-4D97-AF65-F5344CB8AC3E}">
        <p14:creationId xmlns:p14="http://schemas.microsoft.com/office/powerpoint/2010/main" val="174203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0" y="247842"/>
            <a:ext cx="12191999" cy="548571"/>
          </a:xfrm>
          <a:prstGeom prst="rect">
            <a:avLst/>
          </a:prstGeom>
          <a:solidFill>
            <a:schemeClr val="accent6">
              <a:lumMod val="40000"/>
              <a:lumOff val="60000"/>
            </a:schemeClr>
          </a:solidFill>
          <a:ln>
            <a:solidFill>
              <a:schemeClr val="accent6">
                <a:lumMod val="40000"/>
                <a:lumOff val="60000"/>
              </a:schemeClr>
            </a:solidFill>
          </a:ln>
        </p:spPr>
        <p:txBody>
          <a:bodyPr/>
          <a:lst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a:lstStyle>
          <a:p>
            <a:pPr>
              <a:tabLst>
                <a:tab pos="623888" algn="l"/>
              </a:tabLst>
            </a:pPr>
            <a:r>
              <a:rPr lang="de-DE" sz="3600" dirty="0"/>
              <a:t>	</a:t>
            </a:r>
            <a:r>
              <a:rPr lang="de-DE" sz="2900" dirty="0">
                <a:latin typeface="Arial" panose="020B0604020202020204" pitchFamily="34" charset="0"/>
                <a:cs typeface="Arial" panose="020B0604020202020204" pitchFamily="34" charset="0"/>
              </a:rPr>
              <a:t>World Handicap System </a:t>
            </a:r>
          </a:p>
        </p:txBody>
      </p:sp>
      <p:sp>
        <p:nvSpPr>
          <p:cNvPr id="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557758" y="1412180"/>
            <a:ext cx="10546915" cy="461665"/>
          </a:xfrm>
          <a:prstGeom prst="rect">
            <a:avLst/>
          </a:prstGeom>
          <a:noFill/>
          <a:ln w="9525">
            <a:noFill/>
            <a:miter lim="800000"/>
            <a:headEnd/>
            <a:tailEnd/>
          </a:ln>
        </p:spPr>
        <p:txBody>
          <a:bodyPr wrap="square">
            <a:spAutoFit/>
          </a:bodyPr>
          <a:lstStyle/>
          <a:p>
            <a:pPr>
              <a:spcBef>
                <a:spcPts val="600"/>
              </a:spcBef>
            </a:pPr>
            <a:r>
              <a:rPr lang="de-DE" altLang="de-DE" sz="2400" b="1" dirty="0">
                <a:latin typeface="Arial" panose="020B0604020202020204" pitchFamily="34" charset="0"/>
                <a:cs typeface="Arial" panose="020B0604020202020204" pitchFamily="34" charset="0"/>
              </a:rPr>
              <a:t>Zentrale Bestandteile des WHS:</a:t>
            </a:r>
          </a:p>
        </p:txBody>
      </p:sp>
      <p:sp>
        <p:nvSpPr>
          <p:cNvPr id="10" name="Pfeil nach rechts 9">
            <a:extLst>
              <a:ext uri="{FF2B5EF4-FFF2-40B4-BE49-F238E27FC236}">
                <a16:creationId xmlns:a16="http://schemas.microsoft.com/office/drawing/2014/main" id="{8F94AE9B-2EB3-441C-8BD2-3D0215663028}"/>
              </a:ext>
            </a:extLst>
          </p:cNvPr>
          <p:cNvSpPr/>
          <p:nvPr/>
        </p:nvSpPr>
        <p:spPr>
          <a:xfrm>
            <a:off x="714035" y="2422971"/>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8F94AE9B-2EB3-441C-8BD2-3D0215663028}"/>
              </a:ext>
            </a:extLst>
          </p:cNvPr>
          <p:cNvSpPr/>
          <p:nvPr/>
        </p:nvSpPr>
        <p:spPr>
          <a:xfrm>
            <a:off x="714033" y="3129090"/>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1282273" y="2384043"/>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Handicap-Index</a:t>
            </a:r>
          </a:p>
        </p:txBody>
      </p:sp>
      <p:sp>
        <p:nvSpPr>
          <p:cNvPr id="8"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29" y="3723388"/>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Course Handicap / </a:t>
            </a:r>
            <a:r>
              <a:rPr lang="de-DE" altLang="de-DE" sz="2400" dirty="0" err="1">
                <a:latin typeface="Arial" panose="020B0604020202020204" pitchFamily="34" charset="0"/>
                <a:cs typeface="Arial" panose="020B0604020202020204" pitchFamily="34" charset="0"/>
              </a:rPr>
              <a:t>Playing</a:t>
            </a:r>
            <a:r>
              <a:rPr lang="de-DE" altLang="de-DE" sz="2400" dirty="0">
                <a:latin typeface="Arial" panose="020B0604020202020204" pitchFamily="34" charset="0"/>
                <a:cs typeface="Arial" panose="020B0604020202020204" pitchFamily="34" charset="0"/>
              </a:rPr>
              <a:t> Handicap</a:t>
            </a:r>
          </a:p>
        </p:txBody>
      </p:sp>
      <p:sp>
        <p:nvSpPr>
          <p:cNvPr id="9"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30" y="5106067"/>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Gewertetes Bruttoergebnis</a:t>
            </a:r>
          </a:p>
        </p:txBody>
      </p:sp>
      <p:sp>
        <p:nvSpPr>
          <p:cNvPr id="12"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29" y="4398318"/>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Handicap-relevante Runden</a:t>
            </a:r>
          </a:p>
        </p:txBody>
      </p:sp>
      <p:sp>
        <p:nvSpPr>
          <p:cNvPr id="15" name="Text Box 3">
            <a:extLst>
              <a:ext uri="{FF2B5EF4-FFF2-40B4-BE49-F238E27FC236}">
                <a16:creationId xmlns:a16="http://schemas.microsoft.com/office/drawing/2014/main" id="{F297FE2A-B606-440A-BC85-0BCB2DEEFB0B}"/>
              </a:ext>
            </a:extLst>
          </p:cNvPr>
          <p:cNvSpPr txBox="1">
            <a:spLocks noChangeArrowheads="1"/>
          </p:cNvSpPr>
          <p:nvPr/>
        </p:nvSpPr>
        <p:spPr bwMode="auto">
          <a:xfrm>
            <a:off x="714031" y="5776201"/>
            <a:ext cx="10546915" cy="461665"/>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       Score Differential</a:t>
            </a:r>
          </a:p>
        </p:txBody>
      </p:sp>
      <p:sp>
        <p:nvSpPr>
          <p:cNvPr id="16" name="Pfeil nach rechts 15">
            <a:extLst>
              <a:ext uri="{FF2B5EF4-FFF2-40B4-BE49-F238E27FC236}">
                <a16:creationId xmlns:a16="http://schemas.microsoft.com/office/drawing/2014/main" id="{8F94AE9B-2EB3-441C-8BD2-3D0215663028}"/>
              </a:ext>
            </a:extLst>
          </p:cNvPr>
          <p:cNvSpPr/>
          <p:nvPr/>
        </p:nvSpPr>
        <p:spPr>
          <a:xfrm>
            <a:off x="714033" y="3774707"/>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rechts 16">
            <a:extLst>
              <a:ext uri="{FF2B5EF4-FFF2-40B4-BE49-F238E27FC236}">
                <a16:creationId xmlns:a16="http://schemas.microsoft.com/office/drawing/2014/main" id="{8F94AE9B-2EB3-441C-8BD2-3D0215663028}"/>
              </a:ext>
            </a:extLst>
          </p:cNvPr>
          <p:cNvSpPr/>
          <p:nvPr/>
        </p:nvSpPr>
        <p:spPr>
          <a:xfrm>
            <a:off x="714033" y="4475543"/>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rechts 17">
            <a:extLst>
              <a:ext uri="{FF2B5EF4-FFF2-40B4-BE49-F238E27FC236}">
                <a16:creationId xmlns:a16="http://schemas.microsoft.com/office/drawing/2014/main" id="{8F94AE9B-2EB3-441C-8BD2-3D0215663028}"/>
              </a:ext>
            </a:extLst>
          </p:cNvPr>
          <p:cNvSpPr/>
          <p:nvPr/>
        </p:nvSpPr>
        <p:spPr>
          <a:xfrm>
            <a:off x="714033" y="5180752"/>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 Box 3">
            <a:extLst>
              <a:ext uri="{FF2B5EF4-FFF2-40B4-BE49-F238E27FC236}">
                <a16:creationId xmlns:a16="http://schemas.microsoft.com/office/drawing/2014/main" id="{BC99D9BA-222A-4BBB-A7BF-F9020C97D102}"/>
              </a:ext>
            </a:extLst>
          </p:cNvPr>
          <p:cNvSpPr txBox="1">
            <a:spLocks noChangeArrowheads="1"/>
          </p:cNvSpPr>
          <p:nvPr/>
        </p:nvSpPr>
        <p:spPr bwMode="auto">
          <a:xfrm>
            <a:off x="1282273" y="3054173"/>
            <a:ext cx="6826459" cy="461665"/>
          </a:xfrm>
          <a:prstGeom prst="rect">
            <a:avLst/>
          </a:prstGeom>
          <a:noFill/>
          <a:ln w="9525">
            <a:noFill/>
            <a:miter lim="800000"/>
            <a:headEnd/>
            <a:tailEnd/>
          </a:ln>
        </p:spPr>
        <p:txBody>
          <a:bodyPr wrap="square">
            <a:spAutoFit/>
          </a:bodyPr>
          <a:lstStyle/>
          <a:p>
            <a:pPr>
              <a:spcBef>
                <a:spcPts val="600"/>
              </a:spcBef>
            </a:pPr>
            <a:r>
              <a:rPr lang="de-DE" altLang="de-DE" sz="2400" b="1" dirty="0" err="1">
                <a:latin typeface="Arial" panose="020B0604020202020204" pitchFamily="34" charset="0"/>
                <a:cs typeface="Arial" panose="020B0604020202020204" pitchFamily="34" charset="0"/>
              </a:rPr>
              <a:t>History</a:t>
            </a:r>
            <a:r>
              <a:rPr lang="de-DE" altLang="de-DE" sz="2400" b="1" dirty="0">
                <a:latin typeface="Arial" panose="020B0604020202020204" pitchFamily="34" charset="0"/>
                <a:cs typeface="Arial" panose="020B0604020202020204" pitchFamily="34" charset="0"/>
              </a:rPr>
              <a:t> Sheet und Scoring </a:t>
            </a:r>
            <a:r>
              <a:rPr lang="de-DE" altLang="de-DE" sz="2400" b="1" dirty="0" err="1">
                <a:latin typeface="Arial" panose="020B0604020202020204" pitchFamily="34" charset="0"/>
                <a:cs typeface="Arial" panose="020B0604020202020204" pitchFamily="34" charset="0"/>
              </a:rPr>
              <a:t>Record</a:t>
            </a:r>
            <a:endParaRPr lang="de-DE" altLang="de-DE" sz="2400" b="1" dirty="0">
              <a:latin typeface="Arial" panose="020B0604020202020204" pitchFamily="34" charset="0"/>
              <a:cs typeface="Arial" panose="020B0604020202020204" pitchFamily="34" charset="0"/>
            </a:endParaRPr>
          </a:p>
        </p:txBody>
      </p:sp>
      <p:sp>
        <p:nvSpPr>
          <p:cNvPr id="19" name="Pfeil nach rechts 17">
            <a:extLst>
              <a:ext uri="{FF2B5EF4-FFF2-40B4-BE49-F238E27FC236}">
                <a16:creationId xmlns:a16="http://schemas.microsoft.com/office/drawing/2014/main" id="{6E19C7B9-EFA4-441C-8F93-38F8D77C1997}"/>
              </a:ext>
            </a:extLst>
          </p:cNvPr>
          <p:cNvSpPr/>
          <p:nvPr/>
        </p:nvSpPr>
        <p:spPr>
          <a:xfrm>
            <a:off x="720202" y="5848295"/>
            <a:ext cx="312555" cy="33257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09444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0" y="247842"/>
            <a:ext cx="12191999" cy="548571"/>
          </a:xfrm>
          <a:prstGeom prst="rect">
            <a:avLst/>
          </a:prstGeom>
          <a:solidFill>
            <a:schemeClr val="accent6">
              <a:lumMod val="40000"/>
              <a:lumOff val="60000"/>
            </a:schemeClr>
          </a:solidFill>
          <a:ln>
            <a:solidFill>
              <a:schemeClr val="accent6">
                <a:lumMod val="40000"/>
                <a:lumOff val="60000"/>
              </a:schemeClr>
            </a:solidFill>
          </a:ln>
        </p:spPr>
        <p:txBody>
          <a:bodyPr/>
          <a:lst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a:lstStyle>
          <a:p>
            <a:pPr>
              <a:tabLst>
                <a:tab pos="623888" algn="l"/>
              </a:tabLst>
            </a:pPr>
            <a:r>
              <a:rPr lang="de-DE" sz="3600" dirty="0"/>
              <a:t>	</a:t>
            </a:r>
            <a:r>
              <a:rPr lang="de-DE" sz="2900" dirty="0">
                <a:latin typeface="Arial" panose="020B0604020202020204" pitchFamily="34" charset="0"/>
                <a:cs typeface="Arial" panose="020B0604020202020204" pitchFamily="34" charset="0"/>
              </a:rPr>
              <a:t>World Handicap System </a:t>
            </a:r>
          </a:p>
        </p:txBody>
      </p:sp>
      <p:sp>
        <p:nvSpPr>
          <p:cNvPr id="18" name="Textfeld 17">
            <a:extLst>
              <a:ext uri="{FF2B5EF4-FFF2-40B4-BE49-F238E27FC236}">
                <a16:creationId xmlns:a16="http://schemas.microsoft.com/office/drawing/2014/main" id="{AC628571-BC2D-48AE-9095-4784D73AC97D}"/>
              </a:ext>
            </a:extLst>
          </p:cNvPr>
          <p:cNvSpPr txBox="1"/>
          <p:nvPr/>
        </p:nvSpPr>
        <p:spPr>
          <a:xfrm>
            <a:off x="376175" y="966656"/>
            <a:ext cx="5678418" cy="523220"/>
          </a:xfrm>
          <a:prstGeom prst="rect">
            <a:avLst/>
          </a:prstGeom>
          <a:noFill/>
        </p:spPr>
        <p:txBody>
          <a:bodyPr wrap="square" rtlCol="0">
            <a:spAutoFit/>
          </a:bodyPr>
          <a:lstStyle/>
          <a:p>
            <a:pPr algn="ctr"/>
            <a:r>
              <a:rPr lang="de-DE" sz="2800" b="1" dirty="0" err="1"/>
              <a:t>History</a:t>
            </a:r>
            <a:r>
              <a:rPr lang="de-DE" sz="2800" b="1" dirty="0"/>
              <a:t> Sheet und Scoring </a:t>
            </a:r>
            <a:r>
              <a:rPr lang="de-DE" sz="2800" b="1" dirty="0" err="1"/>
              <a:t>Record</a:t>
            </a:r>
            <a:endParaRPr lang="de-DE" sz="2800" b="1" dirty="0"/>
          </a:p>
        </p:txBody>
      </p:sp>
      <p:pic>
        <p:nvPicPr>
          <p:cNvPr id="2" name="Grafik 1">
            <a:extLst>
              <a:ext uri="{FF2B5EF4-FFF2-40B4-BE49-F238E27FC236}">
                <a16:creationId xmlns:a16="http://schemas.microsoft.com/office/drawing/2014/main" id="{38A3F151-42F2-4A61-84F7-8489CE6852D4}"/>
              </a:ext>
            </a:extLst>
          </p:cNvPr>
          <p:cNvPicPr>
            <a:picLocks noChangeAspect="1"/>
          </p:cNvPicPr>
          <p:nvPr/>
        </p:nvPicPr>
        <p:blipFill>
          <a:blip r:embed="rId3"/>
          <a:stretch>
            <a:fillRect/>
          </a:stretch>
        </p:blipFill>
        <p:spPr>
          <a:xfrm>
            <a:off x="1031475" y="1810951"/>
            <a:ext cx="2183909" cy="4799207"/>
          </a:xfrm>
          <a:prstGeom prst="rect">
            <a:avLst/>
          </a:prstGeom>
        </p:spPr>
      </p:pic>
      <p:sp>
        <p:nvSpPr>
          <p:cNvPr id="20" name="Text Box 3">
            <a:extLst>
              <a:ext uri="{FF2B5EF4-FFF2-40B4-BE49-F238E27FC236}">
                <a16:creationId xmlns:a16="http://schemas.microsoft.com/office/drawing/2014/main" id="{5502AA32-0B42-4AF9-A7BD-CB6DB0F0D8B8}"/>
              </a:ext>
            </a:extLst>
          </p:cNvPr>
          <p:cNvSpPr txBox="1">
            <a:spLocks noChangeArrowheads="1"/>
          </p:cNvSpPr>
          <p:nvPr/>
        </p:nvSpPr>
        <p:spPr bwMode="auto">
          <a:xfrm>
            <a:off x="3742137" y="1810951"/>
            <a:ext cx="7861728" cy="461665"/>
          </a:xfrm>
          <a:prstGeom prst="rect">
            <a:avLst/>
          </a:prstGeom>
          <a:noFill/>
          <a:ln w="9525">
            <a:noFill/>
            <a:miter lim="800000"/>
            <a:headEnd/>
            <a:tailEnd/>
          </a:ln>
        </p:spPr>
        <p:txBody>
          <a:bodyPr wrap="square">
            <a:spAutoFit/>
          </a:bodyPr>
          <a:lstStyle/>
          <a:p>
            <a:pPr>
              <a:spcBef>
                <a:spcPts val="600"/>
              </a:spcBef>
            </a:pPr>
            <a:r>
              <a:rPr lang="de-DE" altLang="de-DE" sz="2400" dirty="0" err="1">
                <a:latin typeface="Arial" panose="020B0604020202020204" pitchFamily="34" charset="0"/>
                <a:cs typeface="Arial" panose="020B0604020202020204" pitchFamily="34" charset="0"/>
              </a:rPr>
              <a:t>History</a:t>
            </a:r>
            <a:r>
              <a:rPr lang="de-DE" altLang="de-DE" sz="2400" dirty="0">
                <a:latin typeface="Arial" panose="020B0604020202020204" pitchFamily="34" charset="0"/>
                <a:cs typeface="Arial" panose="020B0604020202020204" pitchFamily="34" charset="0"/>
              </a:rPr>
              <a:t> Sheet - enthält alle erfassten Ergebnisse</a:t>
            </a:r>
          </a:p>
        </p:txBody>
      </p:sp>
      <p:sp>
        <p:nvSpPr>
          <p:cNvPr id="22" name="Text Box 3">
            <a:extLst>
              <a:ext uri="{FF2B5EF4-FFF2-40B4-BE49-F238E27FC236}">
                <a16:creationId xmlns:a16="http://schemas.microsoft.com/office/drawing/2014/main" id="{B154DED4-50AB-4295-A1BA-2530095A58A6}"/>
              </a:ext>
            </a:extLst>
          </p:cNvPr>
          <p:cNvSpPr txBox="1">
            <a:spLocks noChangeArrowheads="1"/>
          </p:cNvSpPr>
          <p:nvPr/>
        </p:nvSpPr>
        <p:spPr bwMode="auto">
          <a:xfrm>
            <a:off x="3742137" y="2593691"/>
            <a:ext cx="7861728" cy="830997"/>
          </a:xfrm>
          <a:prstGeom prst="rect">
            <a:avLst/>
          </a:prstGeom>
          <a:noFill/>
          <a:ln w="9525">
            <a:noFill/>
            <a:miter lim="800000"/>
            <a:headEnd/>
            <a:tailEnd/>
          </a:ln>
        </p:spPr>
        <p:txBody>
          <a:bodyPr wrap="square">
            <a:spAutoFit/>
          </a:bodyPr>
          <a:lstStyle/>
          <a:p>
            <a:pPr>
              <a:spcBef>
                <a:spcPts val="600"/>
              </a:spcBef>
            </a:pPr>
            <a:r>
              <a:rPr lang="de-DE" altLang="de-DE" sz="2400" dirty="0">
                <a:latin typeface="Arial" panose="020B0604020202020204" pitchFamily="34" charset="0"/>
                <a:cs typeface="Arial" panose="020B0604020202020204" pitchFamily="34" charset="0"/>
              </a:rPr>
              <a:t>Scoring </a:t>
            </a:r>
            <a:r>
              <a:rPr lang="de-DE" altLang="de-DE" sz="2400" dirty="0" err="1">
                <a:latin typeface="Arial" panose="020B0604020202020204" pitchFamily="34" charset="0"/>
                <a:cs typeface="Arial" panose="020B0604020202020204" pitchFamily="34" charset="0"/>
              </a:rPr>
              <a:t>Record</a:t>
            </a:r>
            <a:r>
              <a:rPr lang="de-DE" altLang="de-DE" sz="2400" dirty="0">
                <a:latin typeface="Arial" panose="020B0604020202020204" pitchFamily="34" charset="0"/>
                <a:cs typeface="Arial" panose="020B0604020202020204" pitchFamily="34" charset="0"/>
              </a:rPr>
              <a:t> – enthält die (maximal) 20 letzten Ergebnisse</a:t>
            </a:r>
          </a:p>
        </p:txBody>
      </p:sp>
    </p:spTree>
    <p:extLst>
      <p:ext uri="{BB962C8B-B14F-4D97-AF65-F5344CB8AC3E}">
        <p14:creationId xmlns:p14="http://schemas.microsoft.com/office/powerpoint/2010/main" val="456620595"/>
      </p:ext>
    </p:extLst>
  </p:cSld>
  <p:clrMapOvr>
    <a:masterClrMapping/>
  </p:clrMapOvr>
</p:sld>
</file>

<file path=ppt/theme/theme1.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GV_PPT_2019_16zu9" id="{C917BA98-BE4B-4125-85C6-FDFF0B16A6DD}" vid="{4E40CA1A-6EBD-415C-BB4D-77CBE206648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DGV_PPT_2021_16zu9</Template>
  <TotalTime>0</TotalTime>
  <Words>2348</Words>
  <Application>Microsoft Office PowerPoint</Application>
  <PresentationFormat>Breitbild</PresentationFormat>
  <Paragraphs>302</Paragraphs>
  <Slides>25</Slides>
  <Notes>25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25</vt:i4>
      </vt:variant>
    </vt:vector>
  </HeadingPairs>
  <TitlesOfParts>
    <vt:vector size="30" baseType="lpstr">
      <vt:lpstr>Arial</vt:lpstr>
      <vt:lpstr>Calibri</vt:lpstr>
      <vt:lpstr>Calibri Light</vt:lpstr>
      <vt:lpstr>Script MT Bold</vt:lpstr>
      <vt:lpstr>1_Benutzerdefiniertes Design</vt:lpstr>
      <vt:lpstr>World Handicap System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Regularien</dc:creator>
  <cp:lastModifiedBy>Baxmann</cp:lastModifiedBy>
  <cp:revision>89</cp:revision>
  <cp:lastPrinted>2021-03-19T08:31:27Z</cp:lastPrinted>
  <dcterms:created xsi:type="dcterms:W3CDTF">2021-01-14T13:20:04Z</dcterms:created>
  <dcterms:modified xsi:type="dcterms:W3CDTF">2021-03-19T09:57:53Z</dcterms:modified>
</cp:coreProperties>
</file>