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8" r:id="rId5"/>
    <p:sldId id="271" r:id="rId6"/>
    <p:sldId id="270" r:id="rId7"/>
    <p:sldId id="258" r:id="rId8"/>
    <p:sldId id="263" r:id="rId9"/>
    <p:sldId id="264" r:id="rId10"/>
    <p:sldId id="266" r:id="rId11"/>
    <p:sldId id="267"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showGuides="1">
      <p:cViewPr varScale="1">
        <p:scale>
          <a:sx n="114" d="100"/>
          <a:sy n="114" d="100"/>
        </p:scale>
        <p:origin x="474" y="9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C5CE82-19DA-2B0D-175B-5DA3D8FA152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B6040D0-B9CA-25C4-FC31-BB519E588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01B595F-8CDF-4BEA-6754-3A3970A4CF4F}"/>
              </a:ext>
            </a:extLst>
          </p:cNvPr>
          <p:cNvSpPr>
            <a:spLocks noGrp="1"/>
          </p:cNvSpPr>
          <p:nvPr>
            <p:ph type="dt" sz="half" idx="10"/>
          </p:nvPr>
        </p:nvSpPr>
        <p:spPr/>
        <p:txBody>
          <a:bodyPr/>
          <a:lstStyle/>
          <a:p>
            <a:fld id="{B50A109D-5774-4150-BDF1-F259862E9CFF}" type="datetimeFigureOut">
              <a:rPr kumimoji="1" lang="ja-JP" altLang="en-US" smtClean="0"/>
              <a:t>2023/7/22</a:t>
            </a:fld>
            <a:endParaRPr kumimoji="1" lang="ja-JP" altLang="en-US"/>
          </a:p>
        </p:txBody>
      </p:sp>
      <p:sp>
        <p:nvSpPr>
          <p:cNvPr id="5" name="フッター プレースホルダー 4">
            <a:extLst>
              <a:ext uri="{FF2B5EF4-FFF2-40B4-BE49-F238E27FC236}">
                <a16:creationId xmlns:a16="http://schemas.microsoft.com/office/drawing/2014/main" id="{558FD0B0-F11C-B1BB-AD31-ADD50D5300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83004C-CD85-F921-63C2-341E411AF7BC}"/>
              </a:ext>
            </a:extLst>
          </p:cNvPr>
          <p:cNvSpPr>
            <a:spLocks noGrp="1"/>
          </p:cNvSpPr>
          <p:nvPr>
            <p:ph type="sldNum" sz="quarter" idx="12"/>
          </p:nvPr>
        </p:nvSpPr>
        <p:spPr/>
        <p:txBody>
          <a:bodyPr/>
          <a:lstStyle/>
          <a:p>
            <a:fld id="{27EA08E0-A17A-4775-ADD6-80EC2DF25555}" type="slidenum">
              <a:rPr kumimoji="1" lang="ja-JP" altLang="en-US" smtClean="0"/>
              <a:t>‹#›</a:t>
            </a:fld>
            <a:endParaRPr kumimoji="1" lang="ja-JP" altLang="en-US"/>
          </a:p>
        </p:txBody>
      </p:sp>
    </p:spTree>
    <p:extLst>
      <p:ext uri="{BB962C8B-B14F-4D97-AF65-F5344CB8AC3E}">
        <p14:creationId xmlns:p14="http://schemas.microsoft.com/office/powerpoint/2010/main" val="333165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3FFE1-3E61-0585-12B4-2768DE2D14A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859DE50-2D50-650B-E083-D9B51596997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C4FE4C-6121-FDCC-87A7-2F2F8D6BCD8B}"/>
              </a:ext>
            </a:extLst>
          </p:cNvPr>
          <p:cNvSpPr>
            <a:spLocks noGrp="1"/>
          </p:cNvSpPr>
          <p:nvPr>
            <p:ph type="dt" sz="half" idx="10"/>
          </p:nvPr>
        </p:nvSpPr>
        <p:spPr/>
        <p:txBody>
          <a:bodyPr/>
          <a:lstStyle/>
          <a:p>
            <a:fld id="{B50A109D-5774-4150-BDF1-F259862E9CFF}" type="datetimeFigureOut">
              <a:rPr kumimoji="1" lang="ja-JP" altLang="en-US" smtClean="0"/>
              <a:t>2023/7/22</a:t>
            </a:fld>
            <a:endParaRPr kumimoji="1" lang="ja-JP" altLang="en-US"/>
          </a:p>
        </p:txBody>
      </p:sp>
      <p:sp>
        <p:nvSpPr>
          <p:cNvPr id="5" name="フッター プレースホルダー 4">
            <a:extLst>
              <a:ext uri="{FF2B5EF4-FFF2-40B4-BE49-F238E27FC236}">
                <a16:creationId xmlns:a16="http://schemas.microsoft.com/office/drawing/2014/main" id="{7FB1D237-E964-759E-B03C-7E7B855902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296FCB-FEB3-E103-8721-575557843057}"/>
              </a:ext>
            </a:extLst>
          </p:cNvPr>
          <p:cNvSpPr>
            <a:spLocks noGrp="1"/>
          </p:cNvSpPr>
          <p:nvPr>
            <p:ph type="sldNum" sz="quarter" idx="12"/>
          </p:nvPr>
        </p:nvSpPr>
        <p:spPr/>
        <p:txBody>
          <a:bodyPr/>
          <a:lstStyle/>
          <a:p>
            <a:fld id="{27EA08E0-A17A-4775-ADD6-80EC2DF25555}" type="slidenum">
              <a:rPr kumimoji="1" lang="ja-JP" altLang="en-US" smtClean="0"/>
              <a:t>‹#›</a:t>
            </a:fld>
            <a:endParaRPr kumimoji="1" lang="ja-JP" altLang="en-US"/>
          </a:p>
        </p:txBody>
      </p:sp>
    </p:spTree>
    <p:extLst>
      <p:ext uri="{BB962C8B-B14F-4D97-AF65-F5344CB8AC3E}">
        <p14:creationId xmlns:p14="http://schemas.microsoft.com/office/powerpoint/2010/main" val="123698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29334B1-A9FE-BA1C-B366-F575A047460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D42641A-1A0E-4AFC-EF91-47266236C1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154B1F6-516E-3383-5C50-DBBC0FC1E4ED}"/>
              </a:ext>
            </a:extLst>
          </p:cNvPr>
          <p:cNvSpPr>
            <a:spLocks noGrp="1"/>
          </p:cNvSpPr>
          <p:nvPr>
            <p:ph type="dt" sz="half" idx="10"/>
          </p:nvPr>
        </p:nvSpPr>
        <p:spPr/>
        <p:txBody>
          <a:bodyPr/>
          <a:lstStyle/>
          <a:p>
            <a:fld id="{B50A109D-5774-4150-BDF1-F259862E9CFF}" type="datetimeFigureOut">
              <a:rPr kumimoji="1" lang="ja-JP" altLang="en-US" smtClean="0"/>
              <a:t>2023/7/22</a:t>
            </a:fld>
            <a:endParaRPr kumimoji="1" lang="ja-JP" altLang="en-US"/>
          </a:p>
        </p:txBody>
      </p:sp>
      <p:sp>
        <p:nvSpPr>
          <p:cNvPr id="5" name="フッター プレースホルダー 4">
            <a:extLst>
              <a:ext uri="{FF2B5EF4-FFF2-40B4-BE49-F238E27FC236}">
                <a16:creationId xmlns:a16="http://schemas.microsoft.com/office/drawing/2014/main" id="{570D929B-E108-5AD5-2FD6-0B2F67E01A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11D91A-0A10-AFE8-5F12-E024AAB05169}"/>
              </a:ext>
            </a:extLst>
          </p:cNvPr>
          <p:cNvSpPr>
            <a:spLocks noGrp="1"/>
          </p:cNvSpPr>
          <p:nvPr>
            <p:ph type="sldNum" sz="quarter" idx="12"/>
          </p:nvPr>
        </p:nvSpPr>
        <p:spPr/>
        <p:txBody>
          <a:bodyPr/>
          <a:lstStyle/>
          <a:p>
            <a:fld id="{27EA08E0-A17A-4775-ADD6-80EC2DF25555}" type="slidenum">
              <a:rPr kumimoji="1" lang="ja-JP" altLang="en-US" smtClean="0"/>
              <a:t>‹#›</a:t>
            </a:fld>
            <a:endParaRPr kumimoji="1" lang="ja-JP" altLang="en-US"/>
          </a:p>
        </p:txBody>
      </p:sp>
    </p:spTree>
    <p:extLst>
      <p:ext uri="{BB962C8B-B14F-4D97-AF65-F5344CB8AC3E}">
        <p14:creationId xmlns:p14="http://schemas.microsoft.com/office/powerpoint/2010/main" val="275461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2452F-2877-712E-1751-7155419A05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4DC43B-205E-1DDA-F79F-79D14237F67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C1450F-9DF6-9406-FCA0-4E7050204597}"/>
              </a:ext>
            </a:extLst>
          </p:cNvPr>
          <p:cNvSpPr>
            <a:spLocks noGrp="1"/>
          </p:cNvSpPr>
          <p:nvPr>
            <p:ph type="dt" sz="half" idx="10"/>
          </p:nvPr>
        </p:nvSpPr>
        <p:spPr/>
        <p:txBody>
          <a:bodyPr/>
          <a:lstStyle/>
          <a:p>
            <a:fld id="{B50A109D-5774-4150-BDF1-F259862E9CFF}" type="datetimeFigureOut">
              <a:rPr kumimoji="1" lang="ja-JP" altLang="en-US" smtClean="0"/>
              <a:t>2023/7/22</a:t>
            </a:fld>
            <a:endParaRPr kumimoji="1" lang="ja-JP" altLang="en-US"/>
          </a:p>
        </p:txBody>
      </p:sp>
      <p:sp>
        <p:nvSpPr>
          <p:cNvPr id="5" name="フッター プレースホルダー 4">
            <a:extLst>
              <a:ext uri="{FF2B5EF4-FFF2-40B4-BE49-F238E27FC236}">
                <a16:creationId xmlns:a16="http://schemas.microsoft.com/office/drawing/2014/main" id="{05D02630-C7E8-78A4-A6C8-B3CFD6C418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CDA00F-39E9-D27F-6597-E9229B7A8D65}"/>
              </a:ext>
            </a:extLst>
          </p:cNvPr>
          <p:cNvSpPr>
            <a:spLocks noGrp="1"/>
          </p:cNvSpPr>
          <p:nvPr>
            <p:ph type="sldNum" sz="quarter" idx="12"/>
          </p:nvPr>
        </p:nvSpPr>
        <p:spPr/>
        <p:txBody>
          <a:bodyPr/>
          <a:lstStyle/>
          <a:p>
            <a:fld id="{27EA08E0-A17A-4775-ADD6-80EC2DF25555}" type="slidenum">
              <a:rPr kumimoji="1" lang="ja-JP" altLang="en-US" smtClean="0"/>
              <a:t>‹#›</a:t>
            </a:fld>
            <a:endParaRPr kumimoji="1" lang="ja-JP" altLang="en-US"/>
          </a:p>
        </p:txBody>
      </p:sp>
    </p:spTree>
    <p:extLst>
      <p:ext uri="{BB962C8B-B14F-4D97-AF65-F5344CB8AC3E}">
        <p14:creationId xmlns:p14="http://schemas.microsoft.com/office/powerpoint/2010/main" val="13841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F64001-3B8C-3CF2-D474-6941A5D0E7F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E167026-B23B-2401-294A-7149E8FD26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3C2A7E7-9CAA-46CF-1185-788FCE1C8CC6}"/>
              </a:ext>
            </a:extLst>
          </p:cNvPr>
          <p:cNvSpPr>
            <a:spLocks noGrp="1"/>
          </p:cNvSpPr>
          <p:nvPr>
            <p:ph type="dt" sz="half" idx="10"/>
          </p:nvPr>
        </p:nvSpPr>
        <p:spPr/>
        <p:txBody>
          <a:bodyPr/>
          <a:lstStyle/>
          <a:p>
            <a:fld id="{B50A109D-5774-4150-BDF1-F259862E9CFF}" type="datetimeFigureOut">
              <a:rPr kumimoji="1" lang="ja-JP" altLang="en-US" smtClean="0"/>
              <a:t>2023/7/22</a:t>
            </a:fld>
            <a:endParaRPr kumimoji="1" lang="ja-JP" altLang="en-US"/>
          </a:p>
        </p:txBody>
      </p:sp>
      <p:sp>
        <p:nvSpPr>
          <p:cNvPr id="5" name="フッター プレースホルダー 4">
            <a:extLst>
              <a:ext uri="{FF2B5EF4-FFF2-40B4-BE49-F238E27FC236}">
                <a16:creationId xmlns:a16="http://schemas.microsoft.com/office/drawing/2014/main" id="{0DFBF7BD-145E-BFCA-FC9E-A6129683AF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C4D67A-2C95-3080-3F02-EB574E9320E3}"/>
              </a:ext>
            </a:extLst>
          </p:cNvPr>
          <p:cNvSpPr>
            <a:spLocks noGrp="1"/>
          </p:cNvSpPr>
          <p:nvPr>
            <p:ph type="sldNum" sz="quarter" idx="12"/>
          </p:nvPr>
        </p:nvSpPr>
        <p:spPr/>
        <p:txBody>
          <a:bodyPr/>
          <a:lstStyle/>
          <a:p>
            <a:fld id="{27EA08E0-A17A-4775-ADD6-80EC2DF25555}" type="slidenum">
              <a:rPr kumimoji="1" lang="ja-JP" altLang="en-US" smtClean="0"/>
              <a:t>‹#›</a:t>
            </a:fld>
            <a:endParaRPr kumimoji="1" lang="ja-JP" altLang="en-US"/>
          </a:p>
        </p:txBody>
      </p:sp>
    </p:spTree>
    <p:extLst>
      <p:ext uri="{BB962C8B-B14F-4D97-AF65-F5344CB8AC3E}">
        <p14:creationId xmlns:p14="http://schemas.microsoft.com/office/powerpoint/2010/main" val="97623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0A4908-1B30-B169-40C2-BAA964A0A3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711D2EC-EBD2-B8EA-9AD9-6689FEA2B6C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480ABE4-68D7-E31B-732D-0526360D0D5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12857E3-CA4B-25D7-3D5C-BC8064CD77E8}"/>
              </a:ext>
            </a:extLst>
          </p:cNvPr>
          <p:cNvSpPr>
            <a:spLocks noGrp="1"/>
          </p:cNvSpPr>
          <p:nvPr>
            <p:ph type="dt" sz="half" idx="10"/>
          </p:nvPr>
        </p:nvSpPr>
        <p:spPr/>
        <p:txBody>
          <a:bodyPr/>
          <a:lstStyle/>
          <a:p>
            <a:fld id="{B50A109D-5774-4150-BDF1-F259862E9CFF}" type="datetimeFigureOut">
              <a:rPr kumimoji="1" lang="ja-JP" altLang="en-US" smtClean="0"/>
              <a:t>2023/7/22</a:t>
            </a:fld>
            <a:endParaRPr kumimoji="1" lang="ja-JP" altLang="en-US"/>
          </a:p>
        </p:txBody>
      </p:sp>
      <p:sp>
        <p:nvSpPr>
          <p:cNvPr id="6" name="フッター プレースホルダー 5">
            <a:extLst>
              <a:ext uri="{FF2B5EF4-FFF2-40B4-BE49-F238E27FC236}">
                <a16:creationId xmlns:a16="http://schemas.microsoft.com/office/drawing/2014/main" id="{54DDDE03-B223-CA23-2B5C-0DB29C43D1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631C3D6-7AFC-8A17-68F8-C9FE462C55C3}"/>
              </a:ext>
            </a:extLst>
          </p:cNvPr>
          <p:cNvSpPr>
            <a:spLocks noGrp="1"/>
          </p:cNvSpPr>
          <p:nvPr>
            <p:ph type="sldNum" sz="quarter" idx="12"/>
          </p:nvPr>
        </p:nvSpPr>
        <p:spPr/>
        <p:txBody>
          <a:bodyPr/>
          <a:lstStyle/>
          <a:p>
            <a:fld id="{27EA08E0-A17A-4775-ADD6-80EC2DF25555}" type="slidenum">
              <a:rPr kumimoji="1" lang="ja-JP" altLang="en-US" smtClean="0"/>
              <a:t>‹#›</a:t>
            </a:fld>
            <a:endParaRPr kumimoji="1" lang="ja-JP" altLang="en-US"/>
          </a:p>
        </p:txBody>
      </p:sp>
    </p:spTree>
    <p:extLst>
      <p:ext uri="{BB962C8B-B14F-4D97-AF65-F5344CB8AC3E}">
        <p14:creationId xmlns:p14="http://schemas.microsoft.com/office/powerpoint/2010/main" val="417221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F95D18-563C-9E74-477B-1131797EA49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85A05B-D712-C31C-5D83-D178F2C56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BFA0D8C-C898-4B2C-88DF-A5F7B95DF50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BD01BA8-96D2-13D3-6013-7AC9F1249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A76A5A8-F4D4-4BBA-4D24-B05C8EDA49F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D4D2A50-8ABB-0067-5F38-D1AD5D7C10C4}"/>
              </a:ext>
            </a:extLst>
          </p:cNvPr>
          <p:cNvSpPr>
            <a:spLocks noGrp="1"/>
          </p:cNvSpPr>
          <p:nvPr>
            <p:ph type="dt" sz="half" idx="10"/>
          </p:nvPr>
        </p:nvSpPr>
        <p:spPr/>
        <p:txBody>
          <a:bodyPr/>
          <a:lstStyle/>
          <a:p>
            <a:fld id="{B50A109D-5774-4150-BDF1-F259862E9CFF}" type="datetimeFigureOut">
              <a:rPr kumimoji="1" lang="ja-JP" altLang="en-US" smtClean="0"/>
              <a:t>2023/7/22</a:t>
            </a:fld>
            <a:endParaRPr kumimoji="1" lang="ja-JP" altLang="en-US"/>
          </a:p>
        </p:txBody>
      </p:sp>
      <p:sp>
        <p:nvSpPr>
          <p:cNvPr id="8" name="フッター プレースホルダー 7">
            <a:extLst>
              <a:ext uri="{FF2B5EF4-FFF2-40B4-BE49-F238E27FC236}">
                <a16:creationId xmlns:a16="http://schemas.microsoft.com/office/drawing/2014/main" id="{36521579-BD8B-204C-E6E3-7B74B4B17FA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CCB731F-51D4-2B74-2935-2AE8B4833A32}"/>
              </a:ext>
            </a:extLst>
          </p:cNvPr>
          <p:cNvSpPr>
            <a:spLocks noGrp="1"/>
          </p:cNvSpPr>
          <p:nvPr>
            <p:ph type="sldNum" sz="quarter" idx="12"/>
          </p:nvPr>
        </p:nvSpPr>
        <p:spPr/>
        <p:txBody>
          <a:bodyPr/>
          <a:lstStyle/>
          <a:p>
            <a:fld id="{27EA08E0-A17A-4775-ADD6-80EC2DF25555}" type="slidenum">
              <a:rPr kumimoji="1" lang="ja-JP" altLang="en-US" smtClean="0"/>
              <a:t>‹#›</a:t>
            </a:fld>
            <a:endParaRPr kumimoji="1" lang="ja-JP" altLang="en-US"/>
          </a:p>
        </p:txBody>
      </p:sp>
    </p:spTree>
    <p:extLst>
      <p:ext uri="{BB962C8B-B14F-4D97-AF65-F5344CB8AC3E}">
        <p14:creationId xmlns:p14="http://schemas.microsoft.com/office/powerpoint/2010/main" val="256772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742F23-884D-9B29-98D4-5D876895EAA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6D22571-0BA8-3FD7-CADE-37F3F44025D6}"/>
              </a:ext>
            </a:extLst>
          </p:cNvPr>
          <p:cNvSpPr>
            <a:spLocks noGrp="1"/>
          </p:cNvSpPr>
          <p:nvPr>
            <p:ph type="dt" sz="half" idx="10"/>
          </p:nvPr>
        </p:nvSpPr>
        <p:spPr/>
        <p:txBody>
          <a:bodyPr/>
          <a:lstStyle/>
          <a:p>
            <a:fld id="{B50A109D-5774-4150-BDF1-F259862E9CFF}" type="datetimeFigureOut">
              <a:rPr kumimoji="1" lang="ja-JP" altLang="en-US" smtClean="0"/>
              <a:t>2023/7/22</a:t>
            </a:fld>
            <a:endParaRPr kumimoji="1" lang="ja-JP" altLang="en-US"/>
          </a:p>
        </p:txBody>
      </p:sp>
      <p:sp>
        <p:nvSpPr>
          <p:cNvPr id="4" name="フッター プレースホルダー 3">
            <a:extLst>
              <a:ext uri="{FF2B5EF4-FFF2-40B4-BE49-F238E27FC236}">
                <a16:creationId xmlns:a16="http://schemas.microsoft.com/office/drawing/2014/main" id="{DDCDC1A9-C5B2-05DF-8225-ED81D7D09E7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7129D0D-033C-E694-880B-9D4D443BBB5C}"/>
              </a:ext>
            </a:extLst>
          </p:cNvPr>
          <p:cNvSpPr>
            <a:spLocks noGrp="1"/>
          </p:cNvSpPr>
          <p:nvPr>
            <p:ph type="sldNum" sz="quarter" idx="12"/>
          </p:nvPr>
        </p:nvSpPr>
        <p:spPr/>
        <p:txBody>
          <a:bodyPr/>
          <a:lstStyle/>
          <a:p>
            <a:fld id="{27EA08E0-A17A-4775-ADD6-80EC2DF25555}" type="slidenum">
              <a:rPr kumimoji="1" lang="ja-JP" altLang="en-US" smtClean="0"/>
              <a:t>‹#›</a:t>
            </a:fld>
            <a:endParaRPr kumimoji="1" lang="ja-JP" altLang="en-US"/>
          </a:p>
        </p:txBody>
      </p:sp>
    </p:spTree>
    <p:extLst>
      <p:ext uri="{BB962C8B-B14F-4D97-AF65-F5344CB8AC3E}">
        <p14:creationId xmlns:p14="http://schemas.microsoft.com/office/powerpoint/2010/main" val="265781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3AFFA2A-DB35-258C-9718-380399A91F6A}"/>
              </a:ext>
            </a:extLst>
          </p:cNvPr>
          <p:cNvSpPr>
            <a:spLocks noGrp="1"/>
          </p:cNvSpPr>
          <p:nvPr>
            <p:ph type="dt" sz="half" idx="10"/>
          </p:nvPr>
        </p:nvSpPr>
        <p:spPr/>
        <p:txBody>
          <a:bodyPr/>
          <a:lstStyle/>
          <a:p>
            <a:fld id="{B50A109D-5774-4150-BDF1-F259862E9CFF}" type="datetimeFigureOut">
              <a:rPr kumimoji="1" lang="ja-JP" altLang="en-US" smtClean="0"/>
              <a:t>2023/7/22</a:t>
            </a:fld>
            <a:endParaRPr kumimoji="1" lang="ja-JP" altLang="en-US"/>
          </a:p>
        </p:txBody>
      </p:sp>
      <p:sp>
        <p:nvSpPr>
          <p:cNvPr id="3" name="フッター プレースホルダー 2">
            <a:extLst>
              <a:ext uri="{FF2B5EF4-FFF2-40B4-BE49-F238E27FC236}">
                <a16:creationId xmlns:a16="http://schemas.microsoft.com/office/drawing/2014/main" id="{3177386B-DD87-C6C3-5618-9E3A7852AF9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E3DEEDB-F77D-886C-67E1-C04C1110B0CD}"/>
              </a:ext>
            </a:extLst>
          </p:cNvPr>
          <p:cNvSpPr>
            <a:spLocks noGrp="1"/>
          </p:cNvSpPr>
          <p:nvPr>
            <p:ph type="sldNum" sz="quarter" idx="12"/>
          </p:nvPr>
        </p:nvSpPr>
        <p:spPr/>
        <p:txBody>
          <a:bodyPr/>
          <a:lstStyle/>
          <a:p>
            <a:fld id="{27EA08E0-A17A-4775-ADD6-80EC2DF25555}" type="slidenum">
              <a:rPr kumimoji="1" lang="ja-JP" altLang="en-US" smtClean="0"/>
              <a:t>‹#›</a:t>
            </a:fld>
            <a:endParaRPr kumimoji="1" lang="ja-JP" altLang="en-US"/>
          </a:p>
        </p:txBody>
      </p:sp>
    </p:spTree>
    <p:extLst>
      <p:ext uri="{BB962C8B-B14F-4D97-AF65-F5344CB8AC3E}">
        <p14:creationId xmlns:p14="http://schemas.microsoft.com/office/powerpoint/2010/main" val="179123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1DE4DC-5EF5-4784-ADF1-F930442559F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5A4C70-1958-075A-91D0-B89C8EEC7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760825D-A61E-90C2-D30D-EB3C91D5A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81998D7-8D34-CF24-8EE3-A9C6F3D1457B}"/>
              </a:ext>
            </a:extLst>
          </p:cNvPr>
          <p:cNvSpPr>
            <a:spLocks noGrp="1"/>
          </p:cNvSpPr>
          <p:nvPr>
            <p:ph type="dt" sz="half" idx="10"/>
          </p:nvPr>
        </p:nvSpPr>
        <p:spPr/>
        <p:txBody>
          <a:bodyPr/>
          <a:lstStyle/>
          <a:p>
            <a:fld id="{B50A109D-5774-4150-BDF1-F259862E9CFF}" type="datetimeFigureOut">
              <a:rPr kumimoji="1" lang="ja-JP" altLang="en-US" smtClean="0"/>
              <a:t>2023/7/22</a:t>
            </a:fld>
            <a:endParaRPr kumimoji="1" lang="ja-JP" altLang="en-US"/>
          </a:p>
        </p:txBody>
      </p:sp>
      <p:sp>
        <p:nvSpPr>
          <p:cNvPr id="6" name="フッター プレースホルダー 5">
            <a:extLst>
              <a:ext uri="{FF2B5EF4-FFF2-40B4-BE49-F238E27FC236}">
                <a16:creationId xmlns:a16="http://schemas.microsoft.com/office/drawing/2014/main" id="{C53A2DF3-A35D-4626-5F39-B19026E9E83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69C17E0-B25A-070C-41C4-C79F2161AE3E}"/>
              </a:ext>
            </a:extLst>
          </p:cNvPr>
          <p:cNvSpPr>
            <a:spLocks noGrp="1"/>
          </p:cNvSpPr>
          <p:nvPr>
            <p:ph type="sldNum" sz="quarter" idx="12"/>
          </p:nvPr>
        </p:nvSpPr>
        <p:spPr/>
        <p:txBody>
          <a:bodyPr/>
          <a:lstStyle/>
          <a:p>
            <a:fld id="{27EA08E0-A17A-4775-ADD6-80EC2DF25555}" type="slidenum">
              <a:rPr kumimoji="1" lang="ja-JP" altLang="en-US" smtClean="0"/>
              <a:t>‹#›</a:t>
            </a:fld>
            <a:endParaRPr kumimoji="1" lang="ja-JP" altLang="en-US"/>
          </a:p>
        </p:txBody>
      </p:sp>
    </p:spTree>
    <p:extLst>
      <p:ext uri="{BB962C8B-B14F-4D97-AF65-F5344CB8AC3E}">
        <p14:creationId xmlns:p14="http://schemas.microsoft.com/office/powerpoint/2010/main" val="223050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DBBE75-3248-DD34-7C20-F7F900BAE3D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7D6ECB1-E312-A380-1D93-7C188A358A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AFA7097-5B68-20AE-C2DA-A5143B25F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4258496-B930-05E8-DB89-365D00F48D22}"/>
              </a:ext>
            </a:extLst>
          </p:cNvPr>
          <p:cNvSpPr>
            <a:spLocks noGrp="1"/>
          </p:cNvSpPr>
          <p:nvPr>
            <p:ph type="dt" sz="half" idx="10"/>
          </p:nvPr>
        </p:nvSpPr>
        <p:spPr/>
        <p:txBody>
          <a:bodyPr/>
          <a:lstStyle/>
          <a:p>
            <a:fld id="{B50A109D-5774-4150-BDF1-F259862E9CFF}" type="datetimeFigureOut">
              <a:rPr kumimoji="1" lang="ja-JP" altLang="en-US" smtClean="0"/>
              <a:t>2023/7/22</a:t>
            </a:fld>
            <a:endParaRPr kumimoji="1" lang="ja-JP" altLang="en-US"/>
          </a:p>
        </p:txBody>
      </p:sp>
      <p:sp>
        <p:nvSpPr>
          <p:cNvPr id="6" name="フッター プレースホルダー 5">
            <a:extLst>
              <a:ext uri="{FF2B5EF4-FFF2-40B4-BE49-F238E27FC236}">
                <a16:creationId xmlns:a16="http://schemas.microsoft.com/office/drawing/2014/main" id="{F00A980E-0E5E-D7EA-0FDD-24E78F0FEF1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08FD0EA-DD15-CAC2-BB90-2D4570517157}"/>
              </a:ext>
            </a:extLst>
          </p:cNvPr>
          <p:cNvSpPr>
            <a:spLocks noGrp="1"/>
          </p:cNvSpPr>
          <p:nvPr>
            <p:ph type="sldNum" sz="quarter" idx="12"/>
          </p:nvPr>
        </p:nvSpPr>
        <p:spPr/>
        <p:txBody>
          <a:bodyPr/>
          <a:lstStyle/>
          <a:p>
            <a:fld id="{27EA08E0-A17A-4775-ADD6-80EC2DF25555}" type="slidenum">
              <a:rPr kumimoji="1" lang="ja-JP" altLang="en-US" smtClean="0"/>
              <a:t>‹#›</a:t>
            </a:fld>
            <a:endParaRPr kumimoji="1" lang="ja-JP" altLang="en-US"/>
          </a:p>
        </p:txBody>
      </p:sp>
    </p:spTree>
    <p:extLst>
      <p:ext uri="{BB962C8B-B14F-4D97-AF65-F5344CB8AC3E}">
        <p14:creationId xmlns:p14="http://schemas.microsoft.com/office/powerpoint/2010/main" val="284125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41EF8EB-035E-DF7D-1A2D-B72BE4022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68FE75-A684-CBC7-5768-EFB492FC2F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5AD9FD9-345E-D8F2-1385-93364A5CD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A109D-5774-4150-BDF1-F259862E9CFF}" type="datetimeFigureOut">
              <a:rPr kumimoji="1" lang="ja-JP" altLang="en-US" smtClean="0"/>
              <a:t>2023/7/22</a:t>
            </a:fld>
            <a:endParaRPr kumimoji="1" lang="ja-JP" altLang="en-US"/>
          </a:p>
        </p:txBody>
      </p:sp>
      <p:sp>
        <p:nvSpPr>
          <p:cNvPr id="5" name="フッター プレースホルダー 4">
            <a:extLst>
              <a:ext uri="{FF2B5EF4-FFF2-40B4-BE49-F238E27FC236}">
                <a16:creationId xmlns:a16="http://schemas.microsoft.com/office/drawing/2014/main" id="{6BE1793F-C69C-5F90-DDAD-024FB911D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1505FA3-2E48-8987-AED1-8E1D70C2C5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A08E0-A17A-4775-ADD6-80EC2DF25555}" type="slidenum">
              <a:rPr kumimoji="1" lang="ja-JP" altLang="en-US" smtClean="0"/>
              <a:t>‹#›</a:t>
            </a:fld>
            <a:endParaRPr kumimoji="1" lang="ja-JP" altLang="en-US"/>
          </a:p>
        </p:txBody>
      </p:sp>
    </p:spTree>
    <p:extLst>
      <p:ext uri="{BB962C8B-B14F-4D97-AF65-F5344CB8AC3E}">
        <p14:creationId xmlns:p14="http://schemas.microsoft.com/office/powerpoint/2010/main" val="1230438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D9399FB-06D6-CFE4-EBC0-282DED398108}"/>
              </a:ext>
            </a:extLst>
          </p:cNvPr>
          <p:cNvPicPr>
            <a:picLocks noChangeAspect="1"/>
          </p:cNvPicPr>
          <p:nvPr/>
        </p:nvPicPr>
        <p:blipFill>
          <a:blip r:embed="rId2"/>
          <a:stretch>
            <a:fillRect/>
          </a:stretch>
        </p:blipFill>
        <p:spPr>
          <a:xfrm>
            <a:off x="7510071" y="449253"/>
            <a:ext cx="4307173" cy="4409970"/>
          </a:xfrm>
          <a:prstGeom prst="rect">
            <a:avLst/>
          </a:prstGeom>
        </p:spPr>
      </p:pic>
      <p:sp>
        <p:nvSpPr>
          <p:cNvPr id="2" name="タイトル 1">
            <a:extLst>
              <a:ext uri="{FF2B5EF4-FFF2-40B4-BE49-F238E27FC236}">
                <a16:creationId xmlns:a16="http://schemas.microsoft.com/office/drawing/2014/main" id="{D27F8035-ACC7-46FA-7C74-F946084B58FA}"/>
              </a:ext>
            </a:extLst>
          </p:cNvPr>
          <p:cNvSpPr>
            <a:spLocks noGrp="1"/>
          </p:cNvSpPr>
          <p:nvPr>
            <p:ph type="ctrTitle"/>
          </p:nvPr>
        </p:nvSpPr>
        <p:spPr>
          <a:xfrm>
            <a:off x="564501" y="1599785"/>
            <a:ext cx="7275355" cy="2387600"/>
          </a:xfrm>
        </p:spPr>
        <p:txBody>
          <a:bodyPr>
            <a:normAutofit/>
          </a:bodyPr>
          <a:lstStyle/>
          <a:p>
            <a:r>
              <a:rPr lang="ja-JP" altLang="ja-JP" sz="4800" b="1" kern="100" dirty="0">
                <a:effectLst/>
                <a:ea typeface="ＭＳ ゴシック" panose="020B0609070205080204" pitchFamily="49" charset="-128"/>
                <a:cs typeface="Times New Roman" panose="02020603050405020304" pitchFamily="18" charset="0"/>
              </a:rPr>
              <a:t>ひきこもり支援の</a:t>
            </a:r>
            <a:br>
              <a:rPr lang="en-US" altLang="ja-JP" sz="4800" b="1" kern="100" dirty="0">
                <a:effectLst/>
                <a:ea typeface="ＭＳ ゴシック" panose="020B0609070205080204" pitchFamily="49" charset="-128"/>
                <a:cs typeface="Times New Roman" panose="02020603050405020304" pitchFamily="18" charset="0"/>
              </a:rPr>
            </a:br>
            <a:r>
              <a:rPr lang="ja-JP" altLang="ja-JP" sz="4800" b="1" kern="100" dirty="0">
                <a:effectLst/>
                <a:ea typeface="ＭＳ ゴシック" panose="020B0609070205080204" pitchFamily="49" charset="-128"/>
                <a:cs typeface="Times New Roman" panose="02020603050405020304" pitchFamily="18" charset="0"/>
              </a:rPr>
              <a:t>秋田県モデルを目指して</a:t>
            </a:r>
            <a:endParaRPr kumimoji="1" lang="ja-JP" altLang="en-US" sz="16600" dirty="0"/>
          </a:p>
        </p:txBody>
      </p:sp>
      <p:sp>
        <p:nvSpPr>
          <p:cNvPr id="3" name="字幕 2">
            <a:extLst>
              <a:ext uri="{FF2B5EF4-FFF2-40B4-BE49-F238E27FC236}">
                <a16:creationId xmlns:a16="http://schemas.microsoft.com/office/drawing/2014/main" id="{3265A065-EB7E-77D0-1092-A9D620BBC0BE}"/>
              </a:ext>
            </a:extLst>
          </p:cNvPr>
          <p:cNvSpPr>
            <a:spLocks noGrp="1"/>
          </p:cNvSpPr>
          <p:nvPr>
            <p:ph type="subTitle" idx="1"/>
          </p:nvPr>
        </p:nvSpPr>
        <p:spPr>
          <a:xfrm>
            <a:off x="1415988" y="4512039"/>
            <a:ext cx="9360023" cy="1896708"/>
          </a:xfrm>
        </p:spPr>
        <p:txBody>
          <a:bodyPr>
            <a:normAutofit fontScale="70000" lnSpcReduction="20000"/>
          </a:bodyPr>
          <a:lstStyle/>
          <a:p>
            <a:pPr>
              <a:lnSpc>
                <a:spcPct val="120000"/>
              </a:lnSpc>
            </a:pPr>
            <a:r>
              <a:rPr kumimoji="1" lang="ja-JP" altLang="en-US" sz="3200" b="1" dirty="0">
                <a:solidFill>
                  <a:schemeClr val="accent1">
                    <a:lumMod val="50000"/>
                  </a:schemeClr>
                </a:solidFill>
              </a:rPr>
              <a:t>一般社団法人　秋田ひきこもりラボ</a:t>
            </a:r>
            <a:endParaRPr kumimoji="1" lang="en-US" altLang="ja-JP" sz="3200" b="1" dirty="0">
              <a:solidFill>
                <a:schemeClr val="accent1">
                  <a:lumMod val="50000"/>
                </a:schemeClr>
              </a:solidFill>
            </a:endParaRPr>
          </a:p>
          <a:p>
            <a:pPr>
              <a:lnSpc>
                <a:spcPct val="120000"/>
              </a:lnSpc>
            </a:pPr>
            <a:r>
              <a:rPr lang="ja-JP" altLang="en-US" sz="3200" b="1" dirty="0">
                <a:solidFill>
                  <a:schemeClr val="accent1">
                    <a:lumMod val="50000"/>
                  </a:schemeClr>
                </a:solidFill>
              </a:rPr>
              <a:t>理事長　</a:t>
            </a:r>
            <a:r>
              <a:rPr lang="ja-JP" altLang="en-US" sz="3900" b="1" dirty="0">
                <a:solidFill>
                  <a:schemeClr val="accent1">
                    <a:lumMod val="50000"/>
                  </a:schemeClr>
                </a:solidFill>
              </a:rPr>
              <a:t>ヨン　キム　フォン　ロザリン</a:t>
            </a:r>
            <a:endParaRPr lang="en-US" altLang="ja-JP" sz="3200" b="1" dirty="0">
              <a:solidFill>
                <a:schemeClr val="accent1">
                  <a:lumMod val="50000"/>
                </a:schemeClr>
              </a:solidFill>
            </a:endParaRPr>
          </a:p>
          <a:p>
            <a:pPr>
              <a:lnSpc>
                <a:spcPct val="120000"/>
              </a:lnSpc>
            </a:pPr>
            <a:r>
              <a:rPr kumimoji="1" lang="ja-JP" altLang="en-US" sz="3000" b="1" dirty="0">
                <a:solidFill>
                  <a:schemeClr val="accent2"/>
                </a:solidFill>
              </a:rPr>
              <a:t>秋田大学大学院  助教</a:t>
            </a:r>
            <a:endParaRPr kumimoji="1" lang="en-US" altLang="ja-JP" sz="3000" b="1" dirty="0">
              <a:solidFill>
                <a:schemeClr val="accent2"/>
              </a:solidFill>
            </a:endParaRPr>
          </a:p>
          <a:p>
            <a:pPr>
              <a:lnSpc>
                <a:spcPct val="120000"/>
              </a:lnSpc>
            </a:pPr>
            <a:r>
              <a:rPr kumimoji="1" lang="en-US" altLang="ja-JP" sz="3000" b="1" dirty="0">
                <a:solidFill>
                  <a:schemeClr val="accent2"/>
                </a:solidFill>
              </a:rPr>
              <a:t>NPO</a:t>
            </a:r>
            <a:r>
              <a:rPr kumimoji="1" lang="ja-JP" altLang="en-US" sz="3000" b="1" dirty="0">
                <a:solidFill>
                  <a:schemeClr val="accent2"/>
                </a:solidFill>
              </a:rPr>
              <a:t>法人光希屋</a:t>
            </a:r>
            <a:r>
              <a:rPr kumimoji="1" lang="en-US" altLang="ja-JP" sz="3000" b="1" dirty="0">
                <a:solidFill>
                  <a:schemeClr val="accent2"/>
                </a:solidFill>
              </a:rPr>
              <a:t>(</a:t>
            </a:r>
            <a:r>
              <a:rPr kumimoji="1" lang="ja-JP" altLang="en-US" sz="3000" b="1" dirty="0">
                <a:solidFill>
                  <a:schemeClr val="accent2"/>
                </a:solidFill>
              </a:rPr>
              <a:t>家</a:t>
            </a:r>
            <a:r>
              <a:rPr kumimoji="1" lang="en-US" altLang="ja-JP" sz="3000" b="1" dirty="0">
                <a:solidFill>
                  <a:schemeClr val="accent2"/>
                </a:solidFill>
              </a:rPr>
              <a:t>)  </a:t>
            </a:r>
            <a:r>
              <a:rPr kumimoji="1" lang="ja-JP" altLang="en-US" sz="3000" b="1" dirty="0">
                <a:solidFill>
                  <a:schemeClr val="accent2"/>
                </a:solidFill>
              </a:rPr>
              <a:t>代表</a:t>
            </a:r>
          </a:p>
        </p:txBody>
      </p:sp>
    </p:spTree>
    <p:extLst>
      <p:ext uri="{BB962C8B-B14F-4D97-AF65-F5344CB8AC3E}">
        <p14:creationId xmlns:p14="http://schemas.microsoft.com/office/powerpoint/2010/main" val="126612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DCD6D8D-631F-9105-E18D-59C19CA0F362}"/>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saturation sat="33000"/>
                    </a14:imgEffect>
                  </a14:imgLayer>
                </a14:imgProps>
              </a:ext>
            </a:extLst>
          </a:blip>
          <a:srcRect l="1406" t="22418" r="-1406" b="2603"/>
          <a:stretch/>
        </p:blipFill>
        <p:spPr>
          <a:xfrm>
            <a:off x="36513" y="0"/>
            <a:ext cx="12192000" cy="6858000"/>
          </a:xfrm>
          <a:prstGeom prst="rect">
            <a:avLst/>
          </a:prstGeom>
        </p:spPr>
      </p:pic>
      <p:sp>
        <p:nvSpPr>
          <p:cNvPr id="2" name="タイトル 1">
            <a:extLst>
              <a:ext uri="{FF2B5EF4-FFF2-40B4-BE49-F238E27FC236}">
                <a16:creationId xmlns:a16="http://schemas.microsoft.com/office/drawing/2014/main" id="{D4026CA8-E743-CEF5-2904-3B2CE7D6E235}"/>
              </a:ext>
            </a:extLst>
          </p:cNvPr>
          <p:cNvSpPr>
            <a:spLocks noGrp="1"/>
          </p:cNvSpPr>
          <p:nvPr>
            <p:ph type="title"/>
          </p:nvPr>
        </p:nvSpPr>
        <p:spPr>
          <a:xfrm>
            <a:off x="838200" y="365125"/>
            <a:ext cx="10515600" cy="920467"/>
          </a:xfrm>
        </p:spPr>
        <p:txBody>
          <a:bodyPr>
            <a:normAutofit fontScale="90000"/>
          </a:bodyPr>
          <a:lstStyle/>
          <a:p>
            <a:r>
              <a:rPr lang="ja-JP" altLang="en-US" sz="4000" b="1" dirty="0">
                <a:latin typeface="+mn-ea"/>
                <a:ea typeface="+mn-ea"/>
              </a:rPr>
              <a:t>令和</a:t>
            </a:r>
            <a:r>
              <a:rPr lang="en-US" altLang="ja-JP" sz="6000" b="1" dirty="0">
                <a:latin typeface="+mn-ea"/>
                <a:ea typeface="+mn-ea"/>
              </a:rPr>
              <a:t>5</a:t>
            </a:r>
            <a:r>
              <a:rPr lang="ja-JP" altLang="en-US" sz="4000" b="1" dirty="0">
                <a:latin typeface="+mn-ea"/>
                <a:ea typeface="+mn-ea"/>
              </a:rPr>
              <a:t>年度の目標</a:t>
            </a:r>
            <a:endParaRPr kumimoji="1" lang="ja-JP" altLang="en-US" sz="4000" b="1" dirty="0">
              <a:latin typeface="+mn-ea"/>
              <a:ea typeface="+mn-ea"/>
            </a:endParaRPr>
          </a:p>
        </p:txBody>
      </p:sp>
      <p:sp>
        <p:nvSpPr>
          <p:cNvPr id="3" name="コンテンツ プレースホルダー 2">
            <a:extLst>
              <a:ext uri="{FF2B5EF4-FFF2-40B4-BE49-F238E27FC236}">
                <a16:creationId xmlns:a16="http://schemas.microsoft.com/office/drawing/2014/main" id="{7FE5924E-8B17-E0B0-48C4-EB03A92A365D}"/>
              </a:ext>
            </a:extLst>
          </p:cNvPr>
          <p:cNvSpPr>
            <a:spLocks noGrp="1"/>
          </p:cNvSpPr>
          <p:nvPr>
            <p:ph idx="1"/>
          </p:nvPr>
        </p:nvSpPr>
        <p:spPr>
          <a:xfrm>
            <a:off x="838200" y="1557196"/>
            <a:ext cx="10515600" cy="4619767"/>
          </a:xfrm>
        </p:spPr>
        <p:txBody>
          <a:bodyPr>
            <a:normAutofit/>
          </a:bodyPr>
          <a:lstStyle/>
          <a:p>
            <a:pPr marL="0" indent="0">
              <a:buNone/>
            </a:pPr>
            <a:r>
              <a:rPr lang="ja-JP" altLang="en-US" sz="3600" b="1" dirty="0">
                <a:solidFill>
                  <a:srgbClr val="FF0000"/>
                </a:solidFill>
              </a:rPr>
              <a:t>全県調査の実施を行政に訴えていきます</a:t>
            </a:r>
            <a:endParaRPr lang="en-US" altLang="ja-JP" sz="3600" b="1" dirty="0">
              <a:solidFill>
                <a:srgbClr val="FF0000"/>
              </a:solidFill>
            </a:endParaRPr>
          </a:p>
          <a:p>
            <a:pPr marL="0" indent="0">
              <a:buNone/>
            </a:pPr>
            <a:endParaRPr lang="en-US" altLang="ja-JP" sz="3600" b="1" dirty="0">
              <a:solidFill>
                <a:schemeClr val="accent1"/>
              </a:solidFill>
            </a:endParaRPr>
          </a:p>
          <a:p>
            <a:pPr marL="0" indent="0">
              <a:buNone/>
            </a:pPr>
            <a:r>
              <a:rPr lang="ja-JP" altLang="en-US" sz="3600" b="1" dirty="0">
                <a:solidFill>
                  <a:schemeClr val="accent1"/>
                </a:solidFill>
              </a:rPr>
              <a:t>調査が実現すれば</a:t>
            </a:r>
            <a:r>
              <a:rPr lang="en-US" altLang="ja-JP" sz="3600" b="1" dirty="0">
                <a:solidFill>
                  <a:schemeClr val="accent1"/>
                </a:solidFill>
              </a:rPr>
              <a:t>……</a:t>
            </a:r>
          </a:p>
          <a:p>
            <a:pPr marL="0" indent="0">
              <a:buNone/>
            </a:pPr>
            <a:r>
              <a:rPr lang="ja-JP" altLang="en-US" dirty="0"/>
              <a:t>　・ひきこもり者に対する</a:t>
            </a:r>
            <a:r>
              <a:rPr lang="ja-JP" altLang="en-US" b="1" dirty="0">
                <a:solidFill>
                  <a:schemeClr val="accent1"/>
                </a:solidFill>
              </a:rPr>
              <a:t>理解を深める</a:t>
            </a:r>
            <a:endParaRPr lang="en-US" altLang="ja-JP" b="1" dirty="0">
              <a:solidFill>
                <a:schemeClr val="accent1"/>
              </a:solidFill>
            </a:endParaRPr>
          </a:p>
          <a:p>
            <a:pPr marL="0" indent="0">
              <a:buNone/>
            </a:pPr>
            <a:r>
              <a:rPr lang="ja-JP" altLang="en-US" dirty="0"/>
              <a:t>　・ひきこもり者に対する</a:t>
            </a:r>
            <a:r>
              <a:rPr lang="ja-JP" altLang="en-US" b="1" dirty="0">
                <a:solidFill>
                  <a:schemeClr val="accent1"/>
                </a:solidFill>
              </a:rPr>
              <a:t>偏見をなくす</a:t>
            </a:r>
            <a:endParaRPr lang="en-US" altLang="ja-JP" b="1" dirty="0">
              <a:solidFill>
                <a:schemeClr val="accent1"/>
              </a:solidFill>
            </a:endParaRPr>
          </a:p>
          <a:p>
            <a:pPr marL="0" indent="0">
              <a:buNone/>
            </a:pPr>
            <a:r>
              <a:rPr lang="ja-JP" altLang="en-US" dirty="0"/>
              <a:t>　・ひきこもり者が</a:t>
            </a:r>
            <a:r>
              <a:rPr lang="ja-JP" altLang="en-US" b="1" dirty="0">
                <a:solidFill>
                  <a:schemeClr val="accent1"/>
                </a:solidFill>
              </a:rPr>
              <a:t>声を発しやすい地域づくり</a:t>
            </a:r>
            <a:endParaRPr lang="en-US" altLang="ja-JP" b="1" dirty="0">
              <a:solidFill>
                <a:schemeClr val="accent1"/>
              </a:solidFill>
            </a:endParaRPr>
          </a:p>
          <a:p>
            <a:pPr marL="0" indent="0">
              <a:buNone/>
            </a:pPr>
            <a:r>
              <a:rPr lang="ja-JP" altLang="en-US" dirty="0"/>
              <a:t>　・ひきこもり者の</a:t>
            </a:r>
            <a:r>
              <a:rPr lang="ja-JP" altLang="en-US" b="1" dirty="0">
                <a:solidFill>
                  <a:schemeClr val="accent1"/>
                </a:solidFill>
              </a:rPr>
              <a:t>社会参加や就労体験の実現</a:t>
            </a:r>
            <a:endParaRPr lang="en-US" altLang="ja-JP" b="1" dirty="0">
              <a:solidFill>
                <a:schemeClr val="accent1"/>
              </a:solidFill>
            </a:endParaRPr>
          </a:p>
          <a:p>
            <a:pPr marL="0" indent="0">
              <a:buNone/>
            </a:pPr>
            <a:r>
              <a:rPr lang="ja-JP" altLang="en-US" sz="3600" b="1" dirty="0">
                <a:solidFill>
                  <a:schemeClr val="accent1"/>
                </a:solidFill>
              </a:rPr>
              <a:t>につながります！</a:t>
            </a:r>
            <a:endParaRPr lang="en-US" altLang="ja-JP" sz="3600" b="1" dirty="0">
              <a:solidFill>
                <a:schemeClr val="accent1"/>
              </a:solidFill>
            </a:endParaRPr>
          </a:p>
        </p:txBody>
      </p:sp>
    </p:spTree>
    <p:extLst>
      <p:ext uri="{BB962C8B-B14F-4D97-AF65-F5344CB8AC3E}">
        <p14:creationId xmlns:p14="http://schemas.microsoft.com/office/powerpoint/2010/main" val="386258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4026CA8-E743-CEF5-2904-3B2CE7D6E235}"/>
              </a:ext>
            </a:extLst>
          </p:cNvPr>
          <p:cNvSpPr>
            <a:spLocks noGrp="1"/>
          </p:cNvSpPr>
          <p:nvPr>
            <p:ph type="title"/>
          </p:nvPr>
        </p:nvSpPr>
        <p:spPr>
          <a:xfrm>
            <a:off x="589009" y="502400"/>
            <a:ext cx="3367171" cy="1818064"/>
          </a:xfrm>
        </p:spPr>
        <p:txBody>
          <a:bodyPr>
            <a:normAutofit/>
          </a:bodyPr>
          <a:lstStyle/>
          <a:p>
            <a:pPr algn="ctr"/>
            <a:r>
              <a:rPr kumimoji="1" lang="ja-JP" altLang="en-US" sz="6000" b="1" dirty="0">
                <a:latin typeface="+mn-ea"/>
                <a:ea typeface="+mn-ea"/>
              </a:rPr>
              <a:t>私たちが</a:t>
            </a:r>
            <a:br>
              <a:rPr kumimoji="1" lang="en-US" altLang="ja-JP" sz="6000" b="1" dirty="0">
                <a:latin typeface="+mn-ea"/>
                <a:ea typeface="+mn-ea"/>
              </a:rPr>
            </a:br>
            <a:r>
              <a:rPr lang="ja-JP" altLang="en-US" sz="6000" b="1" dirty="0">
                <a:latin typeface="+mn-ea"/>
                <a:ea typeface="+mn-ea"/>
              </a:rPr>
              <a:t>目指す事</a:t>
            </a:r>
            <a:endParaRPr kumimoji="1" lang="ja-JP" altLang="en-US" sz="6000" b="1" dirty="0">
              <a:latin typeface="+mn-ea"/>
              <a:ea typeface="+mn-ea"/>
            </a:endParaRPr>
          </a:p>
        </p:txBody>
      </p:sp>
      <p:pic>
        <p:nvPicPr>
          <p:cNvPr id="4" name="図 3">
            <a:extLst>
              <a:ext uri="{FF2B5EF4-FFF2-40B4-BE49-F238E27FC236}">
                <a16:creationId xmlns:a16="http://schemas.microsoft.com/office/drawing/2014/main" id="{73B22258-AAA3-AAA2-F7C3-7429F5ED109F}"/>
              </a:ext>
            </a:extLst>
          </p:cNvPr>
          <p:cNvPicPr>
            <a:picLocks noChangeAspect="1"/>
          </p:cNvPicPr>
          <p:nvPr/>
        </p:nvPicPr>
        <p:blipFill rotWithShape="1">
          <a:blip r:embed="rId2"/>
          <a:srcRect t="40834" b="10931"/>
          <a:stretch/>
        </p:blipFill>
        <p:spPr>
          <a:xfrm>
            <a:off x="4555236" y="6"/>
            <a:ext cx="7636763" cy="2762724"/>
          </a:xfrm>
          <a:prstGeom prst="rect">
            <a:avLst/>
          </a:prstGeom>
        </p:spPr>
      </p:pic>
      <p:sp>
        <p:nvSpPr>
          <p:cNvPr id="40" name="Rectangle 39">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 name="図 4">
            <a:extLst>
              <a:ext uri="{FF2B5EF4-FFF2-40B4-BE49-F238E27FC236}">
                <a16:creationId xmlns:a16="http://schemas.microsoft.com/office/drawing/2014/main" id="{A352573C-AC4D-6D01-D225-61F47BD9EC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705" b="95302" l="4000" r="93000">
                        <a14:foregroundMark x1="10333" y1="38255" x2="10333" y2="38255"/>
                        <a14:foregroundMark x1="4333" y1="38591" x2="4333" y2="38591"/>
                        <a14:foregroundMark x1="37667" y1="20134" x2="37667" y2="20134"/>
                        <a14:foregroundMark x1="41000" y1="9732" x2="41000" y2="9732"/>
                        <a14:foregroundMark x1="40667" y1="5705" x2="40667" y2="5705"/>
                        <a14:foregroundMark x1="71333" y1="23154" x2="71333" y2="23154"/>
                        <a14:foregroundMark x1="83667" y1="19799" x2="83667" y2="19799"/>
                        <a14:foregroundMark x1="79000" y1="19463" x2="79000" y2="19463"/>
                        <a14:foregroundMark x1="66333" y1="23490" x2="66333" y2="23490"/>
                        <a14:foregroundMark x1="67667" y1="20134" x2="67667" y2="20134"/>
                        <a14:foregroundMark x1="83000" y1="50336" x2="83000" y2="50336"/>
                        <a14:foregroundMark x1="81667" y1="60067" x2="81667" y2="60067"/>
                        <a14:foregroundMark x1="93333" y1="61074" x2="93333" y2="61074"/>
                        <a14:foregroundMark x1="75000" y1="35570" x2="75000" y2="35570"/>
                        <a14:foregroundMark x1="78000" y1="41946" x2="78000" y2="41946"/>
                        <a14:foregroundMark x1="76000" y1="37584" x2="76000" y2="37584"/>
                        <a14:foregroundMark x1="71000" y1="62081" x2="71000" y2="62081"/>
                        <a14:foregroundMark x1="58667" y1="15436" x2="58667" y2="15436"/>
                        <a14:foregroundMark x1="62000" y1="16107" x2="62000" y2="16107"/>
                        <a14:foregroundMark x1="50000" y1="27181" x2="50000" y2="27181"/>
                        <a14:foregroundMark x1="28000" y1="71477" x2="28000" y2="71477"/>
                        <a14:foregroundMark x1="32000" y1="76174" x2="32000" y2="76174"/>
                        <a14:foregroundMark x1="19333" y1="82886" x2="19333" y2="82886"/>
                        <a14:foregroundMark x1="62000" y1="92953" x2="62000" y2="92953"/>
                        <a14:foregroundMark x1="62667" y1="92953" x2="62667" y2="92953"/>
                        <a14:foregroundMark x1="61667" y1="95302" x2="61667" y2="95302"/>
                        <a14:foregroundMark x1="62000" y1="89262" x2="62000" y2="89262"/>
                        <a14:foregroundMark x1="67000" y1="79195" x2="67000" y2="79195"/>
                        <a14:foregroundMark x1="62667" y1="78523" x2="62667" y2="78523"/>
                        <a14:foregroundMark x1="51333" y1="85570" x2="51333" y2="85570"/>
                        <a14:foregroundMark x1="44667" y1="84899" x2="44667" y2="84228"/>
                        <a14:foregroundMark x1="67000" y1="82215" x2="67000" y2="82215"/>
                        <a14:foregroundMark x1="61667" y1="82550" x2="61667" y2="82550"/>
                        <a14:foregroundMark x1="56333" y1="84228" x2="56333" y2="84228"/>
                        <a14:foregroundMark x1="74000" y1="75839" x2="74000" y2="75839"/>
                        <a14:foregroundMark x1="65000" y1="78523" x2="65000" y2="78523"/>
                        <a14:foregroundMark x1="68000" y1="30537" x2="68000" y2="30537"/>
                        <a14:foregroundMark x1="72667" y1="25168" x2="72667" y2="25168"/>
                        <a14:foregroundMark x1="81667" y1="32886" x2="81667" y2="32886"/>
                        <a14:foregroundMark x1="77667" y1="32550" x2="77667" y2="32550"/>
                        <a14:foregroundMark x1="80000" y1="19799" x2="80000" y2="19799"/>
                        <a14:foregroundMark x1="67667" y1="19799" x2="67667" y2="19799"/>
                        <a14:foregroundMark x1="83333" y1="38926" x2="83333" y2="38926"/>
                        <a14:foregroundMark x1="71000" y1="32215" x2="71000" y2="32215"/>
                      </a14:backgroundRemoval>
                    </a14:imgEffect>
                  </a14:imgLayer>
                </a14:imgProps>
              </a:ext>
            </a:extLst>
          </a:blip>
          <a:srcRect t="5557" r="-2" b="5556"/>
          <a:stretch/>
        </p:blipFill>
        <p:spPr>
          <a:xfrm>
            <a:off x="-1" y="2826737"/>
            <a:ext cx="4565779" cy="4031263"/>
          </a:xfrm>
          <a:prstGeom prst="rect">
            <a:avLst/>
          </a:prstGeom>
        </p:spPr>
      </p:pic>
      <p:sp>
        <p:nvSpPr>
          <p:cNvPr id="3" name="コンテンツ プレースホルダー 2">
            <a:extLst>
              <a:ext uri="{FF2B5EF4-FFF2-40B4-BE49-F238E27FC236}">
                <a16:creationId xmlns:a16="http://schemas.microsoft.com/office/drawing/2014/main" id="{7FE5924E-8B17-E0B0-48C4-EB03A92A365D}"/>
              </a:ext>
            </a:extLst>
          </p:cNvPr>
          <p:cNvSpPr>
            <a:spLocks noGrp="1"/>
          </p:cNvSpPr>
          <p:nvPr>
            <p:ph idx="1"/>
          </p:nvPr>
        </p:nvSpPr>
        <p:spPr>
          <a:xfrm>
            <a:off x="4787454" y="2826737"/>
            <a:ext cx="7404545" cy="4027030"/>
          </a:xfrm>
        </p:spPr>
        <p:txBody>
          <a:bodyPr anchor="ctr">
            <a:normAutofit/>
          </a:bodyPr>
          <a:lstStyle/>
          <a:p>
            <a:pPr marL="0" indent="0">
              <a:buNone/>
            </a:pPr>
            <a:endParaRPr lang="en-US" altLang="ja-JP" sz="2000" kern="100" dirty="0">
              <a:effectLst/>
              <a:latin typeface="+mj-ea"/>
              <a:ea typeface="+mj-ea"/>
              <a:cs typeface="Times New Roman" panose="02020603050405020304" pitchFamily="18" charset="0"/>
            </a:endParaRPr>
          </a:p>
          <a:p>
            <a:pPr marL="0" indent="0">
              <a:buNone/>
            </a:pPr>
            <a:r>
              <a:rPr lang="ja-JP" altLang="ja-JP" sz="2000" kern="100" dirty="0">
                <a:effectLst/>
                <a:ea typeface="+mj-ea"/>
                <a:cs typeface="Times New Roman" panose="02020603050405020304" pitchFamily="18" charset="0"/>
              </a:rPr>
              <a:t>民間団体や研究機関、行政などがそれぞれの</a:t>
            </a:r>
            <a:r>
              <a:rPr lang="ja-JP" altLang="ja-JP" sz="2000" b="1" kern="100" dirty="0">
                <a:solidFill>
                  <a:srgbClr val="FF0000"/>
                </a:solidFill>
                <a:effectLst/>
                <a:ea typeface="+mj-ea"/>
                <a:cs typeface="Times New Roman" panose="02020603050405020304" pitchFamily="18" charset="0"/>
              </a:rPr>
              <a:t>垣根を越えた</a:t>
            </a:r>
            <a:r>
              <a:rPr lang="ja-JP" altLang="ja-JP" sz="2000" b="1" kern="100" dirty="0">
                <a:solidFill>
                  <a:schemeClr val="accent1"/>
                </a:solidFill>
                <a:effectLst/>
                <a:ea typeface="+mj-ea"/>
                <a:cs typeface="Times New Roman" panose="02020603050405020304" pitchFamily="18" charset="0"/>
              </a:rPr>
              <a:t>ネットワーク型</a:t>
            </a:r>
            <a:r>
              <a:rPr lang="ja-JP" altLang="ja-JP" sz="2000" kern="100" dirty="0">
                <a:effectLst/>
                <a:ea typeface="+mj-ea"/>
                <a:cs typeface="Times New Roman" panose="02020603050405020304" pitchFamily="18" charset="0"/>
              </a:rPr>
              <a:t>の支援態勢を構築することで、</a:t>
            </a:r>
            <a:r>
              <a:rPr lang="ja-JP" altLang="ja-JP" sz="2000" u="sng" kern="100" dirty="0">
                <a:effectLst/>
                <a:ea typeface="+mj-ea"/>
                <a:cs typeface="Times New Roman" panose="02020603050405020304" pitchFamily="18" charset="0"/>
              </a:rPr>
              <a:t>当事者と家族に寄り添った継続的な伴走型支援を実現するようサポート</a:t>
            </a:r>
            <a:r>
              <a:rPr lang="ja-JP" altLang="ja-JP" sz="2000" kern="100" dirty="0">
                <a:effectLst/>
                <a:ea typeface="+mj-ea"/>
                <a:cs typeface="Times New Roman" panose="02020603050405020304" pitchFamily="18" charset="0"/>
              </a:rPr>
              <a:t>したい。</a:t>
            </a:r>
            <a:endParaRPr lang="en-US" altLang="ja-JP" sz="2000" kern="100" dirty="0">
              <a:effectLst/>
              <a:ea typeface="+mj-ea"/>
              <a:cs typeface="Times New Roman" panose="02020603050405020304" pitchFamily="18" charset="0"/>
            </a:endParaRPr>
          </a:p>
          <a:p>
            <a:pPr marL="0" indent="0">
              <a:buNone/>
            </a:pPr>
            <a:r>
              <a:rPr lang="ja-JP" altLang="ja-JP" sz="2000" kern="100" dirty="0">
                <a:effectLst/>
                <a:ea typeface="+mj-ea"/>
                <a:cs typeface="Times New Roman" panose="02020603050405020304" pitchFamily="18" charset="0"/>
              </a:rPr>
              <a:t>これにより、</a:t>
            </a:r>
            <a:r>
              <a:rPr lang="ja-JP" altLang="ja-JP" sz="2000" kern="100" dirty="0">
                <a:effectLst/>
                <a:ea typeface="+mj-ea"/>
                <a:cs typeface="Arial" panose="020B0604020202020204" pitchFamily="34" charset="0"/>
              </a:rPr>
              <a:t>孤立・孤独に苦しむ若者に、</a:t>
            </a:r>
            <a:r>
              <a:rPr lang="ja-JP" altLang="ja-JP" sz="2000" b="1" kern="100" dirty="0">
                <a:solidFill>
                  <a:schemeClr val="accent1"/>
                </a:solidFill>
                <a:effectLst/>
                <a:ea typeface="+mj-ea"/>
                <a:cs typeface="Arial" panose="020B0604020202020204" pitchFamily="34" charset="0"/>
              </a:rPr>
              <a:t>ここ秋田の地で</a:t>
            </a:r>
            <a:r>
              <a:rPr lang="ja-JP" altLang="ja-JP" sz="2000" b="1" kern="100" dirty="0">
                <a:effectLst/>
                <a:ea typeface="+mj-ea"/>
                <a:cs typeface="Arial" panose="020B0604020202020204" pitchFamily="34" charset="0"/>
              </a:rPr>
              <a:t>生きる</a:t>
            </a:r>
            <a:r>
              <a:rPr lang="ja-JP" altLang="ja-JP" sz="2000" b="1" kern="100" dirty="0">
                <a:solidFill>
                  <a:srgbClr val="FF0000"/>
                </a:solidFill>
                <a:effectLst/>
                <a:ea typeface="+mj-ea"/>
                <a:cs typeface="Arial" panose="020B0604020202020204" pitchFamily="34" charset="0"/>
              </a:rPr>
              <a:t>勇気</a:t>
            </a:r>
            <a:r>
              <a:rPr lang="ja-JP" altLang="ja-JP" sz="2000" b="1" kern="100" dirty="0">
                <a:effectLst/>
                <a:ea typeface="+mj-ea"/>
                <a:cs typeface="Arial" panose="020B0604020202020204" pitchFamily="34" charset="0"/>
              </a:rPr>
              <a:t>と</a:t>
            </a:r>
            <a:r>
              <a:rPr lang="ja-JP" altLang="ja-JP" sz="2000" b="1" kern="100" dirty="0">
                <a:solidFill>
                  <a:srgbClr val="FF0000"/>
                </a:solidFill>
                <a:effectLst/>
                <a:ea typeface="+mj-ea"/>
                <a:cs typeface="Arial" panose="020B0604020202020204" pitchFamily="34" charset="0"/>
              </a:rPr>
              <a:t>希望</a:t>
            </a:r>
            <a:r>
              <a:rPr lang="ja-JP" altLang="ja-JP" sz="2000" b="1" kern="100" dirty="0">
                <a:effectLst/>
                <a:ea typeface="+mj-ea"/>
                <a:cs typeface="Arial" panose="020B0604020202020204" pitchFamily="34" charset="0"/>
              </a:rPr>
              <a:t>をもたらす</a:t>
            </a:r>
            <a:r>
              <a:rPr lang="ja-JP" altLang="en-US" sz="2000" b="1" kern="100" dirty="0">
                <a:effectLst/>
                <a:ea typeface="+mj-ea"/>
                <a:cs typeface="Arial" panose="020B0604020202020204" pitchFamily="34" charset="0"/>
              </a:rPr>
              <a:t>「秋田県モデル」を構築する</a:t>
            </a:r>
            <a:r>
              <a:rPr lang="ja-JP" altLang="ja-JP" sz="2000" kern="100" dirty="0">
                <a:effectLst/>
                <a:ea typeface="+mj-ea"/>
                <a:cs typeface="Arial" panose="020B0604020202020204" pitchFamily="34" charset="0"/>
              </a:rPr>
              <a:t>ことが大きな目標である。</a:t>
            </a:r>
            <a:endParaRPr lang="en-US" altLang="ja-JP" sz="2000" kern="100" dirty="0">
              <a:effectLst/>
              <a:ea typeface="+mj-ea"/>
              <a:cs typeface="Arial" panose="020B0604020202020204" pitchFamily="34" charset="0"/>
            </a:endParaRPr>
          </a:p>
          <a:p>
            <a:pPr marL="0" indent="0">
              <a:lnSpc>
                <a:spcPct val="120000"/>
              </a:lnSpc>
              <a:buNone/>
            </a:pPr>
            <a:r>
              <a:rPr lang="ja-JP" altLang="en-US" sz="2000" b="1" dirty="0">
                <a:solidFill>
                  <a:schemeClr val="accent2">
                    <a:lumMod val="50000"/>
                  </a:schemeClr>
                </a:solidFill>
                <a:ea typeface="+mj-ea"/>
              </a:rPr>
              <a:t>実効性のあるひきこもり対策は、若者のひきこもり予防、活力がある地域づくり、若年層～中高年層無職者自殺の減少につながります！</a:t>
            </a:r>
            <a:endParaRPr lang="en-US" altLang="ja-JP" sz="2000" b="1" dirty="0">
              <a:solidFill>
                <a:schemeClr val="accent2">
                  <a:lumMod val="50000"/>
                </a:schemeClr>
              </a:solidFill>
              <a:ea typeface="+mj-ea"/>
            </a:endParaRPr>
          </a:p>
          <a:p>
            <a:pPr marL="0" indent="0">
              <a:lnSpc>
                <a:spcPct val="120000"/>
              </a:lnSpc>
              <a:buNone/>
            </a:pPr>
            <a:r>
              <a:rPr lang="ja-JP" altLang="en-US" sz="2000" b="1" kern="100" dirty="0">
                <a:effectLst/>
                <a:ea typeface="+mj-ea"/>
                <a:cs typeface="Times New Roman" panose="02020603050405020304" pitchFamily="18" charset="0"/>
              </a:rPr>
              <a:t>会員募集！ぜひ会員になってください！</a:t>
            </a:r>
            <a:endParaRPr lang="en-US" altLang="ja-JP" sz="2000" b="1" kern="100" dirty="0">
              <a:ea typeface="+mj-ea"/>
              <a:cs typeface="Times New Roman" panose="02020603050405020304" pitchFamily="18" charset="0"/>
            </a:endParaRPr>
          </a:p>
          <a:p>
            <a:pPr marL="0" indent="0">
              <a:lnSpc>
                <a:spcPct val="120000"/>
              </a:lnSpc>
              <a:buNone/>
            </a:pPr>
            <a:endParaRPr lang="en-US" altLang="ja-JP" sz="1900" b="1" dirty="0">
              <a:solidFill>
                <a:schemeClr val="accent2">
                  <a:lumMod val="50000"/>
                </a:schemeClr>
              </a:solidFill>
            </a:endParaRPr>
          </a:p>
        </p:txBody>
      </p:sp>
      <p:sp>
        <p:nvSpPr>
          <p:cNvPr id="42" name="Rectangle 41">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82552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CCB2AF-95D6-44DB-4C1E-3711A47E8EEE}"/>
              </a:ext>
            </a:extLst>
          </p:cNvPr>
          <p:cNvSpPr>
            <a:spLocks noGrp="1"/>
          </p:cNvSpPr>
          <p:nvPr>
            <p:ph type="title"/>
          </p:nvPr>
        </p:nvSpPr>
        <p:spPr>
          <a:xfrm>
            <a:off x="376286" y="320627"/>
            <a:ext cx="11039574" cy="712237"/>
          </a:xfrm>
        </p:spPr>
        <p:txBody>
          <a:bodyPr>
            <a:normAutofit/>
          </a:bodyPr>
          <a:lstStyle/>
          <a:p>
            <a:r>
              <a:rPr kumimoji="1" lang="ja-JP" altLang="en-US" sz="4000" b="1" dirty="0">
                <a:latin typeface="+mn-ea"/>
                <a:ea typeface="+mn-ea"/>
              </a:rPr>
              <a:t>秋田ひきこもりラボ（</a:t>
            </a:r>
            <a:r>
              <a:rPr kumimoji="1" lang="en-US" altLang="ja-JP" sz="4000" b="1" dirty="0">
                <a:latin typeface="+mn-ea"/>
                <a:ea typeface="+mn-ea"/>
              </a:rPr>
              <a:t>2023</a:t>
            </a:r>
            <a:r>
              <a:rPr kumimoji="1" lang="ja-JP" altLang="en-US" sz="4000" b="1" dirty="0">
                <a:latin typeface="+mn-ea"/>
                <a:ea typeface="+mn-ea"/>
              </a:rPr>
              <a:t>年</a:t>
            </a:r>
            <a:r>
              <a:rPr kumimoji="1" lang="en-US" altLang="ja-JP" sz="4000" b="1" dirty="0">
                <a:latin typeface="+mn-ea"/>
                <a:ea typeface="+mn-ea"/>
              </a:rPr>
              <a:t>4</a:t>
            </a:r>
            <a:r>
              <a:rPr kumimoji="1" lang="ja-JP" altLang="en-US" sz="4000" b="1" dirty="0">
                <a:latin typeface="+mn-ea"/>
                <a:ea typeface="+mn-ea"/>
              </a:rPr>
              <a:t>月</a:t>
            </a:r>
            <a:r>
              <a:rPr kumimoji="1" lang="en-US" altLang="ja-JP" sz="4000" b="1" dirty="0">
                <a:latin typeface="+mn-ea"/>
                <a:ea typeface="+mn-ea"/>
              </a:rPr>
              <a:t>13</a:t>
            </a:r>
            <a:r>
              <a:rPr kumimoji="1" lang="ja-JP" altLang="en-US" sz="4000" b="1" dirty="0">
                <a:latin typeface="+mn-ea"/>
                <a:ea typeface="+mn-ea"/>
              </a:rPr>
              <a:t>日設立）</a:t>
            </a:r>
          </a:p>
        </p:txBody>
      </p:sp>
      <p:pic>
        <p:nvPicPr>
          <p:cNvPr id="6" name="図 5">
            <a:extLst>
              <a:ext uri="{FF2B5EF4-FFF2-40B4-BE49-F238E27FC236}">
                <a16:creationId xmlns:a16="http://schemas.microsoft.com/office/drawing/2014/main" id="{14C43B83-1D3C-5261-A935-5CD7EC32F80D}"/>
              </a:ext>
            </a:extLst>
          </p:cNvPr>
          <p:cNvPicPr>
            <a:picLocks noChangeAspect="1"/>
          </p:cNvPicPr>
          <p:nvPr/>
        </p:nvPicPr>
        <p:blipFill>
          <a:blip r:embed="rId2"/>
          <a:stretch>
            <a:fillRect/>
          </a:stretch>
        </p:blipFill>
        <p:spPr>
          <a:xfrm>
            <a:off x="269786" y="1079805"/>
            <a:ext cx="3418251" cy="4851968"/>
          </a:xfrm>
          <a:prstGeom prst="rect">
            <a:avLst/>
          </a:prstGeom>
          <a:ln>
            <a:noFill/>
          </a:ln>
          <a:effectLst>
            <a:outerShdw blurRad="292100" dist="139700" dir="2700000" algn="tl" rotWithShape="0">
              <a:srgbClr val="333333">
                <a:alpha val="65000"/>
              </a:srgbClr>
            </a:outerShdw>
          </a:effectLst>
        </p:spPr>
      </p:pic>
      <p:sp>
        <p:nvSpPr>
          <p:cNvPr id="3" name="テキスト ボックス 2">
            <a:extLst>
              <a:ext uri="{FF2B5EF4-FFF2-40B4-BE49-F238E27FC236}">
                <a16:creationId xmlns:a16="http://schemas.microsoft.com/office/drawing/2014/main" id="{9FF8DB75-54B9-6C64-E337-5CF6232DF149}"/>
              </a:ext>
            </a:extLst>
          </p:cNvPr>
          <p:cNvSpPr txBox="1"/>
          <p:nvPr/>
        </p:nvSpPr>
        <p:spPr>
          <a:xfrm>
            <a:off x="10074188" y="3202395"/>
            <a:ext cx="1828023" cy="27699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sz="1200" b="1" dirty="0"/>
              <a:t>秋田市社会福祉協議会</a:t>
            </a:r>
          </a:p>
        </p:txBody>
      </p:sp>
      <p:sp>
        <p:nvSpPr>
          <p:cNvPr id="5" name="テキスト ボックス 4">
            <a:extLst>
              <a:ext uri="{FF2B5EF4-FFF2-40B4-BE49-F238E27FC236}">
                <a16:creationId xmlns:a16="http://schemas.microsoft.com/office/drawing/2014/main" id="{65F978B4-0B08-CB5C-295A-ED893D0116CD}"/>
              </a:ext>
            </a:extLst>
          </p:cNvPr>
          <p:cNvSpPr txBox="1"/>
          <p:nvPr/>
        </p:nvSpPr>
        <p:spPr>
          <a:xfrm>
            <a:off x="10143483" y="4328838"/>
            <a:ext cx="1598725"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200" b="1" dirty="0"/>
              <a:t>長信田の森若者就労支援センター</a:t>
            </a:r>
          </a:p>
        </p:txBody>
      </p:sp>
      <p:sp>
        <p:nvSpPr>
          <p:cNvPr id="7" name="テキスト ボックス 6">
            <a:extLst>
              <a:ext uri="{FF2B5EF4-FFF2-40B4-BE49-F238E27FC236}">
                <a16:creationId xmlns:a16="http://schemas.microsoft.com/office/drawing/2014/main" id="{38662FDB-67CF-5FEF-A78B-99588A95FD05}"/>
              </a:ext>
            </a:extLst>
          </p:cNvPr>
          <p:cNvSpPr txBox="1"/>
          <p:nvPr/>
        </p:nvSpPr>
        <p:spPr>
          <a:xfrm>
            <a:off x="3917525" y="5806885"/>
            <a:ext cx="1366235" cy="27699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1200" b="1" dirty="0"/>
              <a:t>あなたの居場所</a:t>
            </a:r>
          </a:p>
        </p:txBody>
      </p:sp>
      <p:sp>
        <p:nvSpPr>
          <p:cNvPr id="8" name="テキスト ボックス 7">
            <a:extLst>
              <a:ext uri="{FF2B5EF4-FFF2-40B4-BE49-F238E27FC236}">
                <a16:creationId xmlns:a16="http://schemas.microsoft.com/office/drawing/2014/main" id="{7C11E48A-C040-537E-FBA0-B044FFCF03E5}"/>
              </a:ext>
            </a:extLst>
          </p:cNvPr>
          <p:cNvSpPr txBox="1"/>
          <p:nvPr/>
        </p:nvSpPr>
        <p:spPr>
          <a:xfrm>
            <a:off x="9445471" y="5223248"/>
            <a:ext cx="120497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kumimoji="1" lang="ja-JP" altLang="en-US" sz="1200" b="1" dirty="0"/>
              <a:t>光希屋</a:t>
            </a:r>
            <a:r>
              <a:rPr kumimoji="1" lang="en-US" altLang="ja-JP" sz="1200" b="1" dirty="0"/>
              <a:t>(</a:t>
            </a:r>
            <a:r>
              <a:rPr kumimoji="1" lang="ja-JP" altLang="en-US" sz="1200" b="1" dirty="0"/>
              <a:t>家</a:t>
            </a:r>
            <a:r>
              <a:rPr kumimoji="1" lang="en-US" altLang="ja-JP" sz="1200" b="1" dirty="0"/>
              <a:t>)</a:t>
            </a:r>
          </a:p>
          <a:p>
            <a:pPr algn="ctr"/>
            <a:r>
              <a:rPr kumimoji="1" lang="ja-JP" altLang="en-US" sz="1200" b="1" dirty="0"/>
              <a:t>ふらっと</a:t>
            </a:r>
          </a:p>
        </p:txBody>
      </p:sp>
      <p:pic>
        <p:nvPicPr>
          <p:cNvPr id="9" name="図 8">
            <a:extLst>
              <a:ext uri="{FF2B5EF4-FFF2-40B4-BE49-F238E27FC236}">
                <a16:creationId xmlns:a16="http://schemas.microsoft.com/office/drawing/2014/main" id="{1B0B3D9E-0182-9111-678F-DEDFA885674D}"/>
              </a:ext>
            </a:extLst>
          </p:cNvPr>
          <p:cNvPicPr>
            <a:picLocks noChangeAspect="1"/>
          </p:cNvPicPr>
          <p:nvPr/>
        </p:nvPicPr>
        <p:blipFill>
          <a:blip r:embed="rId3"/>
          <a:stretch>
            <a:fillRect/>
          </a:stretch>
        </p:blipFill>
        <p:spPr>
          <a:xfrm>
            <a:off x="4600643" y="1856972"/>
            <a:ext cx="5214067" cy="3996755"/>
          </a:xfrm>
          <a:prstGeom prst="rect">
            <a:avLst/>
          </a:prstGeom>
        </p:spPr>
      </p:pic>
      <p:sp>
        <p:nvSpPr>
          <p:cNvPr id="10" name="テキスト ボックス 9">
            <a:extLst>
              <a:ext uri="{FF2B5EF4-FFF2-40B4-BE49-F238E27FC236}">
                <a16:creationId xmlns:a16="http://schemas.microsoft.com/office/drawing/2014/main" id="{23D1F6B4-1E39-961C-9334-5197E1BD43EE}"/>
              </a:ext>
            </a:extLst>
          </p:cNvPr>
          <p:cNvSpPr txBox="1"/>
          <p:nvPr/>
        </p:nvSpPr>
        <p:spPr>
          <a:xfrm>
            <a:off x="8307692" y="5931773"/>
            <a:ext cx="1731396"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kumimoji="1" lang="ja-JP" altLang="en-US" sz="1200" b="1" dirty="0"/>
              <a:t>ココスグ～こころの居場所～</a:t>
            </a:r>
          </a:p>
        </p:txBody>
      </p:sp>
      <p:sp>
        <p:nvSpPr>
          <p:cNvPr id="11" name="テキスト ボックス 10">
            <a:extLst>
              <a:ext uri="{FF2B5EF4-FFF2-40B4-BE49-F238E27FC236}">
                <a16:creationId xmlns:a16="http://schemas.microsoft.com/office/drawing/2014/main" id="{3B806B33-2258-5CD3-88E7-2E0977F40FC0}"/>
              </a:ext>
            </a:extLst>
          </p:cNvPr>
          <p:cNvSpPr txBox="1"/>
          <p:nvPr/>
        </p:nvSpPr>
        <p:spPr>
          <a:xfrm>
            <a:off x="10605718" y="3933882"/>
            <a:ext cx="1447916"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200" b="1" dirty="0"/>
              <a:t>秋田アグリネット</a:t>
            </a:r>
          </a:p>
        </p:txBody>
      </p:sp>
      <p:sp>
        <p:nvSpPr>
          <p:cNvPr id="12" name="テキスト ボックス 11">
            <a:extLst>
              <a:ext uri="{FF2B5EF4-FFF2-40B4-BE49-F238E27FC236}">
                <a16:creationId xmlns:a16="http://schemas.microsoft.com/office/drawing/2014/main" id="{425F4F02-4FE3-3F70-BE4C-E44059472A04}"/>
              </a:ext>
            </a:extLst>
          </p:cNvPr>
          <p:cNvSpPr txBox="1"/>
          <p:nvPr/>
        </p:nvSpPr>
        <p:spPr>
          <a:xfrm>
            <a:off x="11092554" y="5500241"/>
            <a:ext cx="649655" cy="28514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en-US" altLang="ja-JP" sz="1200" b="1" dirty="0"/>
              <a:t>KOU</a:t>
            </a:r>
            <a:endParaRPr kumimoji="1" lang="ja-JP" altLang="en-US" sz="1200" b="1" dirty="0"/>
          </a:p>
        </p:txBody>
      </p:sp>
      <p:sp>
        <p:nvSpPr>
          <p:cNvPr id="13" name="テキスト ボックス 12">
            <a:extLst>
              <a:ext uri="{FF2B5EF4-FFF2-40B4-BE49-F238E27FC236}">
                <a16:creationId xmlns:a16="http://schemas.microsoft.com/office/drawing/2014/main" id="{580A881E-1914-9D23-21DF-2B97D2C97155}"/>
              </a:ext>
            </a:extLst>
          </p:cNvPr>
          <p:cNvSpPr txBox="1"/>
          <p:nvPr/>
        </p:nvSpPr>
        <p:spPr>
          <a:xfrm>
            <a:off x="10818753" y="4914539"/>
            <a:ext cx="1234881"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1200" b="1" dirty="0"/>
              <a:t>こころの</a:t>
            </a:r>
            <a:endParaRPr kumimoji="1" lang="en-US" altLang="ja-JP" sz="1200" b="1" dirty="0"/>
          </a:p>
          <a:p>
            <a:pPr algn="ctr"/>
            <a:r>
              <a:rPr kumimoji="1" lang="ja-JP" altLang="en-US" sz="1200" b="1" dirty="0"/>
              <a:t>ばんそうこう</a:t>
            </a:r>
          </a:p>
        </p:txBody>
      </p:sp>
      <p:sp>
        <p:nvSpPr>
          <p:cNvPr id="14" name="テキスト ボックス 13">
            <a:extLst>
              <a:ext uri="{FF2B5EF4-FFF2-40B4-BE49-F238E27FC236}">
                <a16:creationId xmlns:a16="http://schemas.microsoft.com/office/drawing/2014/main" id="{D5A5BC1B-B49F-8A81-0796-0186B5C19D6D}"/>
              </a:ext>
            </a:extLst>
          </p:cNvPr>
          <p:cNvSpPr txBox="1"/>
          <p:nvPr/>
        </p:nvSpPr>
        <p:spPr>
          <a:xfrm>
            <a:off x="5499754" y="6321020"/>
            <a:ext cx="884155" cy="27699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1200" b="1" dirty="0"/>
              <a:t>とまり木</a:t>
            </a:r>
            <a:endParaRPr kumimoji="1" lang="en-US" altLang="ja-JP" sz="1200" b="1" dirty="0"/>
          </a:p>
        </p:txBody>
      </p:sp>
      <p:sp>
        <p:nvSpPr>
          <p:cNvPr id="15" name="テキスト ボックス 14">
            <a:extLst>
              <a:ext uri="{FF2B5EF4-FFF2-40B4-BE49-F238E27FC236}">
                <a16:creationId xmlns:a16="http://schemas.microsoft.com/office/drawing/2014/main" id="{CE707423-0398-5539-65BB-FED52A7DB465}"/>
              </a:ext>
            </a:extLst>
          </p:cNvPr>
          <p:cNvSpPr txBox="1"/>
          <p:nvPr/>
        </p:nvSpPr>
        <p:spPr>
          <a:xfrm>
            <a:off x="8932261" y="1501927"/>
            <a:ext cx="1141928" cy="27699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kumimoji="1" lang="ja-JP" altLang="en-US" sz="1200" b="1" dirty="0"/>
              <a:t>エフエム秋田</a:t>
            </a:r>
          </a:p>
        </p:txBody>
      </p:sp>
      <p:sp>
        <p:nvSpPr>
          <p:cNvPr id="16" name="テキスト ボックス 15">
            <a:extLst>
              <a:ext uri="{FF2B5EF4-FFF2-40B4-BE49-F238E27FC236}">
                <a16:creationId xmlns:a16="http://schemas.microsoft.com/office/drawing/2014/main" id="{A2ACB511-B3ED-4890-DF3E-75C91E3328B9}"/>
              </a:ext>
            </a:extLst>
          </p:cNvPr>
          <p:cNvSpPr txBox="1"/>
          <p:nvPr/>
        </p:nvSpPr>
        <p:spPr>
          <a:xfrm>
            <a:off x="10250905" y="3589043"/>
            <a:ext cx="1450813" cy="28514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sz="1200" b="1" dirty="0"/>
              <a:t>秋田県青年会館</a:t>
            </a:r>
          </a:p>
        </p:txBody>
      </p:sp>
      <p:sp>
        <p:nvSpPr>
          <p:cNvPr id="17" name="テキスト ボックス 16">
            <a:extLst>
              <a:ext uri="{FF2B5EF4-FFF2-40B4-BE49-F238E27FC236}">
                <a16:creationId xmlns:a16="http://schemas.microsoft.com/office/drawing/2014/main" id="{02DA5E49-0497-C752-A54A-E182D088DDB8}"/>
              </a:ext>
            </a:extLst>
          </p:cNvPr>
          <p:cNvSpPr txBox="1"/>
          <p:nvPr/>
        </p:nvSpPr>
        <p:spPr>
          <a:xfrm>
            <a:off x="6599902" y="6044022"/>
            <a:ext cx="1366234" cy="27699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1200" b="1" dirty="0"/>
              <a:t>秋田ばっけの会</a:t>
            </a:r>
          </a:p>
        </p:txBody>
      </p:sp>
      <p:sp>
        <p:nvSpPr>
          <p:cNvPr id="18" name="テキスト ボックス 17">
            <a:extLst>
              <a:ext uri="{FF2B5EF4-FFF2-40B4-BE49-F238E27FC236}">
                <a16:creationId xmlns:a16="http://schemas.microsoft.com/office/drawing/2014/main" id="{9946FEA9-9A6D-DF78-022C-4DB480D0E197}"/>
              </a:ext>
            </a:extLst>
          </p:cNvPr>
          <p:cNvSpPr txBox="1"/>
          <p:nvPr/>
        </p:nvSpPr>
        <p:spPr>
          <a:xfrm>
            <a:off x="5561549" y="1663267"/>
            <a:ext cx="1141928" cy="27699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sz="1200" b="1" dirty="0"/>
              <a:t>秋田大学</a:t>
            </a:r>
          </a:p>
        </p:txBody>
      </p:sp>
      <p:sp>
        <p:nvSpPr>
          <p:cNvPr id="20" name="テキスト ボックス 19">
            <a:extLst>
              <a:ext uri="{FF2B5EF4-FFF2-40B4-BE49-F238E27FC236}">
                <a16:creationId xmlns:a16="http://schemas.microsoft.com/office/drawing/2014/main" id="{0FC8BBA2-CB07-2EE9-E0A9-5C0EBC7AE464}"/>
              </a:ext>
            </a:extLst>
          </p:cNvPr>
          <p:cNvSpPr txBox="1"/>
          <p:nvPr/>
        </p:nvSpPr>
        <p:spPr>
          <a:xfrm>
            <a:off x="9445471" y="1942634"/>
            <a:ext cx="1257435" cy="27699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kumimoji="1" lang="ja-JP" altLang="en-US" sz="1200" b="1" dirty="0"/>
              <a:t>エフエム椿台</a:t>
            </a:r>
          </a:p>
        </p:txBody>
      </p:sp>
      <p:sp>
        <p:nvSpPr>
          <p:cNvPr id="21" name="テキスト ボックス 20">
            <a:extLst>
              <a:ext uri="{FF2B5EF4-FFF2-40B4-BE49-F238E27FC236}">
                <a16:creationId xmlns:a16="http://schemas.microsoft.com/office/drawing/2014/main" id="{B3E8D787-4706-C480-9017-38B8B38026F6}"/>
              </a:ext>
            </a:extLst>
          </p:cNvPr>
          <p:cNvSpPr txBox="1"/>
          <p:nvPr/>
        </p:nvSpPr>
        <p:spPr>
          <a:xfrm>
            <a:off x="10074188" y="2508766"/>
            <a:ext cx="1141928"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kumimoji="1" lang="ja-JP" altLang="en-US" sz="1200" b="1" dirty="0"/>
              <a:t>きららホールディングス</a:t>
            </a:r>
          </a:p>
        </p:txBody>
      </p:sp>
      <p:sp>
        <p:nvSpPr>
          <p:cNvPr id="22" name="テキスト ボックス 21">
            <a:extLst>
              <a:ext uri="{FF2B5EF4-FFF2-40B4-BE49-F238E27FC236}">
                <a16:creationId xmlns:a16="http://schemas.microsoft.com/office/drawing/2014/main" id="{5EC91C88-55B0-E71E-6827-67ED92B82216}"/>
              </a:ext>
            </a:extLst>
          </p:cNvPr>
          <p:cNvSpPr txBox="1"/>
          <p:nvPr/>
        </p:nvSpPr>
        <p:spPr>
          <a:xfrm>
            <a:off x="10818753" y="1936618"/>
            <a:ext cx="829976"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kumimoji="1" lang="ja-JP" altLang="en-US" sz="1200" b="1" dirty="0"/>
              <a:t>冠婚葬祭</a:t>
            </a:r>
            <a:endParaRPr kumimoji="1" lang="en-US" altLang="ja-JP" sz="1200" b="1" dirty="0"/>
          </a:p>
          <a:p>
            <a:pPr algn="ctr"/>
            <a:r>
              <a:rPr kumimoji="1" lang="ja-JP" altLang="en-US" sz="1200" b="1" dirty="0"/>
              <a:t>エール</a:t>
            </a:r>
          </a:p>
        </p:txBody>
      </p:sp>
      <p:sp>
        <p:nvSpPr>
          <p:cNvPr id="4" name="コンテンツ プレースホルダー 2">
            <a:extLst>
              <a:ext uri="{FF2B5EF4-FFF2-40B4-BE49-F238E27FC236}">
                <a16:creationId xmlns:a16="http://schemas.microsoft.com/office/drawing/2014/main" id="{80905DD3-1D2E-FE60-BB8D-9F7730A10517}"/>
              </a:ext>
            </a:extLst>
          </p:cNvPr>
          <p:cNvSpPr>
            <a:spLocks noGrp="1"/>
          </p:cNvSpPr>
          <p:nvPr>
            <p:ph idx="1"/>
          </p:nvPr>
        </p:nvSpPr>
        <p:spPr>
          <a:xfrm>
            <a:off x="376286" y="6000005"/>
            <a:ext cx="2903809" cy="276999"/>
          </a:xfrm>
        </p:spPr>
        <p:txBody>
          <a:bodyPr anchor="ctr">
            <a:normAutofit fontScale="55000" lnSpcReduction="20000"/>
          </a:bodyPr>
          <a:lstStyle/>
          <a:p>
            <a:pPr marL="457200" lvl="1" indent="0">
              <a:buNone/>
            </a:pPr>
            <a:r>
              <a:rPr kumimoji="1" lang="en-US" altLang="ja-JP" dirty="0"/>
              <a:t>2023</a:t>
            </a:r>
            <a:r>
              <a:rPr kumimoji="1" lang="ja-JP" altLang="en-US" dirty="0"/>
              <a:t>年</a:t>
            </a:r>
            <a:r>
              <a:rPr kumimoji="1" lang="en-US" altLang="ja-JP" dirty="0"/>
              <a:t>4</a:t>
            </a:r>
            <a:r>
              <a:rPr kumimoji="1" lang="ja-JP" altLang="en-US" dirty="0"/>
              <a:t>月</a:t>
            </a:r>
            <a:r>
              <a:rPr kumimoji="1" lang="en-US" altLang="ja-JP" dirty="0"/>
              <a:t>13</a:t>
            </a:r>
            <a:r>
              <a:rPr kumimoji="1" lang="ja-JP" altLang="en-US" dirty="0"/>
              <a:t>日付秋田魁新報</a:t>
            </a:r>
          </a:p>
        </p:txBody>
      </p:sp>
    </p:spTree>
    <p:extLst>
      <p:ext uri="{BB962C8B-B14F-4D97-AF65-F5344CB8AC3E}">
        <p14:creationId xmlns:p14="http://schemas.microsoft.com/office/powerpoint/2010/main" val="12085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A8EF2-4CD7-0EC5-134C-9B2DC751007C}"/>
              </a:ext>
            </a:extLst>
          </p:cNvPr>
          <p:cNvSpPr>
            <a:spLocks noGrp="1"/>
          </p:cNvSpPr>
          <p:nvPr>
            <p:ph type="title"/>
          </p:nvPr>
        </p:nvSpPr>
        <p:spPr>
          <a:xfrm>
            <a:off x="495302" y="412751"/>
            <a:ext cx="4305300" cy="780094"/>
          </a:xfrm>
        </p:spPr>
        <p:txBody>
          <a:bodyPr>
            <a:normAutofit/>
          </a:bodyPr>
          <a:lstStyle/>
          <a:p>
            <a:r>
              <a:rPr kumimoji="1" lang="ja-JP" altLang="en-US" sz="4000" b="1" dirty="0">
                <a:latin typeface="+mn-ea"/>
                <a:ea typeface="+mn-ea"/>
              </a:rPr>
              <a:t>当法人の設立趣旨</a:t>
            </a:r>
          </a:p>
        </p:txBody>
      </p:sp>
      <p:graphicFrame>
        <p:nvGraphicFramePr>
          <p:cNvPr id="30" name="表 30">
            <a:extLst>
              <a:ext uri="{FF2B5EF4-FFF2-40B4-BE49-F238E27FC236}">
                <a16:creationId xmlns:a16="http://schemas.microsoft.com/office/drawing/2014/main" id="{2981D8CE-9F4B-89F6-32BE-9B8F7F9ADE4F}"/>
              </a:ext>
            </a:extLst>
          </p:cNvPr>
          <p:cNvGraphicFramePr>
            <a:graphicFrameLocks noGrp="1"/>
          </p:cNvGraphicFramePr>
          <p:nvPr>
            <p:extLst>
              <p:ext uri="{D42A27DB-BD31-4B8C-83A1-F6EECF244321}">
                <p14:modId xmlns:p14="http://schemas.microsoft.com/office/powerpoint/2010/main" val="806338136"/>
              </p:ext>
            </p:extLst>
          </p:nvPr>
        </p:nvGraphicFramePr>
        <p:xfrm>
          <a:off x="661132" y="1541161"/>
          <a:ext cx="4591090" cy="1413480"/>
        </p:xfrm>
        <a:graphic>
          <a:graphicData uri="http://schemas.openxmlformats.org/drawingml/2006/table">
            <a:tbl>
              <a:tblPr firstRow="1" bandRow="1">
                <a:tableStyleId>{69CF1AB2-1976-4502-BF36-3FF5EA218861}</a:tableStyleId>
              </a:tblPr>
              <a:tblGrid>
                <a:gridCol w="4591090">
                  <a:extLst>
                    <a:ext uri="{9D8B030D-6E8A-4147-A177-3AD203B41FA5}">
                      <a16:colId xmlns:a16="http://schemas.microsoft.com/office/drawing/2014/main" val="4122327361"/>
                    </a:ext>
                  </a:extLst>
                </a:gridCol>
              </a:tblGrid>
              <a:tr h="1413480">
                <a:tc>
                  <a:txBody>
                    <a:bodyPr/>
                    <a:lstStyle/>
                    <a:p>
                      <a:r>
                        <a:rPr kumimoji="1" lang="ja-JP" altLang="en-US" sz="2800" b="1" u="heavy" baseline="0" dirty="0">
                          <a:solidFill>
                            <a:schemeClr val="accent1">
                              <a:lumMod val="75000"/>
                            </a:schemeClr>
                          </a:solidFill>
                        </a:rPr>
                        <a:t>ひきこもり支援・対策</a:t>
                      </a:r>
                      <a:endParaRPr kumimoji="1" lang="en-US" altLang="ja-JP" sz="2800" b="1" u="heavy" baseline="0" dirty="0">
                        <a:solidFill>
                          <a:schemeClr val="accent1">
                            <a:lumMod val="75000"/>
                          </a:schemeClr>
                        </a:solidFill>
                      </a:endParaRPr>
                    </a:p>
                    <a:p>
                      <a:r>
                        <a:rPr kumimoji="1" lang="ja-JP" altLang="en-US" sz="2800" dirty="0"/>
                        <a:t>にかかわる</a:t>
                      </a:r>
                      <a:r>
                        <a:rPr lang="ja-JP" altLang="ja-JP" sz="2800" b="1" kern="100" dirty="0">
                          <a:effectLst/>
                        </a:rPr>
                        <a:t>個人</a:t>
                      </a:r>
                      <a:r>
                        <a:rPr lang="ja-JP" altLang="ja-JP" sz="2800" kern="100" dirty="0">
                          <a:effectLst/>
                        </a:rPr>
                        <a:t>と</a:t>
                      </a:r>
                      <a:r>
                        <a:rPr lang="ja-JP" altLang="ja-JP" sz="2800" b="1" kern="100" dirty="0">
                          <a:effectLst/>
                        </a:rPr>
                        <a:t>団体</a:t>
                      </a:r>
                      <a:r>
                        <a:rPr lang="ja-JP" altLang="ja-JP" sz="2800" kern="100" dirty="0">
                          <a:effectLst/>
                        </a:rPr>
                        <a:t>、</a:t>
                      </a:r>
                      <a:endParaRPr lang="en-US" altLang="ja-JP" sz="2800" kern="100" dirty="0">
                        <a:effectLst/>
                      </a:endParaRPr>
                    </a:p>
                    <a:p>
                      <a:r>
                        <a:rPr lang="ja-JP" altLang="ja-JP" sz="2800" b="1" kern="100" dirty="0">
                          <a:effectLst/>
                        </a:rPr>
                        <a:t>行政</a:t>
                      </a:r>
                      <a:r>
                        <a:rPr lang="ja-JP" altLang="ja-JP" sz="2800" kern="100" dirty="0">
                          <a:effectLst/>
                        </a:rPr>
                        <a:t>、</a:t>
                      </a:r>
                      <a:r>
                        <a:rPr lang="ja-JP" altLang="ja-JP" sz="2800" b="1" kern="100" dirty="0">
                          <a:effectLst/>
                        </a:rPr>
                        <a:t>研究機関</a:t>
                      </a:r>
                      <a:r>
                        <a:rPr lang="ja-JP" altLang="ja-JP" sz="2800" kern="100" dirty="0">
                          <a:effectLst/>
                        </a:rPr>
                        <a:t>の</a:t>
                      </a:r>
                      <a:r>
                        <a:rPr lang="ja-JP" altLang="ja-JP" sz="2800" b="1" kern="100" dirty="0">
                          <a:solidFill>
                            <a:srgbClr val="FF0000"/>
                          </a:solidFill>
                          <a:effectLst/>
                        </a:rPr>
                        <a:t>橋渡し</a:t>
                      </a:r>
                      <a:r>
                        <a:rPr lang="ja-JP" altLang="en-US" sz="2800" b="1" kern="100" dirty="0">
                          <a:solidFill>
                            <a:srgbClr val="FF0000"/>
                          </a:solidFill>
                          <a:effectLst/>
                        </a:rPr>
                        <a:t>。</a:t>
                      </a:r>
                      <a:endParaRPr kumimoji="1" lang="ja-JP" altLang="en-US" sz="2800" dirty="0"/>
                    </a:p>
                  </a:txBody>
                  <a:tcPr/>
                </a:tc>
                <a:extLst>
                  <a:ext uri="{0D108BD9-81ED-4DB2-BD59-A6C34878D82A}">
                    <a16:rowId xmlns:a16="http://schemas.microsoft.com/office/drawing/2014/main" val="2908367593"/>
                  </a:ext>
                </a:extLst>
              </a:tr>
            </a:tbl>
          </a:graphicData>
        </a:graphic>
      </p:graphicFrame>
      <p:sp>
        <p:nvSpPr>
          <p:cNvPr id="41" name="テキスト ボックス 40">
            <a:extLst>
              <a:ext uri="{FF2B5EF4-FFF2-40B4-BE49-F238E27FC236}">
                <a16:creationId xmlns:a16="http://schemas.microsoft.com/office/drawing/2014/main" id="{9DEFCC95-CBD7-55C8-A66D-C02EF173C8E6}"/>
              </a:ext>
            </a:extLst>
          </p:cNvPr>
          <p:cNvSpPr txBox="1"/>
          <p:nvPr/>
        </p:nvSpPr>
        <p:spPr>
          <a:xfrm>
            <a:off x="149351" y="3429000"/>
            <a:ext cx="5857166" cy="2800767"/>
          </a:xfrm>
          <a:prstGeom prst="rect">
            <a:avLst/>
          </a:prstGeom>
          <a:noFill/>
        </p:spPr>
        <p:txBody>
          <a:bodyPr wrap="square" rtlCol="0">
            <a:spAutoFit/>
          </a:bodyPr>
          <a:lstStyle/>
          <a:p>
            <a:r>
              <a:rPr lang="ja-JP" altLang="en-US" sz="2800" b="1" dirty="0"/>
              <a:t>問題識別とは？</a:t>
            </a:r>
            <a:endParaRPr lang="en-US" altLang="ja-JP" sz="2800" b="1" dirty="0"/>
          </a:p>
          <a:p>
            <a:endParaRPr lang="en-US" altLang="ja-JP" sz="2000" b="1" dirty="0"/>
          </a:p>
          <a:p>
            <a:pPr marL="342900" indent="-342900">
              <a:buFont typeface="+mj-lt"/>
              <a:buAutoNum type="arabicPeriod"/>
            </a:pPr>
            <a:r>
              <a:rPr lang="ja-JP" altLang="en-US" b="1" dirty="0"/>
              <a:t>秋田県は何人がひきこもりの状態にいるのか？</a:t>
            </a:r>
            <a:endParaRPr lang="en-US" altLang="ja-JP" b="1" dirty="0"/>
          </a:p>
          <a:p>
            <a:pPr marL="342900" indent="-342900">
              <a:buFont typeface="+mj-lt"/>
              <a:buAutoNum type="arabicPeriod"/>
            </a:pPr>
            <a:r>
              <a:rPr lang="ja-JP" altLang="en-US" b="1" dirty="0"/>
              <a:t>どこからどこまでがひきこもりなのか？</a:t>
            </a:r>
            <a:endParaRPr lang="en-US" altLang="ja-JP" b="1" dirty="0"/>
          </a:p>
          <a:p>
            <a:pPr marL="342900" indent="-342900">
              <a:buFont typeface="+mj-lt"/>
              <a:buAutoNum type="arabicPeriod"/>
            </a:pPr>
            <a:r>
              <a:rPr kumimoji="1" lang="ja-JP" altLang="en-US" b="1" dirty="0"/>
              <a:t>当事者は具体的に何を求めているのか？</a:t>
            </a:r>
            <a:endParaRPr kumimoji="1" lang="en-US" altLang="ja-JP" b="1" dirty="0"/>
          </a:p>
          <a:p>
            <a:pPr marL="342900" indent="-342900">
              <a:buFont typeface="+mj-lt"/>
              <a:buAutoNum type="arabicPeriod"/>
            </a:pPr>
            <a:r>
              <a:rPr lang="ja-JP" altLang="en-US" b="1" dirty="0"/>
              <a:t>県民としてできることがあるのか？</a:t>
            </a:r>
            <a:endParaRPr lang="en-US" altLang="ja-JP" b="1" dirty="0"/>
          </a:p>
          <a:p>
            <a:pPr marL="342900" indent="-342900">
              <a:buFont typeface="+mj-lt"/>
              <a:buAutoNum type="arabicPeriod"/>
            </a:pPr>
            <a:r>
              <a:rPr lang="ja-JP" altLang="en-US" b="1" dirty="0"/>
              <a:t>政策にできることは何なのか？</a:t>
            </a:r>
            <a:endParaRPr lang="en-US" altLang="ja-JP" b="1"/>
          </a:p>
          <a:p>
            <a:endParaRPr lang="en-US" altLang="ja-JP" b="1" dirty="0"/>
          </a:p>
          <a:p>
            <a:r>
              <a:rPr kumimoji="1" lang="ja-JP" altLang="en-US" sz="2000" b="1" dirty="0"/>
              <a:t>を明確にすること</a:t>
            </a:r>
          </a:p>
        </p:txBody>
      </p:sp>
      <p:pic>
        <p:nvPicPr>
          <p:cNvPr id="3" name="図 2">
            <a:extLst>
              <a:ext uri="{FF2B5EF4-FFF2-40B4-BE49-F238E27FC236}">
                <a16:creationId xmlns:a16="http://schemas.microsoft.com/office/drawing/2014/main" id="{E2DBFE6A-E69A-0771-2276-86E8C3F53EE7}"/>
              </a:ext>
            </a:extLst>
          </p:cNvPr>
          <p:cNvPicPr>
            <a:picLocks noChangeAspect="1"/>
          </p:cNvPicPr>
          <p:nvPr/>
        </p:nvPicPr>
        <p:blipFill>
          <a:blip r:embed="rId2"/>
          <a:stretch>
            <a:fillRect/>
          </a:stretch>
        </p:blipFill>
        <p:spPr>
          <a:xfrm>
            <a:off x="5801194" y="308512"/>
            <a:ext cx="6100996" cy="6246604"/>
          </a:xfrm>
          <a:prstGeom prst="rect">
            <a:avLst/>
          </a:prstGeom>
        </p:spPr>
      </p:pic>
    </p:spTree>
    <p:extLst>
      <p:ext uri="{BB962C8B-B14F-4D97-AF65-F5344CB8AC3E}">
        <p14:creationId xmlns:p14="http://schemas.microsoft.com/office/powerpoint/2010/main" val="163306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724BB1-9DCA-31F0-4526-3E0CC84B9530}"/>
              </a:ext>
            </a:extLst>
          </p:cNvPr>
          <p:cNvSpPr>
            <a:spLocks noGrp="1"/>
          </p:cNvSpPr>
          <p:nvPr>
            <p:ph type="title"/>
          </p:nvPr>
        </p:nvSpPr>
        <p:spPr>
          <a:xfrm>
            <a:off x="753359" y="170262"/>
            <a:ext cx="10515600" cy="841506"/>
          </a:xfrm>
        </p:spPr>
        <p:txBody>
          <a:bodyPr>
            <a:normAutofit fontScale="90000"/>
          </a:bodyPr>
          <a:lstStyle/>
          <a:p>
            <a:r>
              <a:rPr kumimoji="1" lang="ja-JP" altLang="en-US" sz="4000" b="1" dirty="0">
                <a:latin typeface="+mn-ea"/>
                <a:ea typeface="+mn-ea"/>
              </a:rPr>
              <a:t>秋田県の「ひきこもり者」は</a:t>
            </a:r>
            <a:r>
              <a:rPr lang="ja-JP" altLang="en-US" sz="4000" b="1" dirty="0">
                <a:solidFill>
                  <a:srgbClr val="FF0000"/>
                </a:solidFill>
                <a:latin typeface="+mn-ea"/>
                <a:ea typeface="+mn-ea"/>
              </a:rPr>
              <a:t>実際</a:t>
            </a:r>
            <a:r>
              <a:rPr kumimoji="1" lang="ja-JP" altLang="en-US" sz="4000" b="1" dirty="0">
                <a:latin typeface="+mn-ea"/>
                <a:ea typeface="+mn-ea"/>
              </a:rPr>
              <a:t>どれぐらい？</a:t>
            </a:r>
          </a:p>
        </p:txBody>
      </p:sp>
      <p:sp>
        <p:nvSpPr>
          <p:cNvPr id="3" name="コンテンツ プレースホルダー 2">
            <a:extLst>
              <a:ext uri="{FF2B5EF4-FFF2-40B4-BE49-F238E27FC236}">
                <a16:creationId xmlns:a16="http://schemas.microsoft.com/office/drawing/2014/main" id="{7B94ABAD-88E6-F7A4-2357-70A96CB0405A}"/>
              </a:ext>
            </a:extLst>
          </p:cNvPr>
          <p:cNvSpPr>
            <a:spLocks noGrp="1"/>
          </p:cNvSpPr>
          <p:nvPr>
            <p:ph idx="1"/>
          </p:nvPr>
        </p:nvSpPr>
        <p:spPr>
          <a:xfrm>
            <a:off x="838200" y="1253331"/>
            <a:ext cx="10515600" cy="4351338"/>
          </a:xfrm>
        </p:spPr>
        <p:txBody>
          <a:bodyPr>
            <a:normAutofit lnSpcReduction="10000"/>
          </a:bodyPr>
          <a:lstStyle/>
          <a:p>
            <a:r>
              <a:rPr kumimoji="1" lang="ja-JP" altLang="en-US" sz="2400" dirty="0">
                <a:solidFill>
                  <a:schemeClr val="accent1"/>
                </a:solidFill>
              </a:rPr>
              <a:t>秋田県</a:t>
            </a:r>
            <a:r>
              <a:rPr kumimoji="1" lang="en-US" altLang="ja-JP" sz="2400" b="1" dirty="0">
                <a:solidFill>
                  <a:schemeClr val="accent1"/>
                </a:solidFill>
              </a:rPr>
              <a:t>15~64</a:t>
            </a:r>
            <a:r>
              <a:rPr kumimoji="1" lang="ja-JP" altLang="en-US" sz="2400" b="1" dirty="0">
                <a:solidFill>
                  <a:schemeClr val="accent1"/>
                </a:solidFill>
              </a:rPr>
              <a:t>歳</a:t>
            </a:r>
            <a:r>
              <a:rPr kumimoji="1" lang="ja-JP" altLang="en-US" sz="2400" dirty="0">
                <a:solidFill>
                  <a:schemeClr val="accent1"/>
                </a:solidFill>
              </a:rPr>
              <a:t>人口</a:t>
            </a:r>
            <a:r>
              <a:rPr kumimoji="1" lang="en-US" altLang="ja-JP" sz="2400" dirty="0">
                <a:solidFill>
                  <a:schemeClr val="accent1"/>
                </a:solidFill>
              </a:rPr>
              <a:t>(</a:t>
            </a:r>
            <a:r>
              <a:rPr kumimoji="1" lang="ja-JP" altLang="en-US" sz="2400" dirty="0">
                <a:solidFill>
                  <a:schemeClr val="accent1"/>
                </a:solidFill>
              </a:rPr>
              <a:t>令和</a:t>
            </a:r>
            <a:r>
              <a:rPr kumimoji="1" lang="en-US" altLang="ja-JP" sz="2400" dirty="0">
                <a:solidFill>
                  <a:schemeClr val="accent1"/>
                </a:solidFill>
              </a:rPr>
              <a:t>4</a:t>
            </a:r>
            <a:r>
              <a:rPr kumimoji="1" lang="ja-JP" altLang="en-US" sz="2400" dirty="0">
                <a:solidFill>
                  <a:schemeClr val="accent1"/>
                </a:solidFill>
              </a:rPr>
              <a:t>年</a:t>
            </a:r>
            <a:r>
              <a:rPr kumimoji="1" lang="en-US" altLang="ja-JP" sz="2400" dirty="0">
                <a:solidFill>
                  <a:schemeClr val="accent1"/>
                </a:solidFill>
              </a:rPr>
              <a:t>10</a:t>
            </a:r>
            <a:r>
              <a:rPr kumimoji="1" lang="ja-JP" altLang="en-US" sz="2400" dirty="0">
                <a:solidFill>
                  <a:schemeClr val="accent1"/>
                </a:solidFill>
              </a:rPr>
              <a:t>月</a:t>
            </a:r>
            <a:r>
              <a:rPr kumimoji="1" lang="en-US" altLang="ja-JP" sz="2400" dirty="0">
                <a:solidFill>
                  <a:schemeClr val="accent1"/>
                </a:solidFill>
              </a:rPr>
              <a:t>1</a:t>
            </a:r>
            <a:r>
              <a:rPr kumimoji="1" lang="ja-JP" altLang="en-US" sz="2400" dirty="0">
                <a:solidFill>
                  <a:schemeClr val="accent1"/>
                </a:solidFill>
              </a:rPr>
              <a:t>日現在）</a:t>
            </a:r>
            <a:r>
              <a:rPr kumimoji="1" lang="en-US" altLang="ja-JP" sz="2400" b="1" dirty="0">
                <a:solidFill>
                  <a:schemeClr val="accent1"/>
                </a:solidFill>
              </a:rPr>
              <a:t>484,454</a:t>
            </a:r>
            <a:r>
              <a:rPr kumimoji="1" lang="ja-JP" altLang="en-US" sz="2400" b="1" dirty="0">
                <a:solidFill>
                  <a:schemeClr val="accent1"/>
                </a:solidFill>
              </a:rPr>
              <a:t>人</a:t>
            </a:r>
            <a:endParaRPr kumimoji="1" lang="en-US" altLang="ja-JP" sz="2400" b="1" dirty="0">
              <a:solidFill>
                <a:schemeClr val="accent1"/>
              </a:solidFill>
            </a:endParaRPr>
          </a:p>
          <a:p>
            <a:r>
              <a:rPr kumimoji="1" lang="ja-JP" altLang="en-US" sz="2400" dirty="0"/>
              <a:t>秋田県健康福祉部障害福祉課</a:t>
            </a:r>
            <a:r>
              <a:rPr kumimoji="1" lang="en-US" altLang="ja-JP" sz="2400" dirty="0"/>
              <a:t>(</a:t>
            </a:r>
            <a:r>
              <a:rPr lang="ja-JP" altLang="en-US" sz="2400" dirty="0"/>
              <a:t>令和</a:t>
            </a:r>
            <a:r>
              <a:rPr lang="en-US" altLang="ja-JP" sz="2400" dirty="0"/>
              <a:t>2</a:t>
            </a:r>
            <a:r>
              <a:rPr lang="ja-JP" altLang="en-US" sz="2400" dirty="0"/>
              <a:t>年）実態調査　</a:t>
            </a:r>
            <a:r>
              <a:rPr lang="en-US" altLang="ja-JP" sz="2400" dirty="0">
                <a:solidFill>
                  <a:srgbClr val="FF0000"/>
                </a:solidFill>
              </a:rPr>
              <a:t>987</a:t>
            </a:r>
            <a:r>
              <a:rPr lang="ja-JP" altLang="en-US" sz="2400" dirty="0">
                <a:solidFill>
                  <a:srgbClr val="FF0000"/>
                </a:solidFill>
              </a:rPr>
              <a:t>人</a:t>
            </a:r>
            <a:endParaRPr kumimoji="1" lang="en-US" altLang="ja-JP" sz="2400" dirty="0">
              <a:solidFill>
                <a:srgbClr val="FF0000"/>
              </a:solidFill>
            </a:endParaRPr>
          </a:p>
          <a:p>
            <a:r>
              <a:rPr kumimoji="1" lang="ja-JP" altLang="en-US" sz="2400" dirty="0"/>
              <a:t>内閣府ひきこもり実態調査</a:t>
            </a:r>
            <a:endParaRPr lang="en-US" altLang="ja-JP" sz="2400" dirty="0"/>
          </a:p>
          <a:p>
            <a:pPr marL="0" indent="0">
              <a:buNone/>
            </a:pPr>
            <a:r>
              <a:rPr lang="ja-JP" altLang="en-US" sz="2400" dirty="0"/>
              <a:t>　（</a:t>
            </a:r>
            <a:r>
              <a:rPr kumimoji="1" lang="ja-JP" altLang="en-US" sz="2400" dirty="0"/>
              <a:t>平成</a:t>
            </a:r>
            <a:r>
              <a:rPr kumimoji="1" lang="en-US" altLang="ja-JP" sz="2400" dirty="0"/>
              <a:t>29</a:t>
            </a:r>
            <a:r>
              <a:rPr kumimoji="1" lang="ja-JP" altLang="en-US" sz="2400" dirty="0"/>
              <a:t>年）</a:t>
            </a:r>
            <a:r>
              <a:rPr lang="ja-JP" altLang="en-US" sz="2400" dirty="0"/>
              <a:t>　</a:t>
            </a:r>
            <a:r>
              <a:rPr kumimoji="1" lang="en-US" altLang="ja-JP" sz="2400" dirty="0"/>
              <a:t>1.51%</a:t>
            </a:r>
            <a:r>
              <a:rPr kumimoji="1" lang="ja-JP" altLang="en-US" sz="2400" dirty="0"/>
              <a:t>　→　</a:t>
            </a:r>
            <a:r>
              <a:rPr kumimoji="1" lang="en-US" altLang="ja-JP" sz="2400" dirty="0">
                <a:solidFill>
                  <a:srgbClr val="FF0000"/>
                </a:solidFill>
              </a:rPr>
              <a:t>7,315</a:t>
            </a:r>
            <a:r>
              <a:rPr kumimoji="1" lang="ja-JP" altLang="en-US" sz="2400" dirty="0">
                <a:solidFill>
                  <a:srgbClr val="FF0000"/>
                </a:solidFill>
              </a:rPr>
              <a:t>人</a:t>
            </a:r>
            <a:endParaRPr kumimoji="1" lang="en-US" altLang="ja-JP" sz="2400" dirty="0">
              <a:solidFill>
                <a:srgbClr val="FF0000"/>
              </a:solidFill>
            </a:endParaRPr>
          </a:p>
          <a:p>
            <a:pPr marL="0" indent="0">
              <a:buNone/>
            </a:pPr>
            <a:r>
              <a:rPr lang="ja-JP" altLang="en-US" sz="2400" dirty="0"/>
              <a:t>　（令和</a:t>
            </a:r>
            <a:r>
              <a:rPr lang="en-US" altLang="ja-JP" sz="2400" dirty="0"/>
              <a:t>5</a:t>
            </a:r>
            <a:r>
              <a:rPr lang="ja-JP" altLang="en-US" sz="2400" dirty="0"/>
              <a:t>年）  　</a:t>
            </a:r>
            <a:r>
              <a:rPr lang="en-US" altLang="ja-JP" sz="2400" dirty="0"/>
              <a:t>2.04%</a:t>
            </a:r>
            <a:r>
              <a:rPr lang="ja-JP" altLang="en-US" sz="2400" dirty="0"/>
              <a:t>　→　</a:t>
            </a:r>
            <a:r>
              <a:rPr lang="en-US" altLang="ja-JP" sz="2400" dirty="0">
                <a:solidFill>
                  <a:srgbClr val="FF0000"/>
                </a:solidFill>
              </a:rPr>
              <a:t>9,882</a:t>
            </a:r>
            <a:r>
              <a:rPr lang="ja-JP" altLang="en-US" sz="2400" dirty="0">
                <a:solidFill>
                  <a:srgbClr val="FF0000"/>
                </a:solidFill>
              </a:rPr>
              <a:t>人</a:t>
            </a:r>
            <a:endParaRPr lang="en-US" altLang="ja-JP" sz="2400" dirty="0">
              <a:solidFill>
                <a:srgbClr val="FF0000"/>
              </a:solidFill>
            </a:endParaRPr>
          </a:p>
          <a:p>
            <a:r>
              <a:rPr lang="ja-JP" altLang="en-US" sz="2400" dirty="0"/>
              <a:t>秋田県</a:t>
            </a:r>
            <a:r>
              <a:rPr lang="en-US" altLang="ja-JP" sz="2400" dirty="0"/>
              <a:t>A</a:t>
            </a:r>
            <a:r>
              <a:rPr lang="ja-JP" altLang="en-US" sz="2400" dirty="0"/>
              <a:t>町健康調査（平成</a:t>
            </a:r>
            <a:r>
              <a:rPr lang="en-US" altLang="ja-JP" sz="2400" dirty="0"/>
              <a:t>25</a:t>
            </a:r>
            <a:r>
              <a:rPr lang="ja-JP" altLang="en-US" sz="2400" dirty="0"/>
              <a:t>年）  </a:t>
            </a:r>
            <a:r>
              <a:rPr lang="en-US" altLang="ja-JP" sz="2400" dirty="0"/>
              <a:t>6.7% </a:t>
            </a:r>
            <a:r>
              <a:rPr lang="ja-JP" altLang="en-US" sz="2400" dirty="0"/>
              <a:t>　→　</a:t>
            </a:r>
            <a:r>
              <a:rPr lang="en-US" altLang="ja-JP" sz="2400" dirty="0">
                <a:solidFill>
                  <a:srgbClr val="FF0000"/>
                </a:solidFill>
              </a:rPr>
              <a:t>32,458</a:t>
            </a:r>
            <a:r>
              <a:rPr lang="ja-JP" altLang="en-US" sz="2400" dirty="0">
                <a:solidFill>
                  <a:srgbClr val="FF0000"/>
                </a:solidFill>
              </a:rPr>
              <a:t>人</a:t>
            </a:r>
            <a:endParaRPr lang="en-US" altLang="ja-JP" sz="2400" dirty="0">
              <a:solidFill>
                <a:srgbClr val="FF0000"/>
              </a:solidFill>
            </a:endParaRPr>
          </a:p>
          <a:p>
            <a:pPr marL="0" indent="0">
              <a:buNone/>
            </a:pPr>
            <a:endParaRPr lang="en-US" altLang="ja-JP" sz="2400" dirty="0"/>
          </a:p>
          <a:p>
            <a:pPr marL="0" indent="0">
              <a:buNone/>
            </a:pPr>
            <a:r>
              <a:rPr lang="ja-JP" altLang="en-US" sz="2400" b="1" dirty="0"/>
              <a:t>なぜ秋田県の実態調査は人数が少ない（千人未満）なのか？</a:t>
            </a:r>
            <a:endParaRPr lang="en-US" altLang="ja-JP" sz="2400" b="1" dirty="0"/>
          </a:p>
          <a:p>
            <a:pPr marL="0" indent="0">
              <a:buNone/>
            </a:pPr>
            <a:endParaRPr kumimoji="1" lang="en-US" altLang="ja-JP" sz="2400" dirty="0"/>
          </a:p>
          <a:p>
            <a:pPr marL="0" indent="0">
              <a:buNone/>
            </a:pPr>
            <a:r>
              <a:rPr kumimoji="1" lang="ja-JP" altLang="en-US" sz="2400" dirty="0"/>
              <a:t>　</a:t>
            </a:r>
          </a:p>
        </p:txBody>
      </p:sp>
      <p:pic>
        <p:nvPicPr>
          <p:cNvPr id="4" name="図 3" descr="ダイアグラム&#10;&#10;自動的に生成された説明">
            <a:extLst>
              <a:ext uri="{FF2B5EF4-FFF2-40B4-BE49-F238E27FC236}">
                <a16:creationId xmlns:a16="http://schemas.microsoft.com/office/drawing/2014/main" id="{7ACCD1E4-0436-B5DE-0C40-D221A83EF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14" y="5056522"/>
            <a:ext cx="5269583" cy="1478054"/>
          </a:xfrm>
          <a:prstGeom prst="rect">
            <a:avLst/>
          </a:prstGeom>
        </p:spPr>
      </p:pic>
      <p:sp>
        <p:nvSpPr>
          <p:cNvPr id="5" name="テキスト ボックス 4">
            <a:extLst>
              <a:ext uri="{FF2B5EF4-FFF2-40B4-BE49-F238E27FC236}">
                <a16:creationId xmlns:a16="http://schemas.microsoft.com/office/drawing/2014/main" id="{799CAA3A-8C5E-B3EB-E25A-8125992BF784}"/>
              </a:ext>
            </a:extLst>
          </p:cNvPr>
          <p:cNvSpPr txBox="1"/>
          <p:nvPr/>
        </p:nvSpPr>
        <p:spPr>
          <a:xfrm>
            <a:off x="6286893" y="5056522"/>
            <a:ext cx="5448693" cy="1631216"/>
          </a:xfrm>
          <a:prstGeom prst="rect">
            <a:avLst/>
          </a:prstGeom>
          <a:noFill/>
        </p:spPr>
        <p:txBody>
          <a:bodyPr wrap="square" rtlCol="0">
            <a:spAutoFit/>
          </a:bodyPr>
          <a:lstStyle/>
          <a:p>
            <a:r>
              <a:rPr lang="ja-JP" altLang="en-US" sz="2000" dirty="0">
                <a:solidFill>
                  <a:schemeClr val="accent1"/>
                </a:solidFill>
              </a:rPr>
              <a:t>「家庭暴力や</a:t>
            </a:r>
            <a:r>
              <a:rPr lang="en-US" altLang="ja-JP" sz="2000" dirty="0">
                <a:solidFill>
                  <a:schemeClr val="accent1"/>
                </a:solidFill>
              </a:rPr>
              <a:t>DV</a:t>
            </a:r>
            <a:r>
              <a:rPr lang="ja-JP" altLang="en-US" sz="2000" dirty="0">
                <a:solidFill>
                  <a:schemeClr val="accent1"/>
                </a:solidFill>
              </a:rPr>
              <a:t>と違って、ひきこもりの問題は出てこない。</a:t>
            </a:r>
            <a:r>
              <a:rPr lang="ja-JP" altLang="en-US" sz="2000" b="1" dirty="0">
                <a:solidFill>
                  <a:schemeClr val="accent1"/>
                </a:solidFill>
              </a:rPr>
              <a:t>個人の問題</a:t>
            </a:r>
            <a:r>
              <a:rPr lang="ja-JP" altLang="en-US" sz="2000" dirty="0">
                <a:solidFill>
                  <a:schemeClr val="accent1"/>
                </a:solidFill>
              </a:rPr>
              <a:t>と思われているから、私たちに相談してくれない。事例報告がないと分からない、守秘義務もあるし、知るのが難しい</a:t>
            </a:r>
            <a:r>
              <a:rPr lang="en-US" altLang="ja-JP" sz="2000" dirty="0">
                <a:solidFill>
                  <a:schemeClr val="accent1"/>
                </a:solidFill>
              </a:rPr>
              <a:t>… </a:t>
            </a:r>
            <a:r>
              <a:rPr lang="ja-JP" altLang="en-US" sz="2000" dirty="0">
                <a:solidFill>
                  <a:schemeClr val="accent1"/>
                </a:solidFill>
              </a:rPr>
              <a:t>」</a:t>
            </a:r>
            <a:r>
              <a:rPr lang="ja-JP" altLang="en-US" sz="2000" dirty="0"/>
              <a:t>民生委員</a:t>
            </a:r>
            <a:r>
              <a:rPr lang="en-US" altLang="ja-JP" sz="2000" dirty="0"/>
              <a:t>A </a:t>
            </a:r>
            <a:r>
              <a:rPr lang="ja-JP" altLang="en-US" sz="2000" dirty="0">
                <a:solidFill>
                  <a:schemeClr val="accent1"/>
                </a:solidFill>
              </a:rPr>
              <a:t>　　　　　　　　　　　　　　　　　　　　　　　　　　　　　　　　　　　　　</a:t>
            </a:r>
            <a:endParaRPr kumimoji="1" lang="ja-JP" altLang="en-US" sz="2000" dirty="0"/>
          </a:p>
        </p:txBody>
      </p:sp>
    </p:spTree>
    <p:extLst>
      <p:ext uri="{BB962C8B-B14F-4D97-AF65-F5344CB8AC3E}">
        <p14:creationId xmlns:p14="http://schemas.microsoft.com/office/powerpoint/2010/main" val="256141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724BB1-9DCA-31F0-4526-3E0CC84B9530}"/>
              </a:ext>
            </a:extLst>
          </p:cNvPr>
          <p:cNvSpPr>
            <a:spLocks noGrp="1"/>
          </p:cNvSpPr>
          <p:nvPr>
            <p:ph type="title"/>
          </p:nvPr>
        </p:nvSpPr>
        <p:spPr>
          <a:xfrm>
            <a:off x="838200" y="420539"/>
            <a:ext cx="10515600" cy="841506"/>
          </a:xfrm>
        </p:spPr>
        <p:txBody>
          <a:bodyPr>
            <a:normAutofit/>
          </a:bodyPr>
          <a:lstStyle/>
          <a:p>
            <a:r>
              <a:rPr lang="ja-JP" altLang="en-US" sz="4000" b="1" dirty="0">
                <a:latin typeface="+mn-ea"/>
                <a:ea typeface="+mn-ea"/>
              </a:rPr>
              <a:t>ひきこもり者は千人弱から</a:t>
            </a:r>
            <a:r>
              <a:rPr lang="ja-JP" altLang="en-US" sz="4000" b="1" dirty="0">
                <a:solidFill>
                  <a:srgbClr val="FF0000"/>
                </a:solidFill>
                <a:latin typeface="+mn-ea"/>
                <a:ea typeface="+mn-ea"/>
              </a:rPr>
              <a:t>三万</a:t>
            </a:r>
            <a:r>
              <a:rPr lang="ja-JP" altLang="en-US" sz="4000" b="1" dirty="0">
                <a:latin typeface="+mn-ea"/>
                <a:ea typeface="+mn-ea"/>
              </a:rPr>
              <a:t>人？</a:t>
            </a:r>
            <a:endParaRPr kumimoji="1" lang="ja-JP" altLang="en-US" sz="4000" b="1" dirty="0">
              <a:latin typeface="+mn-ea"/>
              <a:ea typeface="+mn-ea"/>
            </a:endParaRPr>
          </a:p>
        </p:txBody>
      </p:sp>
      <p:sp>
        <p:nvSpPr>
          <p:cNvPr id="3" name="コンテンツ プレースホルダー 2">
            <a:extLst>
              <a:ext uri="{FF2B5EF4-FFF2-40B4-BE49-F238E27FC236}">
                <a16:creationId xmlns:a16="http://schemas.microsoft.com/office/drawing/2014/main" id="{7B94ABAD-88E6-F7A4-2357-70A96CB0405A}"/>
              </a:ext>
            </a:extLst>
          </p:cNvPr>
          <p:cNvSpPr>
            <a:spLocks noGrp="1"/>
          </p:cNvSpPr>
          <p:nvPr>
            <p:ph idx="1"/>
          </p:nvPr>
        </p:nvSpPr>
        <p:spPr>
          <a:xfrm>
            <a:off x="874713" y="1395167"/>
            <a:ext cx="10515600" cy="5382705"/>
          </a:xfrm>
        </p:spPr>
        <p:txBody>
          <a:bodyPr>
            <a:normAutofit/>
          </a:bodyPr>
          <a:lstStyle/>
          <a:p>
            <a:pPr marL="0" indent="0">
              <a:lnSpc>
                <a:spcPct val="110000"/>
              </a:lnSpc>
              <a:buNone/>
            </a:pPr>
            <a:r>
              <a:rPr kumimoji="1" lang="ja-JP" altLang="en-US" b="1" dirty="0">
                <a:solidFill>
                  <a:schemeClr val="accent1"/>
                </a:solidFill>
              </a:rPr>
              <a:t>その原因：ひきこもりの定義の曖昧さ！</a:t>
            </a:r>
            <a:endParaRPr kumimoji="1" lang="en-US" altLang="ja-JP" b="1" dirty="0">
              <a:solidFill>
                <a:schemeClr val="accent1"/>
              </a:solidFill>
            </a:endParaRPr>
          </a:p>
          <a:p>
            <a:pPr marL="0" indent="0">
              <a:lnSpc>
                <a:spcPct val="110000"/>
              </a:lnSpc>
              <a:buNone/>
            </a:pPr>
            <a:endParaRPr lang="en-US" altLang="ja-JP" b="1" dirty="0">
              <a:solidFill>
                <a:schemeClr val="accent1"/>
              </a:solidFill>
            </a:endParaRPr>
          </a:p>
          <a:p>
            <a:pPr marL="0" indent="0">
              <a:lnSpc>
                <a:spcPct val="110000"/>
              </a:lnSpc>
              <a:buNone/>
            </a:pPr>
            <a:endParaRPr kumimoji="1" lang="en-US" altLang="ja-JP" b="1" dirty="0">
              <a:solidFill>
                <a:schemeClr val="accent1"/>
              </a:solidFill>
            </a:endParaRPr>
          </a:p>
          <a:p>
            <a:pPr marL="0" indent="0">
              <a:lnSpc>
                <a:spcPct val="110000"/>
              </a:lnSpc>
              <a:buNone/>
            </a:pPr>
            <a:endParaRPr lang="en-US" altLang="ja-JP" b="1" dirty="0">
              <a:solidFill>
                <a:schemeClr val="accent1"/>
              </a:solidFill>
            </a:endParaRPr>
          </a:p>
          <a:p>
            <a:pPr marL="0" indent="0">
              <a:lnSpc>
                <a:spcPct val="110000"/>
              </a:lnSpc>
              <a:buNone/>
            </a:pPr>
            <a:endParaRPr lang="en-US" altLang="ja-JP" sz="2400" dirty="0">
              <a:solidFill>
                <a:schemeClr val="accent1"/>
              </a:solidFill>
            </a:endParaRPr>
          </a:p>
          <a:p>
            <a:pPr>
              <a:lnSpc>
                <a:spcPct val="110000"/>
              </a:lnSpc>
              <a:buFont typeface="Wingdings" panose="05000000000000000000" pitchFamily="2" charset="2"/>
              <a:buChar char="n"/>
            </a:pPr>
            <a:r>
              <a:rPr lang="ja-JP" altLang="en-US" sz="2400" dirty="0">
                <a:solidFill>
                  <a:schemeClr val="accent1"/>
                </a:solidFill>
              </a:rPr>
              <a:t>不登校？依存症？就活・就職失敗？家庭環境が問題？精神疾患が原因？人間関係苦手が原因？</a:t>
            </a:r>
            <a:r>
              <a:rPr kumimoji="1" lang="ja-JP" altLang="en-US" sz="2400" dirty="0">
                <a:solidFill>
                  <a:schemeClr val="accent1"/>
                </a:solidFill>
              </a:rPr>
              <a:t>病気や身体障害が原因</a:t>
            </a:r>
            <a:r>
              <a:rPr lang="ja-JP" altLang="en-US" sz="2400" dirty="0">
                <a:solidFill>
                  <a:schemeClr val="accent1"/>
                </a:solidFill>
              </a:rPr>
              <a:t>？</a:t>
            </a:r>
            <a:r>
              <a:rPr lang="en-US" altLang="ja-JP" sz="2400" dirty="0">
                <a:solidFill>
                  <a:schemeClr val="accent1"/>
                </a:solidFill>
              </a:rPr>
              <a:t>…</a:t>
            </a:r>
          </a:p>
          <a:p>
            <a:pPr>
              <a:lnSpc>
                <a:spcPct val="110000"/>
              </a:lnSpc>
              <a:buFont typeface="Wingdings" panose="05000000000000000000" pitchFamily="2" charset="2"/>
              <a:buChar char="n"/>
            </a:pPr>
            <a:r>
              <a:rPr lang="ja-JP" altLang="en-US" sz="2400" dirty="0">
                <a:solidFill>
                  <a:schemeClr val="accent1"/>
                </a:solidFill>
              </a:rPr>
              <a:t>ひきこもり、実際何かが問題なのか？どこからどこまで問題なのか？県民の認識がないと施策がうまくいかない！</a:t>
            </a:r>
            <a:endParaRPr lang="en-US" altLang="ja-JP" sz="2400" dirty="0">
              <a:solidFill>
                <a:schemeClr val="accent1"/>
              </a:solidFill>
            </a:endParaRPr>
          </a:p>
          <a:p>
            <a:pPr marL="0" indent="0">
              <a:lnSpc>
                <a:spcPct val="110000"/>
              </a:lnSpc>
              <a:buNone/>
            </a:pPr>
            <a:r>
              <a:rPr kumimoji="1" lang="ja-JP" altLang="en-US" sz="2400" dirty="0"/>
              <a:t>　</a:t>
            </a:r>
          </a:p>
        </p:txBody>
      </p:sp>
      <p:sp>
        <p:nvSpPr>
          <p:cNvPr id="7" name="テキスト ボックス 6">
            <a:extLst>
              <a:ext uri="{FF2B5EF4-FFF2-40B4-BE49-F238E27FC236}">
                <a16:creationId xmlns:a16="http://schemas.microsoft.com/office/drawing/2014/main" id="{2EDCA00A-B76D-1165-C9AE-A8B864486207}"/>
              </a:ext>
            </a:extLst>
          </p:cNvPr>
          <p:cNvSpPr txBox="1"/>
          <p:nvPr/>
        </p:nvSpPr>
        <p:spPr>
          <a:xfrm>
            <a:off x="874713" y="2157985"/>
            <a:ext cx="10635415" cy="2031325"/>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u="sng" dirty="0"/>
              <a:t>様々な要因の結果</a:t>
            </a:r>
            <a:r>
              <a:rPr lang="ja-JP" altLang="en-US" dirty="0"/>
              <a:t>として</a:t>
            </a:r>
            <a:r>
              <a:rPr lang="ja-JP" altLang="en-US" b="1" dirty="0">
                <a:solidFill>
                  <a:srgbClr val="FF0000"/>
                </a:solidFill>
              </a:rPr>
              <a:t>社会的参加</a:t>
            </a:r>
            <a:r>
              <a:rPr lang="ja-JP" altLang="en-US" dirty="0"/>
              <a:t>（義務教育を含む就学、非常勤職を含む就労、家庭外での交遊など）</a:t>
            </a:r>
            <a:r>
              <a:rPr lang="ja-JP" altLang="en-US" b="1" dirty="0">
                <a:solidFill>
                  <a:srgbClr val="FF0000"/>
                </a:solidFill>
              </a:rPr>
              <a:t>を回避</a:t>
            </a:r>
            <a:r>
              <a:rPr lang="ja-JP" altLang="en-US" dirty="0"/>
              <a:t>し、原則的には</a:t>
            </a:r>
            <a:r>
              <a:rPr lang="en-US" altLang="ja-JP" u="sng" dirty="0"/>
              <a:t>6</a:t>
            </a:r>
            <a:r>
              <a:rPr lang="ja-JP" altLang="en-US" u="sng" dirty="0"/>
              <a:t>ヵ月以</a:t>
            </a:r>
            <a:r>
              <a:rPr lang="ja-JP" altLang="en-US" dirty="0"/>
              <a:t>上にわたって概ね</a:t>
            </a:r>
            <a:r>
              <a:rPr lang="ja-JP" altLang="en-US" u="sng" dirty="0"/>
              <a:t>家庭にとどまり続けている状態（他者と交わらない形での外出をしていてもよい）</a:t>
            </a:r>
            <a:r>
              <a:rPr lang="ja-JP" altLang="en-US" dirty="0"/>
              <a:t>を指す</a:t>
            </a:r>
            <a:r>
              <a:rPr lang="ja-JP" altLang="en-US" b="1" dirty="0"/>
              <a:t>現象概念</a:t>
            </a:r>
            <a:r>
              <a:rPr lang="ja-JP" altLang="en-US" dirty="0"/>
              <a:t>である。</a:t>
            </a:r>
          </a:p>
          <a:p>
            <a:endParaRPr lang="ja-JP" altLang="en-US" dirty="0"/>
          </a:p>
          <a:p>
            <a:r>
              <a:rPr lang="ja-JP" altLang="en-US" dirty="0"/>
              <a:t>なお、ひきこもりは原則として統合失調症の陽性あるいは陰性症状に基づくひきこもり状態とは一線を画した</a:t>
            </a:r>
            <a:r>
              <a:rPr lang="ja-JP" altLang="en-US" b="1" dirty="0"/>
              <a:t>非精神病性の現象</a:t>
            </a:r>
            <a:r>
              <a:rPr lang="ja-JP" altLang="en-US" dirty="0"/>
              <a:t>とするが、実際には</a:t>
            </a:r>
            <a:r>
              <a:rPr lang="ja-JP" altLang="en-US" u="sng" dirty="0"/>
              <a:t>確定診断がなされる前の統合失調症が含まれている</a:t>
            </a:r>
            <a:r>
              <a:rPr lang="ja-JP" altLang="en-US" dirty="0"/>
              <a:t>可能性は低くないことに留意すべきである。</a:t>
            </a:r>
          </a:p>
        </p:txBody>
      </p:sp>
    </p:spTree>
    <p:extLst>
      <p:ext uri="{BB962C8B-B14F-4D97-AF65-F5344CB8AC3E}">
        <p14:creationId xmlns:p14="http://schemas.microsoft.com/office/powerpoint/2010/main" val="51411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724BB1-9DCA-31F0-4526-3E0CC84B9530}"/>
              </a:ext>
            </a:extLst>
          </p:cNvPr>
          <p:cNvSpPr>
            <a:spLocks noGrp="1"/>
          </p:cNvSpPr>
          <p:nvPr>
            <p:ph type="title"/>
          </p:nvPr>
        </p:nvSpPr>
        <p:spPr>
          <a:xfrm>
            <a:off x="838200" y="420539"/>
            <a:ext cx="10515600" cy="841506"/>
          </a:xfrm>
        </p:spPr>
        <p:txBody>
          <a:bodyPr>
            <a:normAutofit fontScale="90000"/>
          </a:bodyPr>
          <a:lstStyle/>
          <a:p>
            <a:r>
              <a:rPr lang="ja-JP" altLang="en-US" sz="4000" b="1" dirty="0">
                <a:latin typeface="+mn-ea"/>
                <a:ea typeface="+mn-ea"/>
              </a:rPr>
              <a:t>さまざまの背景に支援・施策の方向性が異なる</a:t>
            </a:r>
            <a:endParaRPr kumimoji="1" lang="ja-JP" altLang="en-US" sz="4000" b="1" dirty="0">
              <a:latin typeface="+mn-ea"/>
              <a:ea typeface="+mn-ea"/>
            </a:endParaRPr>
          </a:p>
        </p:txBody>
      </p:sp>
      <p:sp>
        <p:nvSpPr>
          <p:cNvPr id="3" name="コンテンツ プレースホルダー 2">
            <a:extLst>
              <a:ext uri="{FF2B5EF4-FFF2-40B4-BE49-F238E27FC236}">
                <a16:creationId xmlns:a16="http://schemas.microsoft.com/office/drawing/2014/main" id="{7B94ABAD-88E6-F7A4-2357-70A96CB0405A}"/>
              </a:ext>
            </a:extLst>
          </p:cNvPr>
          <p:cNvSpPr>
            <a:spLocks noGrp="1"/>
          </p:cNvSpPr>
          <p:nvPr>
            <p:ph idx="1"/>
          </p:nvPr>
        </p:nvSpPr>
        <p:spPr>
          <a:xfrm>
            <a:off x="603315" y="1576525"/>
            <a:ext cx="11199044" cy="5147004"/>
          </a:xfrm>
        </p:spPr>
        <p:txBody>
          <a:bodyPr>
            <a:normAutofit fontScale="85000" lnSpcReduction="10000"/>
          </a:bodyPr>
          <a:lstStyle/>
          <a:p>
            <a:pPr>
              <a:lnSpc>
                <a:spcPct val="120000"/>
              </a:lnSpc>
              <a:buFont typeface="Wingdings" panose="05000000000000000000" pitchFamily="2" charset="2"/>
              <a:buChar char="Ø"/>
            </a:pPr>
            <a:r>
              <a:rPr lang="ja-JP" altLang="en-US" sz="2400" dirty="0">
                <a:solidFill>
                  <a:schemeClr val="accent1"/>
                </a:solidFill>
              </a:rPr>
              <a:t>不登校によるひきこもり</a:t>
            </a:r>
            <a:r>
              <a:rPr lang="ja-JP" altLang="en-US" sz="2400" dirty="0"/>
              <a:t>、その問題は</a:t>
            </a:r>
            <a:r>
              <a:rPr lang="ja-JP" altLang="en-US" sz="2400" b="1" dirty="0"/>
              <a:t>学力と関係する</a:t>
            </a:r>
            <a:r>
              <a:rPr lang="ja-JP" altLang="en-US" sz="2400" dirty="0"/>
              <a:t>のか？</a:t>
            </a:r>
            <a:endParaRPr lang="en-US" altLang="ja-JP" sz="2400" dirty="0"/>
          </a:p>
          <a:p>
            <a:pPr>
              <a:lnSpc>
                <a:spcPct val="120000"/>
              </a:lnSpc>
              <a:buFont typeface="Wingdings" panose="05000000000000000000" pitchFamily="2" charset="2"/>
              <a:buChar char="Ø"/>
            </a:pPr>
            <a:r>
              <a:rPr lang="ja-JP" altLang="en-US" sz="2400" dirty="0">
                <a:solidFill>
                  <a:schemeClr val="accent1"/>
                </a:solidFill>
              </a:rPr>
              <a:t>就活・就職失敗ひきこもり</a:t>
            </a:r>
            <a:r>
              <a:rPr lang="ja-JP" altLang="en-US" sz="2400" dirty="0"/>
              <a:t>、</a:t>
            </a:r>
            <a:r>
              <a:rPr lang="en-US" altLang="ja-JP" sz="2400" b="1" dirty="0"/>
              <a:t>SST</a:t>
            </a:r>
            <a:r>
              <a:rPr lang="ja-JP" altLang="en-US" sz="2400" b="1" dirty="0"/>
              <a:t>などの技能高く</a:t>
            </a:r>
            <a:r>
              <a:rPr lang="ja-JP" altLang="en-US" sz="2400" dirty="0"/>
              <a:t>すればひきこもりにならないのか？</a:t>
            </a:r>
            <a:r>
              <a:rPr lang="ja-JP" altLang="en-US" sz="2400" b="1" dirty="0"/>
              <a:t>就職先</a:t>
            </a:r>
            <a:r>
              <a:rPr lang="ja-JP" altLang="en-US" sz="2400" dirty="0"/>
              <a:t>があればひきこもりにならないのか？</a:t>
            </a:r>
            <a:endParaRPr lang="en-US" altLang="ja-JP" sz="2400" dirty="0"/>
          </a:p>
          <a:p>
            <a:pPr>
              <a:lnSpc>
                <a:spcPct val="120000"/>
              </a:lnSpc>
              <a:buFont typeface="Wingdings" panose="05000000000000000000" pitchFamily="2" charset="2"/>
              <a:buChar char="Ø"/>
            </a:pPr>
            <a:r>
              <a:rPr lang="ja-JP" altLang="en-US" sz="2400" dirty="0">
                <a:solidFill>
                  <a:schemeClr val="accent1"/>
                </a:solidFill>
              </a:rPr>
              <a:t>依存症によるひきこもり</a:t>
            </a:r>
            <a:r>
              <a:rPr lang="ja-JP" altLang="en-US" sz="2400" dirty="0"/>
              <a:t>、</a:t>
            </a:r>
            <a:r>
              <a:rPr lang="ja-JP" altLang="en-US" sz="2400" b="1" dirty="0"/>
              <a:t>依存症を断ち切る</a:t>
            </a:r>
            <a:r>
              <a:rPr lang="ja-JP" altLang="en-US" sz="2400" dirty="0"/>
              <a:t>できればひきこもりを治るのか？</a:t>
            </a:r>
            <a:endParaRPr lang="en-US" altLang="ja-JP" sz="2400" dirty="0"/>
          </a:p>
          <a:p>
            <a:pPr>
              <a:lnSpc>
                <a:spcPct val="120000"/>
              </a:lnSpc>
              <a:buFont typeface="Wingdings" panose="05000000000000000000" pitchFamily="2" charset="2"/>
              <a:buChar char="Ø"/>
            </a:pPr>
            <a:r>
              <a:rPr lang="ja-JP" altLang="en-US" sz="2400" dirty="0">
                <a:solidFill>
                  <a:schemeClr val="accent1"/>
                </a:solidFill>
              </a:rPr>
              <a:t>家庭環境によるひきこもり</a:t>
            </a:r>
            <a:r>
              <a:rPr lang="ja-JP" altLang="en-US" sz="2400" dirty="0"/>
              <a:t>、</a:t>
            </a:r>
            <a:r>
              <a:rPr lang="ja-JP" altLang="en-US" sz="2400" b="1" dirty="0"/>
              <a:t>環境が変わる・親が変わる</a:t>
            </a:r>
            <a:r>
              <a:rPr lang="ja-JP" altLang="en-US" sz="2400" dirty="0"/>
              <a:t>と子どもも変わるのか？</a:t>
            </a:r>
            <a:endParaRPr lang="en-US" altLang="ja-JP" sz="2400" dirty="0"/>
          </a:p>
          <a:p>
            <a:pPr>
              <a:lnSpc>
                <a:spcPct val="120000"/>
              </a:lnSpc>
              <a:buFont typeface="Wingdings" panose="05000000000000000000" pitchFamily="2" charset="2"/>
              <a:buChar char="Ø"/>
            </a:pPr>
            <a:r>
              <a:rPr lang="ja-JP" altLang="en-US" sz="2400" dirty="0">
                <a:solidFill>
                  <a:schemeClr val="accent1"/>
                </a:solidFill>
              </a:rPr>
              <a:t>精神疾患を伴うひきこもり</a:t>
            </a:r>
            <a:r>
              <a:rPr lang="ja-JP" altLang="en-US" sz="2400" dirty="0"/>
              <a:t>、その中に</a:t>
            </a:r>
            <a:r>
              <a:rPr lang="ja-JP" altLang="en-US" sz="2400" b="1" dirty="0"/>
              <a:t>思春期</a:t>
            </a:r>
            <a:r>
              <a:rPr lang="ja-JP" altLang="en-US" sz="2400" dirty="0"/>
              <a:t>の問題を混ぜているのか？</a:t>
            </a:r>
            <a:r>
              <a:rPr lang="ja-JP" altLang="en-US" sz="2400" b="1" dirty="0"/>
              <a:t>薬療法</a:t>
            </a:r>
            <a:r>
              <a:rPr lang="ja-JP" altLang="en-US" sz="2400" dirty="0"/>
              <a:t>で治れるか？</a:t>
            </a:r>
            <a:endParaRPr lang="en-US" altLang="ja-JP" sz="2400" dirty="0"/>
          </a:p>
          <a:p>
            <a:pPr>
              <a:lnSpc>
                <a:spcPct val="120000"/>
              </a:lnSpc>
              <a:buFont typeface="Wingdings" panose="05000000000000000000" pitchFamily="2" charset="2"/>
              <a:buChar char="Ø"/>
            </a:pPr>
            <a:r>
              <a:rPr kumimoji="1" lang="ja-JP" altLang="en-US" sz="2400" dirty="0">
                <a:solidFill>
                  <a:schemeClr val="accent1"/>
                </a:solidFill>
              </a:rPr>
              <a:t>病気や身体障害によるひきこもり</a:t>
            </a:r>
            <a:r>
              <a:rPr lang="ja-JP" altLang="en-US" sz="2400" dirty="0"/>
              <a:t>、病気と障害に</a:t>
            </a:r>
            <a:r>
              <a:rPr lang="ja-JP" altLang="en-US" sz="2400" b="1" dirty="0"/>
              <a:t>包括的に・優しい地域づくり</a:t>
            </a:r>
            <a:r>
              <a:rPr lang="ja-JP" altLang="en-US" sz="2400" dirty="0"/>
              <a:t>でひきこもりならないのか？</a:t>
            </a:r>
            <a:endParaRPr lang="en-US" altLang="ja-JP" sz="2400" dirty="0"/>
          </a:p>
          <a:p>
            <a:pPr>
              <a:lnSpc>
                <a:spcPct val="120000"/>
              </a:lnSpc>
              <a:buFont typeface="Wingdings" panose="05000000000000000000" pitchFamily="2" charset="2"/>
              <a:buChar char="Ø"/>
            </a:pPr>
            <a:r>
              <a:rPr kumimoji="1" lang="ja-JP" altLang="en-US" sz="2400" dirty="0">
                <a:solidFill>
                  <a:schemeClr val="accent1"/>
                </a:solidFill>
              </a:rPr>
              <a:t>人間関係によるひきこもり</a:t>
            </a:r>
            <a:r>
              <a:rPr kumimoji="1" lang="ja-JP" altLang="en-US" sz="2400" dirty="0"/>
              <a:t>、いじめの問題なのか？捉え方なのか？自信の問題なのか？</a:t>
            </a:r>
            <a:r>
              <a:rPr kumimoji="1" lang="ja-JP" altLang="en-US" sz="2400" b="1" dirty="0"/>
              <a:t>コミュニケーション能力を高める</a:t>
            </a:r>
            <a:r>
              <a:rPr kumimoji="1" lang="ja-JP" altLang="en-US" sz="2400" dirty="0"/>
              <a:t>とひきこもりを治るのか？</a:t>
            </a:r>
            <a:endParaRPr kumimoji="1" lang="en-US" altLang="ja-JP" sz="2400" dirty="0"/>
          </a:p>
          <a:p>
            <a:pPr marL="0" indent="0">
              <a:lnSpc>
                <a:spcPct val="170000"/>
              </a:lnSpc>
              <a:buNone/>
            </a:pPr>
            <a:r>
              <a:rPr lang="ja-JP" altLang="en-US" sz="2400" dirty="0"/>
              <a:t>　　　　　　　　　　　　　　　</a:t>
            </a:r>
            <a:r>
              <a:rPr kumimoji="1" lang="ja-JP" altLang="en-US" sz="2400" dirty="0"/>
              <a:t>　</a:t>
            </a:r>
            <a:r>
              <a:rPr kumimoji="1" lang="ja-JP" altLang="en-US" sz="3500" dirty="0"/>
              <a:t>　　</a:t>
            </a:r>
            <a:r>
              <a:rPr kumimoji="1" lang="ja-JP" altLang="en-US" sz="3500" dirty="0">
                <a:solidFill>
                  <a:schemeClr val="accent1"/>
                </a:solidFill>
              </a:rPr>
              <a:t>など</a:t>
            </a:r>
            <a:r>
              <a:rPr kumimoji="1" lang="ja-JP" altLang="en-US" sz="3500" dirty="0"/>
              <a:t>。</a:t>
            </a:r>
            <a:endParaRPr kumimoji="1" lang="ja-JP" altLang="en-US" sz="2400" dirty="0"/>
          </a:p>
        </p:txBody>
      </p:sp>
    </p:spTree>
    <p:extLst>
      <p:ext uri="{BB962C8B-B14F-4D97-AF65-F5344CB8AC3E}">
        <p14:creationId xmlns:p14="http://schemas.microsoft.com/office/powerpoint/2010/main" val="2818686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6EA2D9-928C-365F-9E28-34EDAB9FD5AB}"/>
              </a:ext>
            </a:extLst>
          </p:cNvPr>
          <p:cNvSpPr>
            <a:spLocks noGrp="1"/>
          </p:cNvSpPr>
          <p:nvPr>
            <p:ph type="title"/>
          </p:nvPr>
        </p:nvSpPr>
        <p:spPr>
          <a:xfrm>
            <a:off x="338136" y="233889"/>
            <a:ext cx="10515600" cy="615950"/>
          </a:xfrm>
        </p:spPr>
        <p:txBody>
          <a:bodyPr>
            <a:normAutofit fontScale="90000"/>
          </a:bodyPr>
          <a:lstStyle/>
          <a:p>
            <a:r>
              <a:rPr kumimoji="1" lang="ja-JP" altLang="en-US" sz="3600" b="1" dirty="0">
                <a:latin typeface="+mn-ea"/>
                <a:ea typeface="+mn-ea"/>
              </a:rPr>
              <a:t>令和</a:t>
            </a:r>
            <a:r>
              <a:rPr kumimoji="1" lang="en-US" altLang="ja-JP" sz="4900" b="1" dirty="0">
                <a:latin typeface="+mn-ea"/>
                <a:ea typeface="+mn-ea"/>
              </a:rPr>
              <a:t>5</a:t>
            </a:r>
            <a:r>
              <a:rPr kumimoji="1" lang="ja-JP" altLang="en-US" sz="3600" b="1" dirty="0">
                <a:latin typeface="+mn-ea"/>
                <a:ea typeface="+mn-ea"/>
              </a:rPr>
              <a:t>年度の活動</a:t>
            </a:r>
          </a:p>
        </p:txBody>
      </p:sp>
      <p:graphicFrame>
        <p:nvGraphicFramePr>
          <p:cNvPr id="4" name="表 4">
            <a:extLst>
              <a:ext uri="{FF2B5EF4-FFF2-40B4-BE49-F238E27FC236}">
                <a16:creationId xmlns:a16="http://schemas.microsoft.com/office/drawing/2014/main" id="{6A7B5AA8-3141-7FC7-38B4-E9D936C21747}"/>
              </a:ext>
            </a:extLst>
          </p:cNvPr>
          <p:cNvGraphicFramePr>
            <a:graphicFrameLocks noGrp="1"/>
          </p:cNvGraphicFramePr>
          <p:nvPr>
            <p:extLst>
              <p:ext uri="{D42A27DB-BD31-4B8C-83A1-F6EECF244321}">
                <p14:modId xmlns:p14="http://schemas.microsoft.com/office/powerpoint/2010/main" val="208665294"/>
              </p:ext>
            </p:extLst>
          </p:nvPr>
        </p:nvGraphicFramePr>
        <p:xfrm>
          <a:off x="374650" y="1076326"/>
          <a:ext cx="11515725" cy="5547785"/>
        </p:xfrm>
        <a:graphic>
          <a:graphicData uri="http://schemas.openxmlformats.org/drawingml/2006/table">
            <a:tbl>
              <a:tblPr firstRow="1" bandRow="1">
                <a:tableStyleId>{5C22544A-7EE6-4342-B048-85BDC9FD1C3A}</a:tableStyleId>
              </a:tblPr>
              <a:tblGrid>
                <a:gridCol w="3838575">
                  <a:extLst>
                    <a:ext uri="{9D8B030D-6E8A-4147-A177-3AD203B41FA5}">
                      <a16:colId xmlns:a16="http://schemas.microsoft.com/office/drawing/2014/main" val="1147413066"/>
                    </a:ext>
                  </a:extLst>
                </a:gridCol>
                <a:gridCol w="3838575">
                  <a:extLst>
                    <a:ext uri="{9D8B030D-6E8A-4147-A177-3AD203B41FA5}">
                      <a16:colId xmlns:a16="http://schemas.microsoft.com/office/drawing/2014/main" val="186706534"/>
                    </a:ext>
                  </a:extLst>
                </a:gridCol>
                <a:gridCol w="3838575">
                  <a:extLst>
                    <a:ext uri="{9D8B030D-6E8A-4147-A177-3AD203B41FA5}">
                      <a16:colId xmlns:a16="http://schemas.microsoft.com/office/drawing/2014/main" val="3179371125"/>
                    </a:ext>
                  </a:extLst>
                </a:gridCol>
              </a:tblGrid>
              <a:tr h="664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県民講演会の開催</a:t>
                      </a:r>
                      <a:endParaRPr kumimoji="1" lang="en-US" altLang="ja-JP"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t>支援者交流会の開催</a:t>
                      </a:r>
                      <a:endParaRPr lang="en-US" altLang="ja-JP"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t>パンフレットの作成</a:t>
                      </a:r>
                    </a:p>
                  </a:txBody>
                  <a:tcPr/>
                </a:tc>
                <a:extLst>
                  <a:ext uri="{0D108BD9-81ED-4DB2-BD59-A6C34878D82A}">
                    <a16:rowId xmlns:a16="http://schemas.microsoft.com/office/drawing/2014/main" val="891417315"/>
                  </a:ext>
                </a:extLst>
              </a:tr>
              <a:tr h="4883420">
                <a:tc>
                  <a:txBody>
                    <a:bodyPr/>
                    <a:lstStyle/>
                    <a:p>
                      <a:pPr algn="ctr"/>
                      <a:r>
                        <a:rPr kumimoji="1" lang="ja-JP" altLang="en-US" sz="2000" dirty="0"/>
                        <a:t>当事者、研究者から</a:t>
                      </a:r>
                      <a:endParaRPr kumimoji="1" lang="en-US" altLang="ja-JP" sz="2000" dirty="0"/>
                    </a:p>
                    <a:p>
                      <a:pPr algn="ctr"/>
                      <a:r>
                        <a:rPr kumimoji="1" lang="ja-JP" altLang="en-US" sz="2000" dirty="0"/>
                        <a:t>ひきこもり、実態、求める支援、問題意識の提示、効果的な支援のあり方を考えるヒントを提供</a:t>
                      </a:r>
                      <a:endParaRPr kumimoji="1" lang="en-US" altLang="ja-JP" sz="2000" dirty="0"/>
                    </a:p>
                  </a:txBody>
                  <a:tcPr/>
                </a:tc>
                <a:tc>
                  <a:txBody>
                    <a:bodyPr/>
                    <a:lstStyle/>
                    <a:p>
                      <a:pPr algn="ctr"/>
                      <a:r>
                        <a:rPr kumimoji="1" lang="ja-JP" altLang="en-US" sz="2000" dirty="0"/>
                        <a:t>ひきこもり支援の民間団体</a:t>
                      </a:r>
                      <a:endParaRPr kumimoji="1" lang="en-US" altLang="ja-JP" sz="2000" dirty="0"/>
                    </a:p>
                    <a:p>
                      <a:pPr algn="ctr"/>
                      <a:r>
                        <a:rPr kumimoji="1" lang="ja-JP" altLang="en-US" sz="2000" dirty="0"/>
                        <a:t>（活動している・予定）</a:t>
                      </a:r>
                      <a:endParaRPr kumimoji="1" lang="en-US" altLang="ja-JP" sz="2000" dirty="0"/>
                    </a:p>
                    <a:p>
                      <a:pPr algn="ctr"/>
                      <a:r>
                        <a:rPr kumimoji="1" lang="ja-JP" altLang="en-US" sz="2000" dirty="0"/>
                        <a:t>の相互交流を図り、支援者同士の情報交換や相互補助の</a:t>
                      </a:r>
                      <a:endParaRPr kumimoji="1" lang="en-US" altLang="ja-JP" sz="2000" dirty="0"/>
                    </a:p>
                    <a:p>
                      <a:pPr algn="ctr"/>
                      <a:r>
                        <a:rPr kumimoji="1" lang="ja-JP" altLang="en-US" sz="2000" dirty="0"/>
                        <a:t>きっかけづくり</a:t>
                      </a:r>
                    </a:p>
                  </a:txBody>
                  <a:tcPr/>
                </a:tc>
                <a:tc>
                  <a:txBody>
                    <a:bodyPr/>
                    <a:lstStyle/>
                    <a:p>
                      <a:pPr algn="ctr"/>
                      <a:r>
                        <a:rPr kumimoji="1" lang="ja-JP" altLang="en-US" sz="2000" kern="1200" dirty="0">
                          <a:solidFill>
                            <a:schemeClr val="dk1"/>
                          </a:solidFill>
                          <a:effectLst/>
                          <a:latin typeface="+mn-lt"/>
                          <a:ea typeface="+mn-ea"/>
                          <a:cs typeface="+mn-cs"/>
                        </a:rPr>
                        <a:t>県民に</a:t>
                      </a:r>
                      <a:r>
                        <a:rPr kumimoji="1" lang="ja-JP" altLang="ja-JP" sz="2000" kern="1200" dirty="0">
                          <a:solidFill>
                            <a:schemeClr val="dk1"/>
                          </a:solidFill>
                          <a:effectLst/>
                          <a:latin typeface="+mn-lt"/>
                          <a:ea typeface="+mn-ea"/>
                          <a:cs typeface="+mn-cs"/>
                        </a:rPr>
                        <a:t>法人の</a:t>
                      </a:r>
                      <a:r>
                        <a:rPr kumimoji="1" lang="ja-JP" altLang="en-US" sz="2000" kern="1200" dirty="0">
                          <a:solidFill>
                            <a:schemeClr val="dk1"/>
                          </a:solidFill>
                          <a:effectLst/>
                          <a:latin typeface="+mn-lt"/>
                          <a:ea typeface="+mn-ea"/>
                          <a:cs typeface="+mn-cs"/>
                        </a:rPr>
                        <a:t>趣旨、</a:t>
                      </a:r>
                      <a:r>
                        <a:rPr kumimoji="1" lang="ja-JP" altLang="ja-JP" sz="2000" kern="1200" dirty="0">
                          <a:solidFill>
                            <a:schemeClr val="dk1"/>
                          </a:solidFill>
                          <a:effectLst/>
                          <a:latin typeface="+mn-lt"/>
                          <a:ea typeface="+mn-ea"/>
                          <a:cs typeface="+mn-cs"/>
                        </a:rPr>
                        <a:t>活動</a:t>
                      </a:r>
                      <a:r>
                        <a:rPr kumimoji="1" lang="ja-JP" altLang="en-US" sz="2000" kern="1200" dirty="0">
                          <a:solidFill>
                            <a:schemeClr val="dk1"/>
                          </a:solidFill>
                          <a:effectLst/>
                          <a:latin typeface="+mn-lt"/>
                          <a:ea typeface="+mn-ea"/>
                          <a:cs typeface="+mn-cs"/>
                        </a:rPr>
                        <a:t>の周知、県民ともに参画することを図り、</a:t>
                      </a:r>
                      <a:r>
                        <a:rPr kumimoji="1" lang="ja-JP" altLang="ja-JP" sz="2000" kern="1200" dirty="0">
                          <a:solidFill>
                            <a:schemeClr val="dk1"/>
                          </a:solidFill>
                          <a:effectLst/>
                          <a:latin typeface="+mn-lt"/>
                          <a:ea typeface="+mn-ea"/>
                          <a:cs typeface="+mn-cs"/>
                        </a:rPr>
                        <a:t>パンフレットを</a:t>
                      </a:r>
                      <a:r>
                        <a:rPr kumimoji="1" lang="ja-JP" altLang="en-US" sz="2000" kern="1200" dirty="0">
                          <a:solidFill>
                            <a:schemeClr val="dk1"/>
                          </a:solidFill>
                          <a:effectLst/>
                          <a:latin typeface="+mn-lt"/>
                          <a:ea typeface="+mn-ea"/>
                          <a:cs typeface="+mn-cs"/>
                        </a:rPr>
                        <a:t>作成し、</a:t>
                      </a:r>
                      <a:endParaRPr kumimoji="1" lang="en-US" altLang="ja-JP" sz="2000" kern="1200" dirty="0">
                        <a:solidFill>
                          <a:schemeClr val="dk1"/>
                        </a:solidFill>
                        <a:effectLst/>
                        <a:latin typeface="+mn-lt"/>
                        <a:ea typeface="+mn-ea"/>
                        <a:cs typeface="+mn-cs"/>
                      </a:endParaRPr>
                    </a:p>
                    <a:p>
                      <a:pPr algn="ctr"/>
                      <a:r>
                        <a:rPr kumimoji="1" lang="ja-JP" altLang="ja-JP" sz="2000" kern="1200" dirty="0">
                          <a:solidFill>
                            <a:schemeClr val="dk1"/>
                          </a:solidFill>
                          <a:effectLst/>
                          <a:latin typeface="+mn-lt"/>
                          <a:ea typeface="+mn-ea"/>
                          <a:cs typeface="+mn-cs"/>
                        </a:rPr>
                        <a:t>県内各層に配布</a:t>
                      </a:r>
                      <a:endParaRPr kumimoji="1" lang="en-US" altLang="ja-JP" sz="2000" kern="1200" dirty="0">
                        <a:solidFill>
                          <a:schemeClr val="dk1"/>
                        </a:solidFill>
                        <a:effectLst/>
                        <a:latin typeface="+mn-lt"/>
                        <a:ea typeface="+mn-ea"/>
                        <a:cs typeface="+mn-cs"/>
                      </a:endParaRPr>
                    </a:p>
                    <a:p>
                      <a:pPr algn="ctr"/>
                      <a:r>
                        <a:rPr kumimoji="1" lang="ja-JP" altLang="en-US" sz="2000" kern="1200" dirty="0">
                          <a:solidFill>
                            <a:schemeClr val="dk1"/>
                          </a:solidFill>
                          <a:effectLst/>
                          <a:latin typeface="+mn-lt"/>
                          <a:ea typeface="+mn-ea"/>
                          <a:cs typeface="+mn-cs"/>
                        </a:rPr>
                        <a:t>（県市町村公的施設・窓口）</a:t>
                      </a:r>
                      <a:endParaRPr kumimoji="1" lang="ja-JP" altLang="en-US" sz="2800" dirty="0"/>
                    </a:p>
                  </a:txBody>
                  <a:tcPr/>
                </a:tc>
                <a:extLst>
                  <a:ext uri="{0D108BD9-81ED-4DB2-BD59-A6C34878D82A}">
                    <a16:rowId xmlns:a16="http://schemas.microsoft.com/office/drawing/2014/main" val="3379362211"/>
                  </a:ext>
                </a:extLst>
              </a:tr>
            </a:tbl>
          </a:graphicData>
        </a:graphic>
      </p:graphicFrame>
      <p:pic>
        <p:nvPicPr>
          <p:cNvPr id="5" name="図 4">
            <a:extLst>
              <a:ext uri="{FF2B5EF4-FFF2-40B4-BE49-F238E27FC236}">
                <a16:creationId xmlns:a16="http://schemas.microsoft.com/office/drawing/2014/main" id="{D85F78D2-D7A4-5B04-4302-81C7FF62C581}"/>
              </a:ext>
            </a:extLst>
          </p:cNvPr>
          <p:cNvPicPr>
            <a:picLocks noChangeAspect="1"/>
          </p:cNvPicPr>
          <p:nvPr/>
        </p:nvPicPr>
        <p:blipFill>
          <a:blip r:embed="rId2"/>
          <a:stretch>
            <a:fillRect/>
          </a:stretch>
        </p:blipFill>
        <p:spPr>
          <a:xfrm>
            <a:off x="301624" y="3702048"/>
            <a:ext cx="4222520" cy="2781301"/>
          </a:xfrm>
          <a:prstGeom prst="rect">
            <a:avLst/>
          </a:prstGeom>
        </p:spPr>
      </p:pic>
      <p:pic>
        <p:nvPicPr>
          <p:cNvPr id="11" name="図 10">
            <a:extLst>
              <a:ext uri="{FF2B5EF4-FFF2-40B4-BE49-F238E27FC236}">
                <a16:creationId xmlns:a16="http://schemas.microsoft.com/office/drawing/2014/main" id="{2F08CC4F-F7CF-04C4-8A48-9CE440B60772}"/>
              </a:ext>
            </a:extLst>
          </p:cNvPr>
          <p:cNvPicPr>
            <a:picLocks noChangeAspect="1"/>
          </p:cNvPicPr>
          <p:nvPr/>
        </p:nvPicPr>
        <p:blipFill>
          <a:blip r:embed="rId3"/>
          <a:stretch>
            <a:fillRect/>
          </a:stretch>
        </p:blipFill>
        <p:spPr>
          <a:xfrm>
            <a:off x="8140387" y="4084014"/>
            <a:ext cx="3586428" cy="2017366"/>
          </a:xfrm>
          <a:prstGeom prst="rect">
            <a:avLst/>
          </a:prstGeom>
        </p:spPr>
      </p:pic>
      <p:pic>
        <p:nvPicPr>
          <p:cNvPr id="7" name="図 6">
            <a:extLst>
              <a:ext uri="{FF2B5EF4-FFF2-40B4-BE49-F238E27FC236}">
                <a16:creationId xmlns:a16="http://schemas.microsoft.com/office/drawing/2014/main" id="{EC5957CD-41F3-D34E-F049-0881E666D6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3049" y1="16211" x2="53049" y2="16211"/>
                        <a14:foregroundMark x1="32195" y1="30859" x2="32195" y2="30859"/>
                        <a14:foregroundMark x1="33902" y1="31250" x2="33902" y2="31250"/>
                        <a14:foregroundMark x1="32683" y1="34375" x2="32683" y2="34375"/>
                        <a14:foregroundMark x1="43171" y1="28906" x2="43171" y2="28906"/>
                        <a14:foregroundMark x1="41098" y1="29883" x2="41098" y2="29883"/>
                        <a14:foregroundMark x1="40244" y1="35352" x2="40000" y2="35938"/>
                        <a14:foregroundMark x1="37195" y1="52734" x2="37195" y2="52734"/>
                        <a14:foregroundMark x1="35732" y1="49805" x2="36341" y2="49219"/>
                        <a14:foregroundMark x1="40000" y1="44727" x2="40000" y2="44727"/>
                        <a14:foregroundMark x1="33049" y1="64063" x2="33049" y2="64063"/>
                        <a14:foregroundMark x1="39512" y1="36523" x2="39512" y2="36523"/>
                        <a14:foregroundMark x1="39878" y1="30469" x2="39878" y2="30469"/>
                        <a14:foregroundMark x1="62317" y1="32422" x2="62317" y2="32422"/>
                        <a14:foregroundMark x1="69756" y1="32227" x2="69756" y2="32227"/>
                        <a14:foregroundMark x1="34146" y1="28125" x2="34146" y2="28125"/>
                        <a14:foregroundMark x1="39024" y1="28711" x2="39024" y2="28711"/>
                        <a14:foregroundMark x1="36707" y1="38477" x2="36707" y2="38477"/>
                        <a14:foregroundMark x1="60976" y1="62500" x2="60976" y2="62500"/>
                        <a14:foregroundMark x1="69390" y1="65234" x2="69390" y2="65234"/>
                        <a14:foregroundMark x1="55122" y1="73633" x2="55122" y2="73633"/>
                        <a14:foregroundMark x1="51707" y1="82813" x2="51707" y2="82813"/>
                        <a14:foregroundMark x1="33537" y1="65625" x2="33537" y2="65625"/>
                        <a14:foregroundMark x1="38780" y1="55859" x2="38780" y2="55859"/>
                        <a14:foregroundMark x1="30610" y1="66406" x2="30610" y2="66406"/>
                        <a14:foregroundMark x1="37561" y1="55273" x2="37561" y2="55273"/>
                        <a14:foregroundMark x1="38293" y1="37500" x2="38293" y2="37500"/>
                        <a14:foregroundMark x1="35122" y1="43945" x2="35122" y2="43945"/>
                        <a14:foregroundMark x1="34512" y1="40430" x2="34512" y2="40430"/>
                        <a14:foregroundMark x1="44390" y1="30273" x2="44390" y2="30273"/>
                        <a14:foregroundMark x1="35000" y1="31250" x2="35000" y2="31250"/>
                        <a14:foregroundMark x1="34512" y1="55469" x2="34512" y2="55469"/>
                        <a14:foregroundMark x1="32805" y1="67773" x2="32805" y2="67773"/>
                        <a14:foregroundMark x1="62317" y1="35547" x2="62317" y2="35547"/>
                        <a14:foregroundMark x1="50610" y1="68945" x2="50610" y2="68945"/>
                      </a14:backgroundRemoval>
                    </a14:imgEffect>
                  </a14:imgLayer>
                </a14:imgProps>
              </a:ext>
            </a:extLst>
          </a:blip>
          <a:stretch>
            <a:fillRect/>
          </a:stretch>
        </p:blipFill>
        <p:spPr>
          <a:xfrm>
            <a:off x="3393530" y="3429000"/>
            <a:ext cx="5477965" cy="3420387"/>
          </a:xfrm>
          <a:prstGeom prst="rect">
            <a:avLst/>
          </a:prstGeom>
        </p:spPr>
      </p:pic>
    </p:spTree>
    <p:extLst>
      <p:ext uri="{BB962C8B-B14F-4D97-AF65-F5344CB8AC3E}">
        <p14:creationId xmlns:p14="http://schemas.microsoft.com/office/powerpoint/2010/main" val="270217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69FF5A9-1D3C-9169-A0E6-E869AF3D6EB2}"/>
              </a:ext>
            </a:extLst>
          </p:cNvPr>
          <p:cNvSpPr>
            <a:spLocks noGrp="1"/>
          </p:cNvSpPr>
          <p:nvPr>
            <p:ph type="title"/>
          </p:nvPr>
        </p:nvSpPr>
        <p:spPr>
          <a:xfrm>
            <a:off x="589009" y="502400"/>
            <a:ext cx="3367171" cy="1818064"/>
          </a:xfrm>
        </p:spPr>
        <p:txBody>
          <a:bodyPr>
            <a:normAutofit/>
          </a:bodyPr>
          <a:lstStyle/>
          <a:p>
            <a:pPr algn="ctr"/>
            <a:r>
              <a:rPr kumimoji="1" lang="ja-JP" altLang="en-US" sz="4000" b="1" dirty="0">
                <a:latin typeface="+mn-ea"/>
                <a:ea typeface="+mn-ea"/>
              </a:rPr>
              <a:t>県民講演会</a:t>
            </a:r>
            <a:br>
              <a:rPr kumimoji="1" lang="en-US" altLang="ja-JP" sz="3600" b="1" dirty="0">
                <a:latin typeface="+mn-ea"/>
                <a:ea typeface="+mn-ea"/>
              </a:rPr>
            </a:br>
            <a:br>
              <a:rPr kumimoji="1" lang="en-US" altLang="ja-JP" sz="3600" b="1" dirty="0">
                <a:latin typeface="+mn-ea"/>
                <a:ea typeface="+mn-ea"/>
              </a:rPr>
            </a:br>
            <a:r>
              <a:rPr kumimoji="1" lang="en-US" altLang="ja-JP" sz="3600" b="1" dirty="0">
                <a:latin typeface="+mn-ea"/>
                <a:ea typeface="+mn-ea"/>
              </a:rPr>
              <a:t>10</a:t>
            </a:r>
            <a:r>
              <a:rPr kumimoji="1" lang="ja-JP" altLang="en-US" sz="3600" b="1" dirty="0">
                <a:latin typeface="+mn-ea"/>
                <a:ea typeface="+mn-ea"/>
              </a:rPr>
              <a:t>月（予定）</a:t>
            </a:r>
          </a:p>
        </p:txBody>
      </p:sp>
      <p:pic>
        <p:nvPicPr>
          <p:cNvPr id="5" name="図 4">
            <a:extLst>
              <a:ext uri="{FF2B5EF4-FFF2-40B4-BE49-F238E27FC236}">
                <a16:creationId xmlns:a16="http://schemas.microsoft.com/office/drawing/2014/main" id="{15454023-9FEB-70F8-B054-7CA940A3AEBB}"/>
              </a:ext>
            </a:extLst>
          </p:cNvPr>
          <p:cNvPicPr>
            <a:picLocks noChangeAspect="1"/>
          </p:cNvPicPr>
          <p:nvPr/>
        </p:nvPicPr>
        <p:blipFill rotWithShape="1">
          <a:blip r:embed="rId2"/>
          <a:srcRect t="36528" b="9275"/>
          <a:stretch/>
        </p:blipFill>
        <p:spPr>
          <a:xfrm>
            <a:off x="4555236" y="6"/>
            <a:ext cx="7636763" cy="2762724"/>
          </a:xfrm>
          <a:prstGeom prst="rect">
            <a:avLst/>
          </a:prstGeom>
        </p:spPr>
      </p:pic>
      <p:sp>
        <p:nvSpPr>
          <p:cNvPr id="25" name="Rectangle 11">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 name="図 3">
            <a:extLst>
              <a:ext uri="{FF2B5EF4-FFF2-40B4-BE49-F238E27FC236}">
                <a16:creationId xmlns:a16="http://schemas.microsoft.com/office/drawing/2014/main" id="{338C68E6-8C72-37B1-4AEC-06F2CA6E7D3F}"/>
              </a:ext>
            </a:extLst>
          </p:cNvPr>
          <p:cNvPicPr>
            <a:picLocks noChangeAspect="1"/>
          </p:cNvPicPr>
          <p:nvPr/>
        </p:nvPicPr>
        <p:blipFill rotWithShape="1">
          <a:blip r:embed="rId3"/>
          <a:srcRect l="-1342" t="-14965" r="-235" b="-21439"/>
          <a:stretch/>
        </p:blipFill>
        <p:spPr>
          <a:xfrm>
            <a:off x="-1" y="2826737"/>
            <a:ext cx="4565779" cy="4031263"/>
          </a:xfrm>
          <a:prstGeom prst="rect">
            <a:avLst/>
          </a:prstGeom>
        </p:spPr>
      </p:pic>
      <p:sp>
        <p:nvSpPr>
          <p:cNvPr id="3" name="コンテンツ プレースホルダー 2">
            <a:extLst>
              <a:ext uri="{FF2B5EF4-FFF2-40B4-BE49-F238E27FC236}">
                <a16:creationId xmlns:a16="http://schemas.microsoft.com/office/drawing/2014/main" id="{CA1550DB-C39F-B433-2F2F-F035415B4AA7}"/>
              </a:ext>
            </a:extLst>
          </p:cNvPr>
          <p:cNvSpPr>
            <a:spLocks noGrp="1"/>
          </p:cNvSpPr>
          <p:nvPr>
            <p:ph idx="1"/>
          </p:nvPr>
        </p:nvSpPr>
        <p:spPr>
          <a:xfrm>
            <a:off x="5449633" y="2971800"/>
            <a:ext cx="5742432" cy="3600450"/>
          </a:xfrm>
        </p:spPr>
        <p:txBody>
          <a:bodyPr anchor="ctr">
            <a:normAutofit/>
          </a:bodyPr>
          <a:lstStyle/>
          <a:p>
            <a:pPr>
              <a:buFont typeface="Wingdings" panose="05000000000000000000" pitchFamily="2" charset="2"/>
              <a:buChar char="l"/>
            </a:pPr>
            <a:r>
              <a:rPr lang="ja-JP" altLang="en-US" sz="2400" dirty="0"/>
              <a:t>基調講演</a:t>
            </a:r>
            <a:endParaRPr lang="en-US" altLang="ja-JP" sz="2400" dirty="0"/>
          </a:p>
          <a:p>
            <a:pPr lvl="1">
              <a:buFont typeface="Wingdings" panose="05000000000000000000" pitchFamily="2" charset="2"/>
              <a:buChar char="Ø"/>
            </a:pPr>
            <a:r>
              <a:rPr lang="ja-JP" altLang="en-US" dirty="0"/>
              <a:t>ひきこもりの</a:t>
            </a:r>
            <a:r>
              <a:rPr lang="ja-JP" altLang="en-US" b="1" dirty="0"/>
              <a:t>実態</a:t>
            </a:r>
            <a:endParaRPr lang="en-US" altLang="ja-JP" b="1" dirty="0"/>
          </a:p>
          <a:p>
            <a:pPr lvl="1">
              <a:buFont typeface="Wingdings" panose="05000000000000000000" pitchFamily="2" charset="2"/>
              <a:buChar char="Ø"/>
            </a:pPr>
            <a:r>
              <a:rPr lang="ja-JP" altLang="en-US" dirty="0"/>
              <a:t>ひきこもり支援の</a:t>
            </a:r>
            <a:r>
              <a:rPr lang="ja-JP" altLang="en-US" b="1" dirty="0"/>
              <a:t>問題点</a:t>
            </a:r>
            <a:endParaRPr lang="en-US" altLang="ja-JP" b="1" dirty="0"/>
          </a:p>
          <a:p>
            <a:pPr lvl="1">
              <a:buFont typeface="Wingdings" panose="05000000000000000000" pitchFamily="2" charset="2"/>
              <a:buChar char="Ø"/>
            </a:pPr>
            <a:endParaRPr lang="en-US" altLang="ja-JP" dirty="0"/>
          </a:p>
          <a:p>
            <a:pPr>
              <a:buFont typeface="Wingdings" panose="05000000000000000000" pitchFamily="2" charset="2"/>
              <a:buChar char="l"/>
            </a:pPr>
            <a:r>
              <a:rPr kumimoji="1" lang="ja-JP" altLang="en-US" sz="2400" dirty="0"/>
              <a:t>パネルディスカッション</a:t>
            </a:r>
            <a:endParaRPr kumimoji="1" lang="en-US" altLang="ja-JP" sz="2400" dirty="0"/>
          </a:p>
          <a:p>
            <a:pPr lvl="1">
              <a:buFont typeface="Wingdings" panose="05000000000000000000" pitchFamily="2" charset="2"/>
              <a:buChar char="Ø"/>
            </a:pPr>
            <a:r>
              <a:rPr lang="ja-JP" altLang="en-US" dirty="0"/>
              <a:t>研究者</a:t>
            </a:r>
            <a:endParaRPr lang="en-US" altLang="ja-JP" dirty="0"/>
          </a:p>
          <a:p>
            <a:pPr lvl="1">
              <a:buFont typeface="Wingdings" panose="05000000000000000000" pitchFamily="2" charset="2"/>
              <a:buChar char="Ø"/>
            </a:pPr>
            <a:r>
              <a:rPr kumimoji="1" lang="ja-JP" altLang="en-US" dirty="0"/>
              <a:t>当事者</a:t>
            </a:r>
            <a:endParaRPr kumimoji="1" lang="en-US" altLang="ja-JP" dirty="0"/>
          </a:p>
          <a:p>
            <a:pPr lvl="1">
              <a:buFont typeface="Wingdings" panose="05000000000000000000" pitchFamily="2" charset="2"/>
              <a:buChar char="Ø"/>
            </a:pPr>
            <a:r>
              <a:rPr lang="ja-JP" altLang="en-US" dirty="0"/>
              <a:t>家族会</a:t>
            </a:r>
            <a:endParaRPr kumimoji="1" lang="ja-JP" altLang="en-US" dirty="0"/>
          </a:p>
        </p:txBody>
      </p:sp>
      <p:sp>
        <p:nvSpPr>
          <p:cNvPr id="26" name="Rectangle 13">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2781314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a:extLst>
              <a:ext uri="{FF2B5EF4-FFF2-40B4-BE49-F238E27FC236}">
                <a16:creationId xmlns:a16="http://schemas.microsoft.com/office/drawing/2014/main" id="{939563D1-5EAA-3E08-E430-B4D8621023F9}"/>
              </a:ext>
            </a:extLst>
          </p:cNvPr>
          <p:cNvPicPr>
            <a:picLocks noChangeAspect="1"/>
          </p:cNvPicPr>
          <p:nvPr/>
        </p:nvPicPr>
        <p:blipFill rotWithShape="1">
          <a:blip r:embed="rId2"/>
          <a:srcRect r="5882"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4C117633-F7DE-D933-D0B1-0A030D9BD748}"/>
              </a:ext>
            </a:extLst>
          </p:cNvPr>
          <p:cNvSpPr>
            <a:spLocks noGrp="1"/>
          </p:cNvSpPr>
          <p:nvPr>
            <p:ph type="title"/>
          </p:nvPr>
        </p:nvSpPr>
        <p:spPr>
          <a:xfrm>
            <a:off x="400879" y="413693"/>
            <a:ext cx="3822189" cy="1899912"/>
          </a:xfrm>
        </p:spPr>
        <p:txBody>
          <a:bodyPr>
            <a:normAutofit/>
          </a:bodyPr>
          <a:lstStyle/>
          <a:p>
            <a:pPr algn="ctr">
              <a:lnSpc>
                <a:spcPct val="100000"/>
              </a:lnSpc>
            </a:pPr>
            <a:r>
              <a:rPr kumimoji="1" lang="ja-JP" altLang="en-US" sz="4000" b="1" dirty="0">
                <a:latin typeface="+mn-ea"/>
                <a:ea typeface="+mn-ea"/>
              </a:rPr>
              <a:t>支援者交流会</a:t>
            </a:r>
            <a:br>
              <a:rPr kumimoji="1" lang="en-US" altLang="ja-JP" sz="4000" b="1" dirty="0">
                <a:latin typeface="+mn-ea"/>
                <a:ea typeface="+mn-ea"/>
              </a:rPr>
            </a:br>
            <a:r>
              <a:rPr kumimoji="1" lang="en-US" altLang="ja-JP" sz="3600" b="1" dirty="0">
                <a:latin typeface="+mn-ea"/>
                <a:ea typeface="+mn-ea"/>
              </a:rPr>
              <a:t>11</a:t>
            </a:r>
            <a:r>
              <a:rPr kumimoji="1" lang="ja-JP" altLang="en-US" sz="3600" b="1" dirty="0">
                <a:latin typeface="+mn-ea"/>
                <a:ea typeface="+mn-ea"/>
              </a:rPr>
              <a:t>月（予定）</a:t>
            </a:r>
            <a:endParaRPr kumimoji="1" lang="ja-JP" altLang="en-US" sz="4000" b="1" dirty="0">
              <a:latin typeface="+mn-ea"/>
              <a:ea typeface="+mn-ea"/>
            </a:endParaRPr>
          </a:p>
        </p:txBody>
      </p:sp>
      <p:sp>
        <p:nvSpPr>
          <p:cNvPr id="3" name="コンテンツ プレースホルダー 2">
            <a:extLst>
              <a:ext uri="{FF2B5EF4-FFF2-40B4-BE49-F238E27FC236}">
                <a16:creationId xmlns:a16="http://schemas.microsoft.com/office/drawing/2014/main" id="{6EFE4210-FA2A-BA66-9769-C2F4DD524BAF}"/>
              </a:ext>
            </a:extLst>
          </p:cNvPr>
          <p:cNvSpPr>
            <a:spLocks noGrp="1"/>
          </p:cNvSpPr>
          <p:nvPr>
            <p:ph idx="1"/>
          </p:nvPr>
        </p:nvSpPr>
        <p:spPr>
          <a:xfrm>
            <a:off x="457199" y="2417196"/>
            <a:ext cx="4781551" cy="3449666"/>
          </a:xfrm>
        </p:spPr>
        <p:txBody>
          <a:bodyPr>
            <a:normAutofit/>
          </a:bodyPr>
          <a:lstStyle/>
          <a:p>
            <a:pPr>
              <a:lnSpc>
                <a:spcPct val="100000"/>
              </a:lnSpc>
            </a:pPr>
            <a:r>
              <a:rPr kumimoji="1" lang="ja-JP" altLang="en-US" sz="2400" dirty="0"/>
              <a:t>研究者、民間団体、</a:t>
            </a:r>
            <a:r>
              <a:rPr lang="ja-JP" altLang="en-US" sz="2400" dirty="0"/>
              <a:t>行政担当者</a:t>
            </a:r>
            <a:endParaRPr lang="en-US" altLang="ja-JP" sz="2400" dirty="0"/>
          </a:p>
          <a:p>
            <a:pPr>
              <a:lnSpc>
                <a:spcPct val="100000"/>
              </a:lnSpc>
            </a:pPr>
            <a:r>
              <a:rPr kumimoji="1" lang="ja-JP" altLang="en-US" sz="2400" b="1" dirty="0"/>
              <a:t>現場</a:t>
            </a:r>
            <a:r>
              <a:rPr kumimoji="1" lang="ja-JP" altLang="en-US" sz="2400" dirty="0"/>
              <a:t>でひきこもり支援の</a:t>
            </a:r>
            <a:r>
              <a:rPr kumimoji="1" lang="ja-JP" altLang="en-US" sz="2400" b="1" dirty="0"/>
              <a:t>課題</a:t>
            </a:r>
            <a:r>
              <a:rPr kumimoji="1" lang="ja-JP" altLang="en-US" sz="2400" dirty="0"/>
              <a:t>、</a:t>
            </a:r>
            <a:r>
              <a:rPr kumimoji="1" lang="ja-JP" altLang="en-US" sz="2400" b="1" dirty="0"/>
              <a:t>悩み</a:t>
            </a:r>
            <a:r>
              <a:rPr kumimoji="1" lang="ja-JP" altLang="en-US" sz="2400" dirty="0"/>
              <a:t>などについて話し合い、</a:t>
            </a:r>
            <a:r>
              <a:rPr lang="ja-JP" altLang="en-US" sz="2400" dirty="0"/>
              <a:t>　</a:t>
            </a:r>
            <a:r>
              <a:rPr kumimoji="1" lang="ja-JP" altLang="en-US" sz="2400" b="1" dirty="0">
                <a:solidFill>
                  <a:srgbClr val="FF0000"/>
                </a:solidFill>
              </a:rPr>
              <a:t>問題点の特定</a:t>
            </a:r>
            <a:r>
              <a:rPr kumimoji="1" lang="ja-JP" altLang="en-US" sz="2400" dirty="0"/>
              <a:t>、</a:t>
            </a:r>
            <a:r>
              <a:rPr kumimoji="1" lang="ja-JP" altLang="en-US" sz="2400" u="sng" dirty="0"/>
              <a:t>問題解決に向けて</a:t>
            </a:r>
            <a:r>
              <a:rPr kumimoji="1" lang="ja-JP" altLang="en-US" sz="2400" dirty="0"/>
              <a:t>議論の場づくり</a:t>
            </a:r>
            <a:endParaRPr kumimoji="1" lang="en-US" altLang="ja-JP" sz="2400" dirty="0"/>
          </a:p>
        </p:txBody>
      </p:sp>
    </p:spTree>
    <p:extLst>
      <p:ext uri="{BB962C8B-B14F-4D97-AF65-F5344CB8AC3E}">
        <p14:creationId xmlns:p14="http://schemas.microsoft.com/office/powerpoint/2010/main" val="40761395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1057</Words>
  <Application>Microsoft Office PowerPoint</Application>
  <PresentationFormat>ワイド画面</PresentationFormat>
  <Paragraphs>112</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游ゴシック</vt:lpstr>
      <vt:lpstr>游ゴシック Light</vt:lpstr>
      <vt:lpstr>Arial</vt:lpstr>
      <vt:lpstr>Wingdings</vt:lpstr>
      <vt:lpstr>Office テーマ</vt:lpstr>
      <vt:lpstr>ひきこもり支援の 秋田県モデルを目指して</vt:lpstr>
      <vt:lpstr>秋田ひきこもりラボ（2023年4月13日設立）</vt:lpstr>
      <vt:lpstr>当法人の設立趣旨</vt:lpstr>
      <vt:lpstr>秋田県の「ひきこもり者」は実際どれぐらい？</vt:lpstr>
      <vt:lpstr>ひきこもり者は千人弱から三万人？</vt:lpstr>
      <vt:lpstr>さまざまの背景に支援・施策の方向性が異なる</vt:lpstr>
      <vt:lpstr>令和5年度の活動</vt:lpstr>
      <vt:lpstr>県民講演会  10月（予定）</vt:lpstr>
      <vt:lpstr>支援者交流会 11月（予定）</vt:lpstr>
      <vt:lpstr>令和5年度の目標</vt:lpstr>
      <vt:lpstr>私たちが 目指す事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ひきこもり支援の 秋田県モデルを目指して</dc:title>
  <dc:creator>Yong Roseline</dc:creator>
  <cp:lastModifiedBy>高橋雄悦</cp:lastModifiedBy>
  <cp:revision>27</cp:revision>
  <dcterms:created xsi:type="dcterms:W3CDTF">2023-07-14T22:59:41Z</dcterms:created>
  <dcterms:modified xsi:type="dcterms:W3CDTF">2023-07-22T03:31:22Z</dcterms:modified>
</cp:coreProperties>
</file>