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58" r:id="rId4"/>
    <p:sldId id="272" r:id="rId5"/>
    <p:sldId id="259" r:id="rId6"/>
    <p:sldId id="271" r:id="rId7"/>
    <p:sldId id="273" r:id="rId8"/>
    <p:sldId id="261" r:id="rId9"/>
    <p:sldId id="274" r:id="rId10"/>
    <p:sldId id="275" r:id="rId11"/>
    <p:sldId id="276" r:id="rId12"/>
    <p:sldId id="266" r:id="rId13"/>
    <p:sldId id="26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A94A62-957D-4195-BB6E-02A4F8A3F8E7}" v="7" dt="2022-09-25T15:21:20.2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8" d="100"/>
          <a:sy n="58" d="100"/>
        </p:scale>
        <p:origin x="58" y="18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9D08F5-ED37-4603-ACCE-51496AD97EC7}" type="datetimeFigureOut">
              <a:rPr lang="en-US" smtClean="0"/>
              <a:t>9/25/2024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1A45CB-3650-403D-A3A9-95474EBC16EB}" type="slidenum">
              <a:rPr lang="en-US" smtClean="0"/>
              <a:t>‹#›</a:t>
            </a:fld>
            <a:endParaRPr lang="en-US"/>
          </a:p>
        </p:txBody>
      </p:sp>
    </p:spTree>
    <p:extLst>
      <p:ext uri="{BB962C8B-B14F-4D97-AF65-F5344CB8AC3E}">
        <p14:creationId xmlns:p14="http://schemas.microsoft.com/office/powerpoint/2010/main" val="1240986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1A45CB-3650-403D-A3A9-95474EBC16EB}" type="slidenum">
              <a:rPr lang="en-US" smtClean="0"/>
              <a:t>12</a:t>
            </a:fld>
            <a:endParaRPr lang="en-US"/>
          </a:p>
        </p:txBody>
      </p:sp>
    </p:spTree>
    <p:extLst>
      <p:ext uri="{BB962C8B-B14F-4D97-AF65-F5344CB8AC3E}">
        <p14:creationId xmlns:p14="http://schemas.microsoft.com/office/powerpoint/2010/main" val="389611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1D8BD707-D9CF-40AE-B4C6-C98DA3205C09}"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9/25/2024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9/25/2024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1D8BD707-D9CF-40AE-B4C6-C98DA3205C09}" type="datetimeFigureOut">
              <a:rPr lang="en-US" smtClean="0"/>
              <a:pPr/>
              <a:t>9/25/2024</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www.youtube.com/watch?v=XzDPxVZrELo&amp;t=4795s&amp;ab_channel=KrassimirBrendyorfer" TargetMode="External"/><Relationship Id="rId3" Type="http://schemas.openxmlformats.org/officeDocument/2006/relationships/hyperlink" Target="https://www.youtube.com/watch?v=h7dKxte4m5o" TargetMode="External"/><Relationship Id="rId7" Type="http://schemas.openxmlformats.org/officeDocument/2006/relationships/hyperlink" Target="https://www.youtube.com/watch?v=didb27wkU8w&amp;t=386s&amp;ab_channel=KrassimirBrendyorfer"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youtube.com/watch?v=EGD6yj8IzuM&amp;t=1181s" TargetMode="External"/><Relationship Id="rId5" Type="http://schemas.openxmlformats.org/officeDocument/2006/relationships/hyperlink" Target="https://www.youtube.com/watch?v=SlAV-DZnrhM" TargetMode="External"/><Relationship Id="rId4" Type="http://schemas.openxmlformats.org/officeDocument/2006/relationships/hyperlink" Target="https://youtu.be/quhpQAxof2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0"/>
            <a:ext cx="7772400" cy="1470025"/>
          </a:xfrm>
        </p:spPr>
        <p:txBody>
          <a:bodyPr/>
          <a:lstStyle/>
          <a:p>
            <a:r>
              <a:rPr lang="en-US" b="1" dirty="0">
                <a:solidFill>
                  <a:schemeClr val="tx2">
                    <a:lumMod val="50000"/>
                  </a:schemeClr>
                </a:solidFill>
                <a:latin typeface="Times New Roman" panose="02020603050405020304" pitchFamily="18" charset="0"/>
                <a:cs typeface="Times New Roman" panose="02020603050405020304" pitchFamily="18" charset="0"/>
              </a:rPr>
              <a:t>Nikolay </a:t>
            </a:r>
            <a:r>
              <a:rPr lang="en-US" b="1" dirty="0" err="1">
                <a:solidFill>
                  <a:schemeClr val="tx2">
                    <a:lumMod val="50000"/>
                  </a:schemeClr>
                </a:solidFill>
                <a:latin typeface="Times New Roman" panose="02020603050405020304" pitchFamily="18" charset="0"/>
                <a:cs typeface="Times New Roman" panose="02020603050405020304" pitchFamily="18" charset="0"/>
              </a:rPr>
              <a:t>Kotevski</a:t>
            </a:r>
            <a:br>
              <a:rPr lang="en-US" b="1" dirty="0">
                <a:solidFill>
                  <a:schemeClr val="tx2">
                    <a:lumMod val="50000"/>
                  </a:schemeClr>
                </a:solidFill>
                <a:latin typeface="Times New Roman" panose="02020603050405020304" pitchFamily="18" charset="0"/>
                <a:cs typeface="Times New Roman" panose="02020603050405020304" pitchFamily="18" charset="0"/>
              </a:rPr>
            </a:br>
            <a:r>
              <a:rPr lang="en-US" b="1" dirty="0">
                <a:solidFill>
                  <a:schemeClr val="tx2">
                    <a:lumMod val="50000"/>
                  </a:schemeClr>
                </a:solidFill>
                <a:latin typeface="Times New Roman" panose="02020603050405020304" pitchFamily="18" charset="0"/>
                <a:cs typeface="Times New Roman" panose="02020603050405020304" pitchFamily="18" charset="0"/>
              </a:rPr>
              <a:t>Middle blocker/opposite</a:t>
            </a:r>
            <a:endParaRPr lang="bg-BG" b="1" dirty="0">
              <a:solidFill>
                <a:schemeClr val="tx2">
                  <a:lumMod val="50000"/>
                </a:schemeClr>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00200"/>
            <a:ext cx="6400800" cy="513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4166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E8E902-EA65-7925-9CB1-75D1429FB7C3}"/>
              </a:ext>
            </a:extLst>
          </p:cNvPr>
          <p:cNvSpPr>
            <a:spLocks noGrp="1"/>
          </p:cNvSpPr>
          <p:nvPr>
            <p:ph sz="quarter" idx="13"/>
          </p:nvPr>
        </p:nvSpPr>
        <p:spPr>
          <a:xfrm>
            <a:off x="76200" y="76200"/>
            <a:ext cx="8915400" cy="5638800"/>
          </a:xfrm>
        </p:spPr>
        <p:txBody>
          <a:bodyPr/>
          <a:lstStyle/>
          <a:p>
            <a:pPr marL="0" indent="0">
              <a:buNone/>
            </a:pPr>
            <a:r>
              <a:rPr lang="en-US" sz="2000" b="1" dirty="0">
                <a:solidFill>
                  <a:schemeClr val="tx2">
                    <a:lumMod val="50000"/>
                  </a:schemeClr>
                </a:solidFill>
                <a:latin typeface="Times New Roman" panose="02020603050405020304" pitchFamily="18" charset="0"/>
                <a:cs typeface="Times New Roman" panose="02020603050405020304" pitchFamily="18" charset="0"/>
              </a:rPr>
              <a:t> What does your education mean to you?</a:t>
            </a:r>
          </a:p>
          <a:p>
            <a:pPr marL="0" indent="0">
              <a:lnSpc>
                <a:spcPct val="150000"/>
              </a:lnSpc>
              <a:buNone/>
            </a:pPr>
            <a:r>
              <a:rPr lang="en-US" sz="1800" i="1" dirty="0">
                <a:solidFill>
                  <a:schemeClr val="tx2">
                    <a:lumMod val="50000"/>
                  </a:schemeClr>
                </a:solidFill>
                <a:latin typeface="Times New Roman" panose="02020603050405020304" pitchFamily="18" charset="0"/>
                <a:cs typeface="Times New Roman" panose="02020603050405020304" pitchFamily="18" charset="0"/>
              </a:rPr>
              <a:t>For me education is freedom. It gives me more opportunities and perspectives on development in life. I dream of being prepared and educated and to further develop myself outside of the sports sphere after I finish my volleyball career. Education allows me to fulfil my dreams and ambitions and foster skills such as critical thinking, interpersonal skills also develop knowledge further. Good education such as the IBDP provides me an opportunity to earn higher scholarship which is going to aid my family budget. </a:t>
            </a:r>
          </a:p>
          <a:p>
            <a:pPr marL="0" indent="0">
              <a:buNone/>
            </a:pPr>
            <a:endParaRPr lang="bg-BG" dirty="0"/>
          </a:p>
        </p:txBody>
      </p:sp>
    </p:spTree>
    <p:extLst>
      <p:ext uri="{BB962C8B-B14F-4D97-AF65-F5344CB8AC3E}">
        <p14:creationId xmlns:p14="http://schemas.microsoft.com/office/powerpoint/2010/main" val="2443062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E8E902-EA65-7925-9CB1-75D1429FB7C3}"/>
              </a:ext>
            </a:extLst>
          </p:cNvPr>
          <p:cNvSpPr>
            <a:spLocks noGrp="1"/>
          </p:cNvSpPr>
          <p:nvPr>
            <p:ph sz="quarter" idx="13"/>
          </p:nvPr>
        </p:nvSpPr>
        <p:spPr>
          <a:xfrm>
            <a:off x="76200" y="76200"/>
            <a:ext cx="8915400" cy="5638800"/>
          </a:xfrm>
        </p:spPr>
        <p:txBody>
          <a:bodyPr/>
          <a:lstStyle/>
          <a:p>
            <a:pPr marL="0" indent="0">
              <a:lnSpc>
                <a:spcPct val="150000"/>
              </a:lnSpc>
              <a:buNone/>
            </a:pPr>
            <a:r>
              <a:rPr lang="en-US" sz="2000" b="1" dirty="0">
                <a:solidFill>
                  <a:schemeClr val="tx2">
                    <a:lumMod val="50000"/>
                  </a:schemeClr>
                </a:solidFill>
                <a:latin typeface="Times New Roman" panose="02020603050405020304" pitchFamily="18" charset="0"/>
                <a:cs typeface="Times New Roman" panose="02020603050405020304" pitchFamily="18" charset="0"/>
              </a:rPr>
              <a:t>What are your main goals as a student-athlete in the USA?</a:t>
            </a:r>
          </a:p>
          <a:p>
            <a:pPr marL="0" indent="0">
              <a:lnSpc>
                <a:spcPct val="150000"/>
              </a:lnSpc>
              <a:buNone/>
            </a:pPr>
            <a:r>
              <a:rPr lang="en-US" sz="1800" i="1" dirty="0">
                <a:solidFill>
                  <a:schemeClr val="tx2">
                    <a:lumMod val="50000"/>
                  </a:schemeClr>
                </a:solidFill>
                <a:latin typeface="Times New Roman" panose="02020603050405020304" pitchFamily="18" charset="0"/>
                <a:cs typeface="Times New Roman" panose="02020603050405020304" pitchFamily="18" charset="0"/>
              </a:rPr>
              <a:t>As a student-athlete my focus is going to be on volleyball, but I am ambitious to earn a bachelor's degree because education is going to give me further opportunities in life. My overall goal is to become a player in series A1 in Italy and compete with the best players in the world. The main reason for my ambition to study in the USA because after carefully exploring my options I am confident that the USA league is an excellent choice for  pursuing my volleyball career and continuing my education. It is going to provide me with opportunities such as good sport halls, gyms, rehabilitation, coaches, which are eager to teach and help me become the best version of myself as a player. I am a hard worker, who hasn’t ever thought of giving up and is ready to achieve his goal at all cost.</a:t>
            </a:r>
          </a:p>
          <a:p>
            <a:pPr marL="0" indent="0">
              <a:lnSpc>
                <a:spcPct val="150000"/>
              </a:lnSpc>
              <a:buNone/>
            </a:pPr>
            <a:endParaRPr lang="bg-BG" dirty="0"/>
          </a:p>
        </p:txBody>
      </p:sp>
    </p:spTree>
    <p:extLst>
      <p:ext uri="{BB962C8B-B14F-4D97-AF65-F5344CB8AC3E}">
        <p14:creationId xmlns:p14="http://schemas.microsoft.com/office/powerpoint/2010/main" val="934567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DC9E1F">
                    <a:lumMod val="50000"/>
                  </a:srgbClr>
                </a:solidFill>
                <a:latin typeface="Times New Roman" panose="02020603050405020304" pitchFamily="18" charset="0"/>
                <a:cs typeface="Times New Roman" panose="02020603050405020304" pitchFamily="18" charset="0"/>
              </a:rPr>
              <a:t>Video Analysis</a:t>
            </a:r>
            <a:endParaRPr lang="bg-BG" dirty="0"/>
          </a:p>
        </p:txBody>
      </p:sp>
      <p:sp>
        <p:nvSpPr>
          <p:cNvPr id="3" name="Content Placeholder 2"/>
          <p:cNvSpPr>
            <a:spLocks noGrp="1"/>
          </p:cNvSpPr>
          <p:nvPr>
            <p:ph sz="quarter" idx="13"/>
          </p:nvPr>
        </p:nvSpPr>
        <p:spPr/>
        <p:txBody>
          <a:bodyPr>
            <a:normAutofit/>
          </a:bodyPr>
          <a:lstStyle/>
          <a:p>
            <a:pPr marL="0" indent="0">
              <a:buNone/>
            </a:pPr>
            <a:r>
              <a:rPr lang="en-US" sz="1800" b="1" dirty="0">
                <a:solidFill>
                  <a:schemeClr val="tx2">
                    <a:lumMod val="50000"/>
                  </a:schemeClr>
                </a:solidFill>
                <a:latin typeface="Times New Roman" panose="02020603050405020304" pitchFamily="18" charset="0"/>
                <a:cs typeface="Times New Roman" panose="02020603050405020304" pitchFamily="18" charset="0"/>
              </a:rPr>
              <a:t>Highlight </a:t>
            </a:r>
            <a:r>
              <a:rPr lang="en-US" sz="1800" b="1">
                <a:solidFill>
                  <a:schemeClr val="tx2">
                    <a:lumMod val="50000"/>
                  </a:schemeClr>
                </a:solidFill>
                <a:latin typeface="Times New Roman" panose="02020603050405020304" pitchFamily="18" charset="0"/>
                <a:cs typeface="Times New Roman" panose="02020603050405020304" pitchFamily="18" charset="0"/>
              </a:rPr>
              <a:t>video: </a:t>
            </a:r>
            <a:r>
              <a:rPr lang="en-US" sz="1800" b="1">
                <a:solidFill>
                  <a:schemeClr val="tx2">
                    <a:lumMod val="50000"/>
                  </a:schemeClr>
                </a:solidFill>
                <a:latin typeface="Times New Roman" panose="02020603050405020304" pitchFamily="18" charset="0"/>
                <a:cs typeface="Times New Roman" panose="02020603050405020304" pitchFamily="18" charset="0"/>
                <a:hlinkClick r:id="rId3"/>
              </a:rPr>
              <a:t>https://www.youtube.com/watch?v=h7dKxte4m5o</a:t>
            </a:r>
            <a:r>
              <a:rPr lang="en-US" sz="1800" b="1">
                <a:solidFill>
                  <a:schemeClr val="tx2">
                    <a:lumMod val="50000"/>
                  </a:schemeClr>
                </a:solidFill>
                <a:latin typeface="Times New Roman" panose="02020603050405020304" pitchFamily="18" charset="0"/>
                <a:cs typeface="Times New Roman" panose="02020603050405020304" pitchFamily="18" charset="0"/>
              </a:rPr>
              <a:t> NEW</a:t>
            </a:r>
          </a:p>
          <a:p>
            <a:pPr marL="0" indent="0">
              <a:buNone/>
            </a:pPr>
            <a:r>
              <a:rPr lang="en-US" sz="1800" b="1" dirty="0">
                <a:solidFill>
                  <a:schemeClr val="tx2">
                    <a:lumMod val="50000"/>
                  </a:schemeClr>
                </a:solidFill>
                <a:latin typeface="Times New Roman" panose="02020603050405020304" pitchFamily="18" charset="0"/>
                <a:cs typeface="Times New Roman" panose="02020603050405020304" pitchFamily="18" charset="0"/>
              </a:rPr>
              <a:t> </a:t>
            </a:r>
            <a:r>
              <a:rPr lang="en-US" sz="1800" i="1" dirty="0">
                <a:solidFill>
                  <a:schemeClr val="tx2">
                    <a:lumMod val="50000"/>
                  </a:schemeClr>
                </a:solidFill>
                <a:latin typeface="Times New Roman" panose="02020603050405020304" pitchFamily="18" charset="0"/>
                <a:cs typeface="Times New Roman" panose="02020603050405020304" pitchFamily="18" charset="0"/>
                <a:hlinkClick r:id="rId4"/>
              </a:rPr>
              <a:t>https://youtu.be/quhpQAxof2E</a:t>
            </a:r>
            <a:endParaRPr lang="en-US" sz="1800" i="1" dirty="0">
              <a:solidFill>
                <a:schemeClr val="tx2">
                  <a:lumMod val="50000"/>
                </a:schemeClr>
              </a:solidFill>
              <a:latin typeface="Times New Roman" panose="02020603050405020304" pitchFamily="18" charset="0"/>
              <a:cs typeface="Times New Roman" panose="02020603050405020304" pitchFamily="18" charset="0"/>
            </a:endParaRPr>
          </a:p>
          <a:p>
            <a:pPr marL="0" indent="0">
              <a:buNone/>
            </a:pPr>
            <a:r>
              <a:rPr lang="en-US" sz="1800" b="1" dirty="0">
                <a:solidFill>
                  <a:schemeClr val="tx2">
                    <a:lumMod val="50000"/>
                  </a:schemeClr>
                </a:solidFill>
                <a:latin typeface="Times New Roman" panose="02020603050405020304" pitchFamily="18" charset="0"/>
                <a:cs typeface="Times New Roman" panose="02020603050405020304" pitchFamily="18" charset="0"/>
              </a:rPr>
              <a:t>Two full games:</a:t>
            </a:r>
          </a:p>
          <a:p>
            <a:pPr marL="0" indent="0">
              <a:buNone/>
            </a:pPr>
            <a:r>
              <a:rPr lang="en-US" sz="1800" b="1" dirty="0">
                <a:solidFill>
                  <a:schemeClr val="tx2">
                    <a:lumMod val="50000"/>
                  </a:schemeClr>
                </a:solidFill>
                <a:latin typeface="Times New Roman" panose="02020603050405020304" pitchFamily="18" charset="0"/>
                <a:cs typeface="Times New Roman" panose="02020603050405020304" pitchFamily="18" charset="0"/>
              </a:rPr>
              <a:t>Season 23-24:</a:t>
            </a:r>
          </a:p>
          <a:p>
            <a:pPr marL="0" indent="0">
              <a:buNone/>
            </a:pPr>
            <a:r>
              <a:rPr lang="en-US" sz="1600" i="1" dirty="0">
                <a:solidFill>
                  <a:schemeClr val="tx2">
                    <a:lumMod val="50000"/>
                  </a:schemeClr>
                </a:solidFill>
                <a:latin typeface="Times New Roman" panose="02020603050405020304" pitchFamily="18" charset="0"/>
                <a:cs typeface="Times New Roman" panose="02020603050405020304" pitchFamily="18" charset="0"/>
                <a:hlinkClick r:id="rId5"/>
              </a:rPr>
              <a:t>https://www.youtube.com/watch?v=SlAV-DZnrhM</a:t>
            </a:r>
            <a:r>
              <a:rPr lang="en-US" sz="1600" i="1" dirty="0">
                <a:solidFill>
                  <a:schemeClr val="tx2">
                    <a:lumMod val="50000"/>
                  </a:schemeClr>
                </a:solidFill>
                <a:latin typeface="Times New Roman" panose="02020603050405020304" pitchFamily="18" charset="0"/>
                <a:cs typeface="Times New Roman" panose="02020603050405020304" pitchFamily="18" charset="0"/>
              </a:rPr>
              <a:t> </a:t>
            </a:r>
          </a:p>
          <a:p>
            <a:pPr marL="0" indent="0">
              <a:buNone/>
            </a:pPr>
            <a:r>
              <a:rPr lang="en-US" sz="1600" i="1" dirty="0">
                <a:solidFill>
                  <a:schemeClr val="tx2">
                    <a:lumMod val="50000"/>
                  </a:schemeClr>
                </a:solidFill>
                <a:latin typeface="Times New Roman" panose="02020603050405020304" pitchFamily="18" charset="0"/>
                <a:cs typeface="Times New Roman" panose="02020603050405020304" pitchFamily="18" charset="0"/>
                <a:hlinkClick r:id="rId6"/>
              </a:rPr>
              <a:t>https://www.youtube.com/watch?v=EGD6yj8IzuM&amp;t=1181s</a:t>
            </a:r>
            <a:r>
              <a:rPr lang="en-US" sz="1600" i="1" dirty="0">
                <a:solidFill>
                  <a:schemeClr val="tx2">
                    <a:lumMod val="50000"/>
                  </a:schemeClr>
                </a:solidFill>
                <a:latin typeface="Times New Roman" panose="02020603050405020304" pitchFamily="18" charset="0"/>
                <a:cs typeface="Times New Roman" panose="02020603050405020304" pitchFamily="18" charset="0"/>
              </a:rPr>
              <a:t> </a:t>
            </a:r>
          </a:p>
          <a:p>
            <a:pPr marL="0" indent="0">
              <a:buNone/>
            </a:pPr>
            <a:r>
              <a:rPr lang="en-US" sz="1800" b="1" dirty="0">
                <a:solidFill>
                  <a:schemeClr val="tx2">
                    <a:lumMod val="50000"/>
                  </a:schemeClr>
                </a:solidFill>
                <a:latin typeface="Times New Roman" panose="02020603050405020304" pitchFamily="18" charset="0"/>
                <a:cs typeface="Times New Roman" panose="02020603050405020304" pitchFamily="18" charset="0"/>
              </a:rPr>
              <a:t>Season 22-23: </a:t>
            </a:r>
            <a:r>
              <a:rPr lang="en-US" sz="1600" i="1" dirty="0">
                <a:solidFill>
                  <a:schemeClr val="tx2">
                    <a:lumMod val="50000"/>
                  </a:schemeClr>
                </a:solidFill>
                <a:latin typeface="Times New Roman" panose="02020603050405020304" pitchFamily="18" charset="0"/>
                <a:cs typeface="Times New Roman" panose="02020603050405020304" pitchFamily="18" charset="0"/>
                <a:hlinkClick r:id="rId7"/>
              </a:rPr>
              <a:t>https://www.youtube.com/watch?v=didb27wkU8w&amp;t=386s&amp;ab_channel=KrassimirBrendyorfer</a:t>
            </a:r>
            <a:r>
              <a:rPr lang="en-US" sz="1600" i="1" dirty="0">
                <a:solidFill>
                  <a:schemeClr val="tx2">
                    <a:lumMod val="50000"/>
                  </a:schemeClr>
                </a:solidFill>
                <a:latin typeface="Times New Roman" panose="02020603050405020304" pitchFamily="18" charset="0"/>
                <a:cs typeface="Times New Roman" panose="02020603050405020304" pitchFamily="18" charset="0"/>
              </a:rPr>
              <a:t> </a:t>
            </a:r>
          </a:p>
          <a:p>
            <a:pPr marL="0" indent="0">
              <a:buNone/>
            </a:pPr>
            <a:r>
              <a:rPr lang="en-US" sz="1600" i="1" dirty="0">
                <a:solidFill>
                  <a:schemeClr val="tx2">
                    <a:lumMod val="50000"/>
                  </a:schemeClr>
                </a:solidFill>
                <a:latin typeface="Times New Roman" panose="02020603050405020304" pitchFamily="18" charset="0"/>
                <a:cs typeface="Times New Roman" panose="02020603050405020304" pitchFamily="18" charset="0"/>
                <a:hlinkClick r:id="rId8"/>
              </a:rPr>
              <a:t>https://www.youtube.com/watch?v=XzDPxVZrELo&amp;t=4795s&amp;ab_channel=KrassimirBrendyorfer</a:t>
            </a:r>
            <a:r>
              <a:rPr lang="en-US" sz="1600" i="1" dirty="0">
                <a:solidFill>
                  <a:schemeClr val="tx2">
                    <a:lumMod val="50000"/>
                  </a:schemeClr>
                </a:solidFill>
                <a:latin typeface="Times New Roman" panose="02020603050405020304" pitchFamily="18" charset="0"/>
                <a:cs typeface="Times New Roman" panose="02020603050405020304" pitchFamily="18" charset="0"/>
              </a:rPr>
              <a:t> </a:t>
            </a:r>
          </a:p>
          <a:p>
            <a:pPr marL="0" indent="0">
              <a:buNone/>
            </a:pPr>
            <a:endParaRPr lang="en-US" sz="1800" b="1" dirty="0">
              <a:solidFill>
                <a:schemeClr val="tx2">
                  <a:lumMod val="50000"/>
                </a:schemeClr>
              </a:solidFill>
              <a:latin typeface="Times New Roman" panose="02020603050405020304" pitchFamily="18" charset="0"/>
              <a:cs typeface="Times New Roman" panose="02020603050405020304" pitchFamily="18" charset="0"/>
            </a:endParaRPr>
          </a:p>
          <a:p>
            <a:pPr marL="0" indent="0">
              <a:buNone/>
            </a:pPr>
            <a:endParaRPr lang="en-US" sz="1800" b="1" i="1" dirty="0">
              <a:solidFill>
                <a:schemeClr val="tx2">
                  <a:lumMod val="50000"/>
                </a:schemeClr>
              </a:solidFill>
              <a:latin typeface="Times New Roman" panose="02020603050405020304" pitchFamily="18" charset="0"/>
              <a:cs typeface="Times New Roman" panose="02020603050405020304" pitchFamily="18" charset="0"/>
            </a:endParaRPr>
          </a:p>
          <a:p>
            <a:pPr marL="0" indent="0">
              <a:buNone/>
            </a:pPr>
            <a:endParaRPr lang="bg-BG" dirty="0"/>
          </a:p>
        </p:txBody>
      </p:sp>
    </p:spTree>
    <p:extLst>
      <p:ext uri="{BB962C8B-B14F-4D97-AF65-F5344CB8AC3E}">
        <p14:creationId xmlns:p14="http://schemas.microsoft.com/office/powerpoint/2010/main" val="1461414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944562"/>
          </a:xfrm>
        </p:spPr>
        <p:txBody>
          <a:bodyPr/>
          <a:lstStyle/>
          <a:p>
            <a:pPr algn="ctr"/>
            <a:r>
              <a:rPr lang="en-US" sz="1600" b="1" dirty="0">
                <a:solidFill>
                  <a:srgbClr val="DC9E1F">
                    <a:lumMod val="50000"/>
                  </a:srgbClr>
                </a:solidFill>
                <a:latin typeface="Times New Roman" panose="02020603050405020304" pitchFamily="18" charset="0"/>
                <a:cs typeface="Times New Roman" panose="02020603050405020304" pitchFamily="18" charset="0"/>
              </a:rPr>
              <a:t>The presentation provides all the basic information for the student-athlete. More details and video can be provided if needed. Contact us. </a:t>
            </a:r>
            <a:endParaRPr lang="bg-BG"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1066800"/>
            <a:ext cx="2998787" cy="550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399" y="1066800"/>
            <a:ext cx="3109913" cy="550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0125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152400"/>
            <a:ext cx="4495800" cy="5562600"/>
          </a:xfrm>
        </p:spPr>
        <p:txBody>
          <a:bodyPr>
            <a:normAutofit/>
          </a:bodyPr>
          <a:lstStyle/>
          <a:p>
            <a:pPr marL="0" lvl="0" indent="0">
              <a:buClr>
                <a:srgbClr val="DC9E1F"/>
              </a:buClr>
              <a:buNone/>
            </a:pPr>
            <a:r>
              <a:rPr lang="en-US" sz="2200" b="1" dirty="0">
                <a:solidFill>
                  <a:srgbClr val="DC9E1F">
                    <a:lumMod val="50000"/>
                  </a:srgbClr>
                </a:solidFill>
                <a:latin typeface="Times New Roman" panose="02020603050405020304" pitchFamily="18" charset="0"/>
                <a:cs typeface="Times New Roman" panose="02020603050405020304" pitchFamily="18" charset="0"/>
              </a:rPr>
              <a:t>Status: </a:t>
            </a:r>
            <a:r>
              <a:rPr lang="en-US" sz="2200" i="1" dirty="0">
                <a:solidFill>
                  <a:srgbClr val="DC9E1F">
                    <a:lumMod val="50000"/>
                  </a:srgbClr>
                </a:solidFill>
                <a:latin typeface="Times New Roman" panose="02020603050405020304" pitchFamily="18" charset="0"/>
                <a:cs typeface="Times New Roman" panose="02020603050405020304" pitchFamily="18" charset="0"/>
              </a:rPr>
              <a:t>Available</a:t>
            </a:r>
          </a:p>
          <a:p>
            <a:pPr lvl="0">
              <a:buClr>
                <a:srgbClr val="DC9E1F"/>
              </a:buClr>
            </a:pPr>
            <a:endParaRPr lang="en-US" sz="2200" dirty="0">
              <a:solidFill>
                <a:srgbClr val="DC9E1F">
                  <a:lumMod val="50000"/>
                </a:srgbClr>
              </a:solidFill>
              <a:latin typeface="Times New Roman" panose="02020603050405020304" pitchFamily="18" charset="0"/>
              <a:cs typeface="Times New Roman" panose="02020603050405020304" pitchFamily="18" charset="0"/>
            </a:endParaRPr>
          </a:p>
          <a:p>
            <a:pPr marL="0" lvl="0" indent="0">
              <a:buClr>
                <a:srgbClr val="DC9E1F"/>
              </a:buClr>
              <a:buNone/>
            </a:pPr>
            <a:r>
              <a:rPr lang="en-US" sz="2200" b="1" dirty="0">
                <a:solidFill>
                  <a:srgbClr val="DC9E1F">
                    <a:lumMod val="50000"/>
                  </a:srgbClr>
                </a:solidFill>
                <a:latin typeface="Times New Roman" panose="02020603050405020304" pitchFamily="18" charset="0"/>
                <a:cs typeface="Times New Roman" panose="02020603050405020304" pitchFamily="18" charset="0"/>
              </a:rPr>
              <a:t>Gender: </a:t>
            </a:r>
            <a:r>
              <a:rPr lang="en-US" sz="2200" i="1" dirty="0">
                <a:solidFill>
                  <a:srgbClr val="DC9E1F">
                    <a:lumMod val="50000"/>
                  </a:srgbClr>
                </a:solidFill>
                <a:latin typeface="Times New Roman" panose="02020603050405020304" pitchFamily="18" charset="0"/>
                <a:cs typeface="Times New Roman" panose="02020603050405020304" pitchFamily="18" charset="0"/>
              </a:rPr>
              <a:t>Male</a:t>
            </a:r>
          </a:p>
          <a:p>
            <a:pPr lvl="0">
              <a:buClr>
                <a:srgbClr val="DC9E1F"/>
              </a:buClr>
            </a:pPr>
            <a:endParaRPr lang="en-US" sz="2200" dirty="0">
              <a:solidFill>
                <a:srgbClr val="DC9E1F">
                  <a:lumMod val="50000"/>
                </a:srgbClr>
              </a:solidFill>
              <a:latin typeface="Times New Roman" panose="02020603050405020304" pitchFamily="18" charset="0"/>
              <a:cs typeface="Times New Roman" panose="02020603050405020304" pitchFamily="18" charset="0"/>
            </a:endParaRPr>
          </a:p>
          <a:p>
            <a:pPr marL="0" lvl="0" indent="0">
              <a:buClr>
                <a:srgbClr val="DC9E1F"/>
              </a:buClr>
              <a:buNone/>
            </a:pPr>
            <a:r>
              <a:rPr lang="en-US" sz="2200" b="1" dirty="0">
                <a:solidFill>
                  <a:srgbClr val="DC9E1F">
                    <a:lumMod val="50000"/>
                  </a:srgbClr>
                </a:solidFill>
                <a:latin typeface="Times New Roman" panose="02020603050405020304" pitchFamily="18" charset="0"/>
                <a:cs typeface="Times New Roman" panose="02020603050405020304" pitchFamily="18" charset="0"/>
              </a:rPr>
              <a:t>Position: </a:t>
            </a:r>
            <a:r>
              <a:rPr lang="en-US" sz="2200" b="1" i="1" dirty="0">
                <a:solidFill>
                  <a:srgbClr val="DC9E1F">
                    <a:lumMod val="50000"/>
                  </a:srgbClr>
                </a:solidFill>
                <a:latin typeface="Times New Roman" panose="02020603050405020304" pitchFamily="18" charset="0"/>
                <a:cs typeface="Times New Roman" panose="02020603050405020304" pitchFamily="18" charset="0"/>
              </a:rPr>
              <a:t>Middle Blocker</a:t>
            </a:r>
          </a:p>
          <a:p>
            <a:pPr lvl="0">
              <a:buClr>
                <a:srgbClr val="DC9E1F"/>
              </a:buClr>
            </a:pPr>
            <a:endParaRPr lang="en-US" sz="2200" dirty="0">
              <a:solidFill>
                <a:srgbClr val="DC9E1F">
                  <a:lumMod val="50000"/>
                </a:srgbClr>
              </a:solidFill>
              <a:latin typeface="Times New Roman" panose="02020603050405020304" pitchFamily="18" charset="0"/>
              <a:cs typeface="Times New Roman" panose="02020603050405020304" pitchFamily="18" charset="0"/>
            </a:endParaRPr>
          </a:p>
          <a:p>
            <a:pPr marL="0" lvl="0" indent="0">
              <a:buClr>
                <a:srgbClr val="DC9E1F"/>
              </a:buClr>
              <a:buNone/>
            </a:pPr>
            <a:r>
              <a:rPr lang="en-US" sz="2200" b="1" dirty="0">
                <a:solidFill>
                  <a:srgbClr val="DC9E1F">
                    <a:lumMod val="50000"/>
                  </a:srgbClr>
                </a:solidFill>
                <a:latin typeface="Times New Roman" panose="02020603050405020304" pitchFamily="18" charset="0"/>
                <a:cs typeface="Times New Roman" panose="02020603050405020304" pitchFamily="18" charset="0"/>
              </a:rPr>
              <a:t>Date of Birth: </a:t>
            </a:r>
            <a:r>
              <a:rPr lang="en-US" sz="2200" b="1" i="1" dirty="0">
                <a:solidFill>
                  <a:srgbClr val="DC9E1F">
                    <a:lumMod val="50000"/>
                  </a:srgbClr>
                </a:solidFill>
                <a:latin typeface="Times New Roman" panose="02020603050405020304" pitchFamily="18" charset="0"/>
                <a:cs typeface="Times New Roman" panose="02020603050405020304" pitchFamily="18" charset="0"/>
              </a:rPr>
              <a:t>10</a:t>
            </a:r>
            <a:r>
              <a:rPr lang="en-US" sz="2200" i="1" dirty="0">
                <a:solidFill>
                  <a:srgbClr val="DC9E1F">
                    <a:lumMod val="50000"/>
                  </a:srgbClr>
                </a:solidFill>
                <a:latin typeface="Times New Roman" panose="02020603050405020304" pitchFamily="18" charset="0"/>
                <a:cs typeface="Times New Roman" panose="02020603050405020304" pitchFamily="18" charset="0"/>
              </a:rPr>
              <a:t>.11.2006</a:t>
            </a:r>
          </a:p>
          <a:p>
            <a:pPr lvl="0">
              <a:buClr>
                <a:srgbClr val="DC9E1F"/>
              </a:buClr>
            </a:pPr>
            <a:endParaRPr lang="en-US" sz="2200" dirty="0">
              <a:solidFill>
                <a:srgbClr val="DC9E1F">
                  <a:lumMod val="50000"/>
                </a:srgbClr>
              </a:solidFill>
              <a:latin typeface="Times New Roman" panose="02020603050405020304" pitchFamily="18" charset="0"/>
              <a:cs typeface="Times New Roman" panose="02020603050405020304" pitchFamily="18" charset="0"/>
            </a:endParaRPr>
          </a:p>
          <a:p>
            <a:pPr marL="0" lvl="0" indent="0">
              <a:buClr>
                <a:srgbClr val="DC9E1F"/>
              </a:buClr>
              <a:buNone/>
            </a:pPr>
            <a:r>
              <a:rPr lang="en-US" sz="2200" b="1" dirty="0">
                <a:solidFill>
                  <a:srgbClr val="DC9E1F">
                    <a:lumMod val="50000"/>
                  </a:srgbClr>
                </a:solidFill>
                <a:latin typeface="Times New Roman" panose="02020603050405020304" pitchFamily="18" charset="0"/>
                <a:cs typeface="Times New Roman" panose="02020603050405020304" pitchFamily="18" charset="0"/>
              </a:rPr>
              <a:t>Graduation date</a:t>
            </a:r>
            <a:r>
              <a:rPr lang="en-US" sz="2200" b="1" i="1" dirty="0">
                <a:solidFill>
                  <a:srgbClr val="DC9E1F">
                    <a:lumMod val="50000"/>
                  </a:srgbClr>
                </a:solidFill>
                <a:latin typeface="Times New Roman" panose="02020603050405020304" pitchFamily="18" charset="0"/>
                <a:cs typeface="Times New Roman" panose="02020603050405020304" pitchFamily="18" charset="0"/>
              </a:rPr>
              <a:t>: </a:t>
            </a:r>
            <a:r>
              <a:rPr lang="en-US" sz="2200" i="1" dirty="0">
                <a:solidFill>
                  <a:srgbClr val="DC9E1F">
                    <a:lumMod val="50000"/>
                  </a:srgbClr>
                </a:solidFill>
                <a:latin typeface="Times New Roman" panose="02020603050405020304" pitchFamily="18" charset="0"/>
                <a:cs typeface="Times New Roman" panose="02020603050405020304" pitchFamily="18" charset="0"/>
              </a:rPr>
              <a:t>June, 2025</a:t>
            </a:r>
          </a:p>
          <a:p>
            <a:pPr marL="0" lvl="0" indent="0">
              <a:buClr>
                <a:srgbClr val="DC9E1F"/>
              </a:buClr>
              <a:buNone/>
            </a:pPr>
            <a:endParaRPr lang="en-US" sz="2200" dirty="0">
              <a:solidFill>
                <a:srgbClr val="DC9E1F">
                  <a:lumMod val="50000"/>
                </a:srgbClr>
              </a:solidFill>
              <a:latin typeface="Times New Roman" panose="02020603050405020304" pitchFamily="18" charset="0"/>
              <a:cs typeface="Times New Roman" panose="02020603050405020304" pitchFamily="18" charset="0"/>
            </a:endParaRPr>
          </a:p>
          <a:p>
            <a:pPr marL="0" lvl="0" indent="0">
              <a:buClr>
                <a:srgbClr val="DC9E1F"/>
              </a:buClr>
              <a:buNone/>
            </a:pPr>
            <a:r>
              <a:rPr lang="en-US" sz="2200" b="1" dirty="0">
                <a:solidFill>
                  <a:srgbClr val="DC9E1F">
                    <a:lumMod val="50000"/>
                  </a:srgbClr>
                </a:solidFill>
                <a:latin typeface="Times New Roman" panose="02020603050405020304" pitchFamily="18" charset="0"/>
                <a:cs typeface="Times New Roman" panose="02020603050405020304" pitchFamily="18" charset="0"/>
              </a:rPr>
              <a:t>Club team: Volleyball academy “</a:t>
            </a:r>
            <a:r>
              <a:rPr lang="en-US" sz="2200" b="1" dirty="0" err="1">
                <a:solidFill>
                  <a:srgbClr val="DC9E1F">
                    <a:lumMod val="50000"/>
                  </a:srgbClr>
                </a:solidFill>
                <a:latin typeface="Times New Roman" panose="02020603050405020304" pitchFamily="18" charset="0"/>
                <a:cs typeface="Times New Roman" panose="02020603050405020304" pitchFamily="18" charset="0"/>
              </a:rPr>
              <a:t>Stoytchev-Kaziyski</a:t>
            </a:r>
            <a:r>
              <a:rPr lang="en-US" sz="2200" b="1" dirty="0">
                <a:solidFill>
                  <a:srgbClr val="DC9E1F">
                    <a:lumMod val="50000"/>
                  </a:srgbClr>
                </a:solidFill>
                <a:latin typeface="Times New Roman" panose="02020603050405020304" pitchFamily="18" charset="0"/>
                <a:cs typeface="Times New Roman" panose="02020603050405020304" pitchFamily="18" charset="0"/>
              </a:rPr>
              <a:t>” (VASK)</a:t>
            </a:r>
            <a:endParaRPr lang="bg-BG" dirty="0"/>
          </a:p>
        </p:txBody>
      </p:sp>
      <p:pic>
        <p:nvPicPr>
          <p:cNvPr id="5" name="Picture 4" descr="A person in a blue shirt&#10;&#10;Description automatically generated">
            <a:extLst>
              <a:ext uri="{FF2B5EF4-FFF2-40B4-BE49-F238E27FC236}">
                <a16:creationId xmlns:a16="http://schemas.microsoft.com/office/drawing/2014/main" id="{9E960FFF-0583-8B24-F2E6-734048A563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1903" y="129208"/>
            <a:ext cx="5278967" cy="4671391"/>
          </a:xfrm>
          <a:prstGeom prst="rect">
            <a:avLst/>
          </a:prstGeom>
        </p:spPr>
      </p:pic>
    </p:spTree>
    <p:extLst>
      <p:ext uri="{BB962C8B-B14F-4D97-AF65-F5344CB8AC3E}">
        <p14:creationId xmlns:p14="http://schemas.microsoft.com/office/powerpoint/2010/main" val="345550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6858000" cy="639762"/>
          </a:xfrm>
        </p:spPr>
        <p:txBody>
          <a:bodyPr/>
          <a:lstStyle/>
          <a:p>
            <a:r>
              <a:rPr lang="en-US" b="1" dirty="0">
                <a:solidFill>
                  <a:srgbClr val="DC9E1F">
                    <a:lumMod val="50000"/>
                  </a:srgbClr>
                </a:solidFill>
                <a:latin typeface="Times New Roman" panose="02020603050405020304" pitchFamily="18" charset="0"/>
                <a:cs typeface="Times New Roman" panose="02020603050405020304" pitchFamily="18" charset="0"/>
              </a:rPr>
              <a:t>Additional Information</a:t>
            </a:r>
            <a:endParaRPr lang="bg-BG" dirty="0"/>
          </a:p>
        </p:txBody>
      </p:sp>
      <p:sp>
        <p:nvSpPr>
          <p:cNvPr id="3" name="Content Placeholder 2"/>
          <p:cNvSpPr>
            <a:spLocks noGrp="1"/>
          </p:cNvSpPr>
          <p:nvPr>
            <p:ph sz="quarter" idx="13"/>
          </p:nvPr>
        </p:nvSpPr>
        <p:spPr>
          <a:xfrm>
            <a:off x="152400" y="990600"/>
            <a:ext cx="8382000" cy="4724400"/>
          </a:xfrm>
        </p:spPr>
        <p:txBody>
          <a:bodyPr>
            <a:normAutofit/>
          </a:bodyPr>
          <a:lstStyle/>
          <a:p>
            <a:pPr marL="0" lvl="0" indent="0">
              <a:buClr>
                <a:srgbClr val="DC9E1F"/>
              </a:buClr>
              <a:buNone/>
            </a:pPr>
            <a:r>
              <a:rPr lang="en-US" sz="1800" b="1" dirty="0">
                <a:solidFill>
                  <a:srgbClr val="DC9E1F">
                    <a:lumMod val="50000"/>
                  </a:srgbClr>
                </a:solidFill>
                <a:latin typeface="Times New Roman" panose="02020603050405020304" pitchFamily="18" charset="0"/>
                <a:cs typeface="Times New Roman" panose="02020603050405020304" pitchFamily="18" charset="0"/>
              </a:rPr>
              <a:t>Height: </a:t>
            </a:r>
            <a:r>
              <a:rPr lang="en-US" sz="1800" b="1" i="1" dirty="0">
                <a:solidFill>
                  <a:srgbClr val="DC9E1F">
                    <a:lumMod val="50000"/>
                  </a:srgbClr>
                </a:solidFill>
                <a:latin typeface="Times New Roman" panose="02020603050405020304" pitchFamily="18" charset="0"/>
                <a:cs typeface="Times New Roman" panose="02020603050405020304" pitchFamily="18" charset="0"/>
              </a:rPr>
              <a:t>205</a:t>
            </a:r>
            <a:r>
              <a:rPr lang="en-US" sz="1800" i="1" dirty="0">
                <a:solidFill>
                  <a:srgbClr val="DC9E1F">
                    <a:lumMod val="50000"/>
                  </a:srgbClr>
                </a:solidFill>
                <a:latin typeface="Times New Roman" panose="02020603050405020304" pitchFamily="18" charset="0"/>
                <a:cs typeface="Times New Roman" panose="02020603050405020304" pitchFamily="18" charset="0"/>
              </a:rPr>
              <a:t> cm.</a:t>
            </a:r>
          </a:p>
          <a:p>
            <a:pPr marL="0" lvl="0" indent="0">
              <a:buClr>
                <a:srgbClr val="DC9E1F"/>
              </a:buClr>
              <a:buNone/>
            </a:pPr>
            <a:r>
              <a:rPr lang="en-US" sz="1800" b="1" dirty="0">
                <a:solidFill>
                  <a:srgbClr val="DC9E1F">
                    <a:lumMod val="50000"/>
                  </a:srgbClr>
                </a:solidFill>
                <a:latin typeface="Times New Roman" panose="02020603050405020304" pitchFamily="18" charset="0"/>
                <a:cs typeface="Times New Roman" panose="02020603050405020304" pitchFamily="18" charset="0"/>
              </a:rPr>
              <a:t>Weight</a:t>
            </a:r>
            <a:r>
              <a:rPr lang="en-US" sz="1800" dirty="0">
                <a:solidFill>
                  <a:srgbClr val="DC9E1F">
                    <a:lumMod val="50000"/>
                  </a:srgbClr>
                </a:solidFill>
                <a:latin typeface="Times New Roman" panose="02020603050405020304" pitchFamily="18" charset="0"/>
                <a:cs typeface="Times New Roman" panose="02020603050405020304" pitchFamily="18" charset="0"/>
              </a:rPr>
              <a:t>: </a:t>
            </a:r>
            <a:r>
              <a:rPr lang="en-US" sz="1800" i="1" dirty="0">
                <a:solidFill>
                  <a:srgbClr val="DC9E1F">
                    <a:lumMod val="50000"/>
                  </a:srgbClr>
                </a:solidFill>
                <a:latin typeface="Times New Roman" panose="02020603050405020304" pitchFamily="18" charset="0"/>
                <a:cs typeface="Times New Roman" panose="02020603050405020304" pitchFamily="18" charset="0"/>
              </a:rPr>
              <a:t>84 kg.</a:t>
            </a:r>
          </a:p>
          <a:p>
            <a:pPr marL="0" lvl="0" indent="0">
              <a:buClr>
                <a:srgbClr val="DC9E1F"/>
              </a:buClr>
              <a:buNone/>
            </a:pPr>
            <a:r>
              <a:rPr lang="en-US" sz="1800" b="1" dirty="0">
                <a:solidFill>
                  <a:srgbClr val="DC9E1F">
                    <a:lumMod val="50000"/>
                  </a:srgbClr>
                </a:solidFill>
                <a:latin typeface="Times New Roman" panose="02020603050405020304" pitchFamily="18" charset="0"/>
                <a:cs typeface="Times New Roman" panose="02020603050405020304" pitchFamily="18" charset="0"/>
              </a:rPr>
              <a:t>Reach: </a:t>
            </a:r>
            <a:r>
              <a:rPr lang="en-US" sz="1800" i="1" dirty="0">
                <a:solidFill>
                  <a:srgbClr val="DC9E1F">
                    <a:lumMod val="50000"/>
                  </a:srgbClr>
                </a:solidFill>
                <a:latin typeface="Times New Roman" panose="02020603050405020304" pitchFamily="18" charset="0"/>
                <a:cs typeface="Times New Roman" panose="02020603050405020304" pitchFamily="18" charset="0"/>
              </a:rPr>
              <a:t>267 cm.</a:t>
            </a:r>
          </a:p>
          <a:p>
            <a:pPr marL="0" lvl="0" indent="0">
              <a:buClr>
                <a:srgbClr val="DC9E1F"/>
              </a:buClr>
              <a:buNone/>
            </a:pPr>
            <a:r>
              <a:rPr lang="en-US" sz="1800" b="1" dirty="0">
                <a:solidFill>
                  <a:srgbClr val="DC9E1F">
                    <a:lumMod val="50000"/>
                  </a:srgbClr>
                </a:solidFill>
                <a:latin typeface="Times New Roman" panose="02020603050405020304" pitchFamily="18" charset="0"/>
                <a:cs typeface="Times New Roman" panose="02020603050405020304" pitchFamily="18" charset="0"/>
              </a:rPr>
              <a:t>Approach high jump: </a:t>
            </a:r>
            <a:r>
              <a:rPr lang="en-US" sz="1800" i="1" dirty="0">
                <a:solidFill>
                  <a:srgbClr val="DC9E1F">
                    <a:lumMod val="50000"/>
                  </a:srgbClr>
                </a:solidFill>
                <a:latin typeface="Times New Roman" panose="02020603050405020304" pitchFamily="18" charset="0"/>
                <a:cs typeface="Times New Roman" panose="02020603050405020304" pitchFamily="18" charset="0"/>
              </a:rPr>
              <a:t>340 cm.</a:t>
            </a:r>
          </a:p>
          <a:p>
            <a:pPr marL="0" lvl="0" indent="0">
              <a:buClr>
                <a:srgbClr val="DC9E1F"/>
              </a:buClr>
              <a:buNone/>
            </a:pPr>
            <a:r>
              <a:rPr lang="en-US" sz="1800" b="1" dirty="0">
                <a:solidFill>
                  <a:srgbClr val="DC9E1F">
                    <a:lumMod val="50000"/>
                  </a:srgbClr>
                </a:solidFill>
                <a:latin typeface="Times New Roman" panose="02020603050405020304" pitchFamily="18" charset="0"/>
                <a:cs typeface="Times New Roman" panose="02020603050405020304" pitchFamily="18" charset="0"/>
              </a:rPr>
              <a:t>Standing block jump</a:t>
            </a:r>
            <a:r>
              <a:rPr lang="en-US" sz="1800" dirty="0">
                <a:solidFill>
                  <a:srgbClr val="DC9E1F">
                    <a:lumMod val="50000"/>
                  </a:srgbClr>
                </a:solidFill>
                <a:latin typeface="Times New Roman" panose="02020603050405020304" pitchFamily="18" charset="0"/>
                <a:cs typeface="Times New Roman" panose="02020603050405020304" pitchFamily="18" charset="0"/>
              </a:rPr>
              <a:t>: </a:t>
            </a:r>
            <a:r>
              <a:rPr lang="bg-BG" sz="1800" i="1" dirty="0">
                <a:solidFill>
                  <a:srgbClr val="DC9E1F">
                    <a:lumMod val="50000"/>
                  </a:srgbClr>
                </a:solidFill>
                <a:latin typeface="Times New Roman" panose="02020603050405020304" pitchFamily="18" charset="0"/>
                <a:cs typeface="Times New Roman" panose="02020603050405020304" pitchFamily="18" charset="0"/>
              </a:rPr>
              <a:t>3</a:t>
            </a:r>
            <a:r>
              <a:rPr lang="en-US" sz="1800" i="1" dirty="0">
                <a:solidFill>
                  <a:srgbClr val="DC9E1F">
                    <a:lumMod val="50000"/>
                  </a:srgbClr>
                </a:solidFill>
                <a:latin typeface="Times New Roman" panose="02020603050405020304" pitchFamily="18" charset="0"/>
                <a:cs typeface="Times New Roman" panose="02020603050405020304" pitchFamily="18" charset="0"/>
              </a:rPr>
              <a:t>20 cm.</a:t>
            </a:r>
          </a:p>
          <a:p>
            <a:pPr marL="0" indent="0">
              <a:buClr>
                <a:srgbClr val="DC9E1F"/>
              </a:buClr>
              <a:buNone/>
            </a:pPr>
            <a:r>
              <a:rPr lang="en-US" sz="1800" b="1" dirty="0">
                <a:solidFill>
                  <a:srgbClr val="DC9E1F">
                    <a:lumMod val="50000"/>
                  </a:srgbClr>
                </a:solidFill>
                <a:latin typeface="Times New Roman" panose="02020603050405020304" pitchFamily="18" charset="0"/>
                <a:cs typeface="Times New Roman" panose="02020603050405020304" pitchFamily="18" charset="0"/>
              </a:rPr>
              <a:t>High school: </a:t>
            </a:r>
            <a:r>
              <a:rPr lang="en-US" sz="1800" i="1" dirty="0" err="1">
                <a:solidFill>
                  <a:srgbClr val="DC9E1F">
                    <a:lumMod val="50000"/>
                  </a:srgbClr>
                </a:solidFill>
                <a:latin typeface="Times New Roman" panose="02020603050405020304" pitchFamily="18" charset="0"/>
                <a:cs typeface="Times New Roman" panose="02020603050405020304" pitchFamily="18" charset="0"/>
              </a:rPr>
              <a:t>Britanica</a:t>
            </a:r>
            <a:r>
              <a:rPr lang="en-US" sz="1800" i="1" dirty="0">
                <a:solidFill>
                  <a:srgbClr val="DC9E1F">
                    <a:lumMod val="50000"/>
                  </a:srgbClr>
                </a:solidFill>
                <a:latin typeface="Times New Roman" panose="02020603050405020304" pitchFamily="18" charset="0"/>
                <a:cs typeface="Times New Roman" panose="02020603050405020304" pitchFamily="18" charset="0"/>
              </a:rPr>
              <a:t> Park School</a:t>
            </a:r>
          </a:p>
          <a:p>
            <a:pPr marL="0" indent="0">
              <a:buClr>
                <a:srgbClr val="DC9E1F"/>
              </a:buClr>
              <a:buNone/>
            </a:pPr>
            <a:r>
              <a:rPr lang="en-US" sz="1800" b="1" dirty="0">
                <a:solidFill>
                  <a:srgbClr val="DC9E1F">
                    <a:lumMod val="50000"/>
                  </a:srgbClr>
                </a:solidFill>
                <a:latin typeface="Times New Roman" panose="02020603050405020304" pitchFamily="18" charset="0"/>
                <a:cs typeface="Times New Roman" panose="02020603050405020304" pitchFamily="18" charset="0"/>
              </a:rPr>
              <a:t>Languages: </a:t>
            </a:r>
            <a:r>
              <a:rPr lang="en-US" sz="1800" i="1" dirty="0">
                <a:solidFill>
                  <a:srgbClr val="DC9E1F">
                    <a:lumMod val="50000"/>
                  </a:srgbClr>
                </a:solidFill>
                <a:latin typeface="Times New Roman" panose="02020603050405020304" pitchFamily="18" charset="0"/>
                <a:cs typeface="Times New Roman" panose="02020603050405020304" pitchFamily="18" charset="0"/>
              </a:rPr>
              <a:t>Bulgarian, English, German</a:t>
            </a:r>
            <a:endParaRPr lang="en-US" sz="1800" b="1" dirty="0">
              <a:solidFill>
                <a:srgbClr val="DC9E1F">
                  <a:lumMod val="50000"/>
                </a:srgbClr>
              </a:solidFill>
              <a:latin typeface="Times New Roman" panose="02020603050405020304" pitchFamily="18" charset="0"/>
              <a:cs typeface="Times New Roman" panose="02020603050405020304" pitchFamily="18" charset="0"/>
            </a:endParaRPr>
          </a:p>
          <a:p>
            <a:pPr marL="0" indent="0">
              <a:buClr>
                <a:srgbClr val="DC9E1F"/>
              </a:buClr>
              <a:buNone/>
            </a:pPr>
            <a:r>
              <a:rPr lang="en-US" sz="1800" b="1" dirty="0">
                <a:solidFill>
                  <a:srgbClr val="DC9E1F">
                    <a:lumMod val="50000"/>
                  </a:srgbClr>
                </a:solidFill>
                <a:latin typeface="Times New Roman" panose="02020603050405020304" pitchFamily="18" charset="0"/>
                <a:cs typeface="Times New Roman" panose="02020603050405020304" pitchFamily="18" charset="0"/>
              </a:rPr>
              <a:t>Desired degree: </a:t>
            </a:r>
            <a:r>
              <a:rPr lang="en-US" sz="1800" i="1" dirty="0">
                <a:solidFill>
                  <a:srgbClr val="DC9E1F">
                    <a:lumMod val="50000"/>
                  </a:srgbClr>
                </a:solidFill>
                <a:latin typeface="Times New Roman" panose="02020603050405020304" pitchFamily="18" charset="0"/>
                <a:cs typeface="Times New Roman" panose="02020603050405020304" pitchFamily="18" charset="0"/>
              </a:rPr>
              <a:t>TBA</a:t>
            </a:r>
          </a:p>
          <a:p>
            <a:pPr marL="0" indent="0">
              <a:buClr>
                <a:srgbClr val="DC9E1F"/>
              </a:buClr>
              <a:buNone/>
            </a:pPr>
            <a:r>
              <a:rPr lang="en-US" sz="1800" b="1" dirty="0">
                <a:solidFill>
                  <a:srgbClr val="DC9E1F">
                    <a:lumMod val="50000"/>
                  </a:srgbClr>
                </a:solidFill>
                <a:latin typeface="Times New Roman" panose="02020603050405020304" pitchFamily="18" charset="0"/>
                <a:cs typeface="Times New Roman" panose="02020603050405020304" pitchFamily="18" charset="0"/>
              </a:rPr>
              <a:t>SAT grade/date: </a:t>
            </a:r>
            <a:r>
              <a:rPr lang="en-US" sz="1800" i="1" dirty="0">
                <a:solidFill>
                  <a:srgbClr val="DC9E1F">
                    <a:lumMod val="50000"/>
                  </a:srgbClr>
                </a:solidFill>
                <a:latin typeface="Times New Roman" panose="02020603050405020304" pitchFamily="18" charset="0"/>
                <a:cs typeface="Times New Roman" panose="02020603050405020304" pitchFamily="18" charset="0"/>
              </a:rPr>
              <a:t>TBA</a:t>
            </a:r>
          </a:p>
          <a:p>
            <a:pPr marL="0" lvl="0" indent="0">
              <a:buClr>
                <a:srgbClr val="DC9E1F"/>
              </a:buClr>
              <a:buNone/>
            </a:pPr>
            <a:r>
              <a:rPr lang="en-US" sz="1800" b="1" dirty="0">
                <a:solidFill>
                  <a:srgbClr val="DC9E1F">
                    <a:lumMod val="50000"/>
                  </a:srgbClr>
                </a:solidFill>
                <a:latin typeface="Times New Roman" panose="02020603050405020304" pitchFamily="18" charset="0"/>
                <a:cs typeface="Times New Roman" panose="02020603050405020304" pitchFamily="18" charset="0"/>
              </a:rPr>
              <a:t>TOEFL grade/date: </a:t>
            </a:r>
            <a:r>
              <a:rPr lang="en-US" sz="1800" i="1" dirty="0">
                <a:solidFill>
                  <a:srgbClr val="DC9E1F">
                    <a:lumMod val="50000"/>
                  </a:srgbClr>
                </a:solidFill>
                <a:latin typeface="Times New Roman" panose="02020603050405020304" pitchFamily="18" charset="0"/>
                <a:cs typeface="Times New Roman" panose="02020603050405020304" pitchFamily="18" charset="0"/>
              </a:rPr>
              <a:t>TBA</a:t>
            </a:r>
          </a:p>
          <a:p>
            <a:pPr marL="0" indent="0">
              <a:buNone/>
            </a:pPr>
            <a:endParaRPr lang="bg-BG" dirty="0"/>
          </a:p>
        </p:txBody>
      </p:sp>
      <p:pic>
        <p:nvPicPr>
          <p:cNvPr id="6" name="Picture 5" descr="A person holding a ball&#10;&#10;Description automatically generated">
            <a:extLst>
              <a:ext uri="{FF2B5EF4-FFF2-40B4-BE49-F238E27FC236}">
                <a16:creationId xmlns:a16="http://schemas.microsoft.com/office/drawing/2014/main" id="{E8ECE140-1AC0-E77B-A8D1-0DD392895F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1368" y="1295400"/>
            <a:ext cx="4668253" cy="3781647"/>
          </a:xfrm>
          <a:prstGeom prst="rect">
            <a:avLst/>
          </a:prstGeom>
        </p:spPr>
      </p:pic>
    </p:spTree>
    <p:extLst>
      <p:ext uri="{BB962C8B-B14F-4D97-AF65-F5344CB8AC3E}">
        <p14:creationId xmlns:p14="http://schemas.microsoft.com/office/powerpoint/2010/main" val="1184393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78B3A8-835E-344D-0684-B96DFA1ECA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2200" y="-19665"/>
            <a:ext cx="4630420" cy="7162800"/>
          </a:xfrm>
          <a:prstGeom prst="rect">
            <a:avLst/>
          </a:prstGeom>
        </p:spPr>
      </p:pic>
    </p:spTree>
    <p:extLst>
      <p:ext uri="{BB962C8B-B14F-4D97-AF65-F5344CB8AC3E}">
        <p14:creationId xmlns:p14="http://schemas.microsoft.com/office/powerpoint/2010/main" val="1470150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0614" y="76200"/>
            <a:ext cx="8960986" cy="6096000"/>
          </a:xfrm>
        </p:spPr>
        <p:txBody>
          <a:bodyPr>
            <a:normAutofit/>
          </a:bodyPr>
          <a:lstStyle/>
          <a:p>
            <a:pPr marL="0" indent="0" algn="ctr">
              <a:lnSpc>
                <a:spcPct val="150000"/>
              </a:lnSpc>
              <a:buNone/>
            </a:pPr>
            <a:r>
              <a:rPr lang="en-US" sz="2400" b="1" dirty="0">
                <a:solidFill>
                  <a:schemeClr val="tx2">
                    <a:lumMod val="50000"/>
                  </a:schemeClr>
                </a:solidFill>
                <a:latin typeface="Times New Roman" panose="02020603050405020304" pitchFamily="18" charset="0"/>
                <a:cs typeface="Times New Roman" panose="02020603050405020304" pitchFamily="18" charset="0"/>
              </a:rPr>
              <a:t>Athletic achievements:</a:t>
            </a:r>
          </a:p>
          <a:p>
            <a:pPr marL="0" indent="0">
              <a:lnSpc>
                <a:spcPct val="150000"/>
              </a:lnSpc>
              <a:buNone/>
            </a:pPr>
            <a:r>
              <a:rPr lang="en-US" sz="1800" i="1" dirty="0">
                <a:solidFill>
                  <a:schemeClr val="tx2">
                    <a:lumMod val="50000"/>
                  </a:schemeClr>
                </a:solidFill>
                <a:latin typeface="Times New Roman" panose="02020603050405020304" pitchFamily="18" charset="0"/>
                <a:cs typeface="Times New Roman" panose="02020603050405020304" pitchFamily="18" charset="0"/>
              </a:rPr>
              <a:t>City of Jablanica Cup Season 2019/2020- 1st place </a:t>
            </a:r>
          </a:p>
          <a:p>
            <a:pPr marL="0" indent="0">
              <a:lnSpc>
                <a:spcPct val="150000"/>
              </a:lnSpc>
              <a:buNone/>
            </a:pPr>
            <a:r>
              <a:rPr lang="en-US" sz="1800" i="1" dirty="0">
                <a:solidFill>
                  <a:schemeClr val="tx2">
                    <a:lumMod val="50000"/>
                  </a:schemeClr>
                </a:solidFill>
                <a:latin typeface="Times New Roman" panose="02020603050405020304" pitchFamily="18" charset="0"/>
                <a:cs typeface="Times New Roman" panose="02020603050405020304" pitchFamily="18" charset="0"/>
              </a:rPr>
              <a:t>National Championship in Sofia -3rd place Season 2019/2020</a:t>
            </a:r>
          </a:p>
          <a:p>
            <a:pPr marL="0" indent="0">
              <a:lnSpc>
                <a:spcPct val="150000"/>
              </a:lnSpc>
              <a:buNone/>
            </a:pPr>
            <a:r>
              <a:rPr lang="en-US" sz="1800" i="1" dirty="0">
                <a:solidFill>
                  <a:schemeClr val="tx2">
                    <a:lumMod val="50000"/>
                  </a:schemeClr>
                </a:solidFill>
                <a:latin typeface="Times New Roman" panose="02020603050405020304" pitchFamily="18" charset="0"/>
                <a:cs typeface="Times New Roman" panose="02020603050405020304" pitchFamily="18" charset="0"/>
              </a:rPr>
              <a:t>National Championship in </a:t>
            </a:r>
            <a:r>
              <a:rPr lang="en-US" sz="1800" i="1" dirty="0" err="1">
                <a:solidFill>
                  <a:schemeClr val="tx2">
                    <a:lumMod val="50000"/>
                  </a:schemeClr>
                </a:solidFill>
                <a:latin typeface="Times New Roman" panose="02020603050405020304" pitchFamily="18" charset="0"/>
                <a:cs typeface="Times New Roman" panose="02020603050405020304" pitchFamily="18" charset="0"/>
              </a:rPr>
              <a:t>Dryanovo</a:t>
            </a:r>
            <a:r>
              <a:rPr lang="en-US" sz="1800" i="1" dirty="0">
                <a:solidFill>
                  <a:schemeClr val="tx2">
                    <a:lumMod val="50000"/>
                  </a:schemeClr>
                </a:solidFill>
                <a:latin typeface="Times New Roman" panose="02020603050405020304" pitchFamily="18" charset="0"/>
                <a:cs typeface="Times New Roman" panose="02020603050405020304" pitchFamily="18" charset="0"/>
              </a:rPr>
              <a:t>- 1st place Season 2019/2020</a:t>
            </a:r>
          </a:p>
          <a:p>
            <a:pPr marL="0" indent="0">
              <a:lnSpc>
                <a:spcPct val="150000"/>
              </a:lnSpc>
              <a:buNone/>
            </a:pPr>
            <a:r>
              <a:rPr lang="en-US" sz="1800" i="1" dirty="0" err="1">
                <a:solidFill>
                  <a:schemeClr val="tx2">
                    <a:lumMod val="50000"/>
                  </a:schemeClr>
                </a:solidFill>
                <a:latin typeface="Times New Roman" panose="02020603050405020304" pitchFamily="18" charset="0"/>
                <a:cs typeface="Times New Roman" panose="02020603050405020304" pitchFamily="18" charset="0"/>
              </a:rPr>
              <a:t>ProMarket</a:t>
            </a:r>
            <a:r>
              <a:rPr lang="en-US" sz="1800" i="1" dirty="0">
                <a:solidFill>
                  <a:schemeClr val="tx2">
                    <a:lumMod val="50000"/>
                  </a:schemeClr>
                </a:solidFill>
                <a:latin typeface="Times New Roman" panose="02020603050405020304" pitchFamily="18" charset="0"/>
                <a:cs typeface="Times New Roman" panose="02020603050405020304" pitchFamily="18" charset="0"/>
              </a:rPr>
              <a:t> Cup- 1st place Season 2019/2020 </a:t>
            </a:r>
          </a:p>
          <a:p>
            <a:pPr marL="0" indent="0">
              <a:lnSpc>
                <a:spcPct val="150000"/>
              </a:lnSpc>
              <a:buNone/>
            </a:pPr>
            <a:r>
              <a:rPr lang="en-US" sz="1800" i="1" dirty="0">
                <a:solidFill>
                  <a:schemeClr val="tx2">
                    <a:lumMod val="50000"/>
                  </a:schemeClr>
                </a:solidFill>
                <a:latin typeface="Times New Roman" panose="02020603050405020304" pitchFamily="18" charset="0"/>
                <a:cs typeface="Times New Roman" panose="02020603050405020304" pitchFamily="18" charset="0"/>
              </a:rPr>
              <a:t>National Championship Bulgaria- 2nd place Season 2020/2021</a:t>
            </a:r>
          </a:p>
          <a:p>
            <a:pPr marL="0" indent="0">
              <a:lnSpc>
                <a:spcPct val="150000"/>
              </a:lnSpc>
              <a:buNone/>
            </a:pPr>
            <a:r>
              <a:rPr lang="en-US" sz="1800" i="1" dirty="0">
                <a:solidFill>
                  <a:schemeClr val="tx2">
                    <a:lumMod val="50000"/>
                  </a:schemeClr>
                </a:solidFill>
                <a:latin typeface="Times New Roman" panose="02020603050405020304" pitchFamily="18" charset="0"/>
                <a:cs typeface="Times New Roman" panose="02020603050405020304" pitchFamily="18" charset="0"/>
              </a:rPr>
              <a:t>National Championship Bulgaria- 5th place Season 2021/2022</a:t>
            </a:r>
          </a:p>
          <a:p>
            <a:pPr marL="0" indent="0">
              <a:lnSpc>
                <a:spcPct val="150000"/>
              </a:lnSpc>
              <a:buNone/>
            </a:pPr>
            <a:r>
              <a:rPr lang="en-US" sz="1800" i="1" dirty="0">
                <a:solidFill>
                  <a:schemeClr val="tx2">
                    <a:lumMod val="50000"/>
                  </a:schemeClr>
                </a:solidFill>
                <a:latin typeface="Times New Roman" panose="02020603050405020304" pitchFamily="18" charset="0"/>
                <a:cs typeface="Times New Roman" panose="02020603050405020304" pitchFamily="18" charset="0"/>
              </a:rPr>
              <a:t>Nation Championship Bulgaria- 8th place Season 2022/2023</a:t>
            </a:r>
          </a:p>
          <a:p>
            <a:pPr marL="0" indent="0">
              <a:buNone/>
            </a:pPr>
            <a:endParaRPr lang="bg-BG" dirty="0"/>
          </a:p>
        </p:txBody>
      </p:sp>
    </p:spTree>
    <p:extLst>
      <p:ext uri="{BB962C8B-B14F-4D97-AF65-F5344CB8AC3E}">
        <p14:creationId xmlns:p14="http://schemas.microsoft.com/office/powerpoint/2010/main" val="3281915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52400" y="0"/>
            <a:ext cx="7924800" cy="4114800"/>
          </a:xfrm>
        </p:spPr>
        <p:txBody>
          <a:bodyPr/>
          <a:lstStyle/>
          <a:p>
            <a:pPr marL="0" indent="0">
              <a:buNone/>
            </a:pPr>
            <a:endParaRPr lang="en-US" sz="2100" b="1" dirty="0">
              <a:solidFill>
                <a:schemeClr val="tx2">
                  <a:lumMod val="50000"/>
                </a:schemeClr>
              </a:solidFill>
              <a:latin typeface="Times New Roman" panose="02020603050405020304" pitchFamily="18" charset="0"/>
              <a:cs typeface="Times New Roman" panose="02020603050405020304" pitchFamily="18" charset="0"/>
            </a:endParaRPr>
          </a:p>
          <a:p>
            <a:pPr marL="0" indent="0">
              <a:buNone/>
            </a:pPr>
            <a:endParaRPr lang="en-US" dirty="0">
              <a:solidFill>
                <a:schemeClr val="tx2">
                  <a:lumMod val="50000"/>
                </a:schemeClr>
              </a:solidFill>
              <a:latin typeface="Times New Roman" panose="02020603050405020304" pitchFamily="18" charset="0"/>
              <a:cs typeface="Times New Roman" panose="02020603050405020304" pitchFamily="18" charset="0"/>
            </a:endParaRPr>
          </a:p>
          <a:p>
            <a:pPr marL="0" indent="0">
              <a:buNone/>
            </a:pPr>
            <a:endParaRPr lang="bg-BG" dirty="0"/>
          </a:p>
        </p:txBody>
      </p:sp>
      <p:pic>
        <p:nvPicPr>
          <p:cNvPr id="2" name="Picture 1">
            <a:extLst>
              <a:ext uri="{FF2B5EF4-FFF2-40B4-BE49-F238E27FC236}">
                <a16:creationId xmlns:a16="http://schemas.microsoft.com/office/drawing/2014/main" id="{D56A71E9-DBE7-15A1-61DC-B91EA55E4F79}"/>
              </a:ext>
            </a:extLst>
          </p:cNvPr>
          <p:cNvPicPr>
            <a:picLocks noChangeAspect="1"/>
          </p:cNvPicPr>
          <p:nvPr/>
        </p:nvPicPr>
        <p:blipFill>
          <a:blip r:embed="rId2"/>
          <a:stretch>
            <a:fillRect/>
          </a:stretch>
        </p:blipFill>
        <p:spPr>
          <a:xfrm>
            <a:off x="2644140" y="40660"/>
            <a:ext cx="3832860" cy="6817340"/>
          </a:xfrm>
          <a:prstGeom prst="rect">
            <a:avLst/>
          </a:prstGeom>
        </p:spPr>
      </p:pic>
    </p:spTree>
    <p:extLst>
      <p:ext uri="{BB962C8B-B14F-4D97-AF65-F5344CB8AC3E}">
        <p14:creationId xmlns:p14="http://schemas.microsoft.com/office/powerpoint/2010/main" val="478205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E931BC-241F-7B71-C688-5386578CF9B9}"/>
              </a:ext>
            </a:extLst>
          </p:cNvPr>
          <p:cNvSpPr>
            <a:spLocks noGrp="1"/>
          </p:cNvSpPr>
          <p:nvPr>
            <p:ph sz="quarter" idx="13"/>
          </p:nvPr>
        </p:nvSpPr>
        <p:spPr>
          <a:xfrm>
            <a:off x="152400" y="152400"/>
            <a:ext cx="8382000" cy="5562600"/>
          </a:xfrm>
        </p:spPr>
        <p:txBody>
          <a:bodyPr/>
          <a:lstStyle/>
          <a:p>
            <a:pPr marL="0" indent="0" algn="ctr">
              <a:lnSpc>
                <a:spcPct val="150000"/>
              </a:lnSpc>
              <a:buNone/>
            </a:pPr>
            <a:r>
              <a:rPr lang="en-US" sz="2400" b="1" dirty="0">
                <a:solidFill>
                  <a:schemeClr val="tx2">
                    <a:lumMod val="50000"/>
                  </a:schemeClr>
                </a:solidFill>
                <a:latin typeface="Times New Roman" panose="02020603050405020304" pitchFamily="18" charset="0"/>
                <a:cs typeface="Times New Roman" panose="02020603050405020304" pitchFamily="18" charset="0"/>
              </a:rPr>
              <a:t>Academic achievements:</a:t>
            </a:r>
          </a:p>
          <a:p>
            <a:pPr marL="0" indent="0">
              <a:lnSpc>
                <a:spcPct val="150000"/>
              </a:lnSpc>
              <a:buNone/>
            </a:pPr>
            <a:r>
              <a:rPr lang="en-US" sz="2400" b="1" dirty="0">
                <a:solidFill>
                  <a:schemeClr val="tx2">
                    <a:lumMod val="50000"/>
                  </a:schemeClr>
                </a:solidFill>
                <a:latin typeface="Times New Roman" panose="02020603050405020304" pitchFamily="18" charset="0"/>
                <a:cs typeface="Times New Roman" panose="02020603050405020304" pitchFamily="18" charset="0"/>
              </a:rPr>
              <a:t> </a:t>
            </a:r>
            <a:r>
              <a:rPr lang="en-US" sz="2000" i="1" dirty="0">
                <a:solidFill>
                  <a:schemeClr val="tx2">
                    <a:lumMod val="50000"/>
                  </a:schemeClr>
                </a:solidFill>
                <a:latin typeface="Times New Roman" panose="02020603050405020304" pitchFamily="18" charset="0"/>
                <a:cs typeface="Times New Roman" panose="02020603050405020304" pitchFamily="18" charset="0"/>
              </a:rPr>
              <a:t>The latest achievement of mine is CAE Cambridge Certificate in English. Another thing is that I was one of 20 people chosen in my school to participate in the IB Diploma program. The requirements here in </a:t>
            </a:r>
            <a:r>
              <a:rPr lang="en-US" sz="2000" i="1" dirty="0" err="1">
                <a:solidFill>
                  <a:schemeClr val="tx2">
                    <a:lumMod val="50000"/>
                  </a:schemeClr>
                </a:solidFill>
                <a:latin typeface="Times New Roman" panose="02020603050405020304" pitchFamily="18" charset="0"/>
                <a:cs typeface="Times New Roman" panose="02020603050405020304" pitchFamily="18" charset="0"/>
              </a:rPr>
              <a:t>Britanica</a:t>
            </a:r>
            <a:r>
              <a:rPr lang="en-US" sz="2000" i="1" dirty="0">
                <a:solidFill>
                  <a:schemeClr val="tx2">
                    <a:lumMod val="50000"/>
                  </a:schemeClr>
                </a:solidFill>
                <a:latin typeface="Times New Roman" panose="02020603050405020304" pitchFamily="18" charset="0"/>
                <a:cs typeface="Times New Roman" panose="02020603050405020304" pitchFamily="18" charset="0"/>
              </a:rPr>
              <a:t> Park School are- an average grade of 5.5, excellent discipline and to maintain a good moral and ethical system, which are in accordance with the ones in the IB. </a:t>
            </a:r>
            <a:endParaRPr lang="bg-BG" sz="2000" i="1" dirty="0"/>
          </a:p>
        </p:txBody>
      </p:sp>
    </p:spTree>
    <p:extLst>
      <p:ext uri="{BB962C8B-B14F-4D97-AF65-F5344CB8AC3E}">
        <p14:creationId xmlns:p14="http://schemas.microsoft.com/office/powerpoint/2010/main" val="1719868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152400"/>
            <a:ext cx="5486400" cy="609600"/>
          </a:xfrm>
        </p:spPr>
        <p:txBody>
          <a:bodyPr/>
          <a:lstStyle/>
          <a:p>
            <a:r>
              <a:rPr lang="en-US" b="1" dirty="0">
                <a:solidFill>
                  <a:srgbClr val="DC9E1F">
                    <a:lumMod val="50000"/>
                  </a:srgbClr>
                </a:solidFill>
                <a:latin typeface="Times New Roman" panose="02020603050405020304" pitchFamily="18" charset="0"/>
                <a:cs typeface="Times New Roman" panose="02020603050405020304" pitchFamily="18" charset="0"/>
              </a:rPr>
              <a:t>Interview questions</a:t>
            </a:r>
            <a:endParaRPr lang="bg-BG" dirty="0"/>
          </a:p>
        </p:txBody>
      </p:sp>
      <p:sp>
        <p:nvSpPr>
          <p:cNvPr id="3" name="Content Placeholder 2"/>
          <p:cNvSpPr>
            <a:spLocks noGrp="1"/>
          </p:cNvSpPr>
          <p:nvPr>
            <p:ph sz="quarter" idx="13"/>
          </p:nvPr>
        </p:nvSpPr>
        <p:spPr>
          <a:xfrm>
            <a:off x="152400" y="762000"/>
            <a:ext cx="8839200" cy="5029200"/>
          </a:xfrm>
        </p:spPr>
        <p:txBody>
          <a:bodyPr>
            <a:normAutofit fontScale="92500"/>
          </a:bodyPr>
          <a:lstStyle/>
          <a:p>
            <a:pPr marL="0" indent="0">
              <a:lnSpc>
                <a:spcPct val="170000"/>
              </a:lnSpc>
              <a:buNone/>
            </a:pPr>
            <a:r>
              <a:rPr lang="en-US" sz="2500" b="1" dirty="0">
                <a:solidFill>
                  <a:schemeClr val="tx2">
                    <a:lumMod val="50000"/>
                  </a:schemeClr>
                </a:solidFill>
                <a:latin typeface="Times New Roman" panose="02020603050405020304" pitchFamily="18" charset="0"/>
                <a:cs typeface="Times New Roman" panose="02020603050405020304" pitchFamily="18" charset="0"/>
              </a:rPr>
              <a:t>Describe yourself with a few sentences:</a:t>
            </a:r>
          </a:p>
          <a:p>
            <a:pPr marL="0" indent="0">
              <a:lnSpc>
                <a:spcPct val="170000"/>
              </a:lnSpc>
              <a:buNone/>
            </a:pPr>
            <a:r>
              <a:rPr lang="en-US" sz="2100" i="1" dirty="0">
                <a:solidFill>
                  <a:schemeClr val="tx2">
                    <a:lumMod val="50000"/>
                  </a:schemeClr>
                </a:solidFill>
                <a:latin typeface="Times New Roman" panose="02020603050405020304" pitchFamily="18" charset="0"/>
                <a:cs typeface="Times New Roman" panose="02020603050405020304" pitchFamily="18" charset="0"/>
              </a:rPr>
              <a:t>Currently I am a student at </a:t>
            </a:r>
            <a:r>
              <a:rPr lang="en-US" sz="2100" i="1" dirty="0" err="1">
                <a:solidFill>
                  <a:schemeClr val="tx2">
                    <a:lumMod val="50000"/>
                  </a:schemeClr>
                </a:solidFill>
                <a:latin typeface="Times New Roman" panose="02020603050405020304" pitchFamily="18" charset="0"/>
                <a:cs typeface="Times New Roman" panose="02020603050405020304" pitchFamily="18" charset="0"/>
              </a:rPr>
              <a:t>Britanica</a:t>
            </a:r>
            <a:r>
              <a:rPr lang="en-US" sz="2100" i="1" dirty="0">
                <a:solidFill>
                  <a:schemeClr val="tx2">
                    <a:lumMod val="50000"/>
                  </a:schemeClr>
                </a:solidFill>
                <a:latin typeface="Times New Roman" panose="02020603050405020304" pitchFamily="18" charset="0"/>
                <a:cs typeface="Times New Roman" panose="02020603050405020304" pitchFamily="18" charset="0"/>
              </a:rPr>
              <a:t> Park School in Sofia, Bulgaria. I am  a well-organized person, who has leadership, time-management and excellent teamwork skills. Furthermore, I am a hard worker who is ready to pay the price of hard work and make enough sacrifices to achieve my goal. In terms of my long-standing passion and goal I am highly motivated to further my volleyball career. My main goal is to become a player in series A1 in Italy and to compete with the best players worldwide.</a:t>
            </a:r>
          </a:p>
          <a:p>
            <a:pPr marL="0" indent="0">
              <a:lnSpc>
                <a:spcPct val="170000"/>
              </a:lnSpc>
              <a:buNone/>
            </a:pPr>
            <a:r>
              <a:rPr lang="en-US" sz="2500" i="1" dirty="0">
                <a:solidFill>
                  <a:schemeClr val="tx2">
                    <a:lumMod val="50000"/>
                  </a:schemeClr>
                </a:solidFill>
                <a:latin typeface="Times New Roman" panose="02020603050405020304" pitchFamily="18" charset="0"/>
                <a:cs typeface="Times New Roman" panose="02020603050405020304" pitchFamily="18" charset="0"/>
              </a:rPr>
              <a:t>	</a:t>
            </a:r>
            <a:endParaRPr lang="bg-BG" dirty="0"/>
          </a:p>
        </p:txBody>
      </p:sp>
    </p:spTree>
    <p:extLst>
      <p:ext uri="{BB962C8B-B14F-4D97-AF65-F5344CB8AC3E}">
        <p14:creationId xmlns:p14="http://schemas.microsoft.com/office/powerpoint/2010/main" val="2852392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A7D948A-2672-7F7B-0358-0502B2C0983B}"/>
              </a:ext>
            </a:extLst>
          </p:cNvPr>
          <p:cNvSpPr>
            <a:spLocks noGrp="1"/>
          </p:cNvSpPr>
          <p:nvPr>
            <p:ph sz="quarter" idx="13"/>
          </p:nvPr>
        </p:nvSpPr>
        <p:spPr>
          <a:xfrm>
            <a:off x="152400" y="152400"/>
            <a:ext cx="8839200" cy="5638800"/>
          </a:xfrm>
        </p:spPr>
        <p:txBody>
          <a:bodyPr>
            <a:normAutofit lnSpcReduction="10000"/>
          </a:bodyPr>
          <a:lstStyle/>
          <a:p>
            <a:pPr marL="0" indent="0">
              <a:buNone/>
            </a:pPr>
            <a:r>
              <a:rPr lang="bg-BG" sz="2100" b="1" dirty="0" err="1">
                <a:solidFill>
                  <a:schemeClr val="tx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What</a:t>
            </a:r>
            <a:r>
              <a:rPr lang="bg-BG" sz="2100" b="1" dirty="0">
                <a:solidFill>
                  <a:schemeClr val="tx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bg-BG" sz="2100" b="1" dirty="0" err="1">
                <a:solidFill>
                  <a:schemeClr val="tx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does</a:t>
            </a:r>
            <a:r>
              <a:rPr lang="bg-BG" sz="2100" b="1" dirty="0">
                <a:solidFill>
                  <a:schemeClr val="tx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bg-BG" sz="2100" b="1" dirty="0" err="1">
                <a:solidFill>
                  <a:schemeClr val="tx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volleyball</a:t>
            </a:r>
            <a:r>
              <a:rPr lang="bg-BG" sz="2100" b="1" dirty="0">
                <a:solidFill>
                  <a:schemeClr val="tx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bg-BG" sz="2100" b="1" dirty="0" err="1">
                <a:solidFill>
                  <a:schemeClr val="tx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mean</a:t>
            </a:r>
            <a:r>
              <a:rPr lang="bg-BG" sz="2100" b="1" dirty="0">
                <a:solidFill>
                  <a:schemeClr val="tx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bg-BG" sz="2100" b="1" dirty="0" err="1">
                <a:solidFill>
                  <a:schemeClr val="tx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to</a:t>
            </a:r>
            <a:r>
              <a:rPr lang="bg-BG" sz="2100" b="1" dirty="0">
                <a:solidFill>
                  <a:schemeClr val="tx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bg-BG" sz="2100" b="1" dirty="0" err="1">
                <a:solidFill>
                  <a:schemeClr val="tx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you</a:t>
            </a:r>
            <a:r>
              <a:rPr lang="bg-BG" sz="2100" b="1" dirty="0">
                <a:solidFill>
                  <a:schemeClr val="tx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bg-BG" sz="2100" b="1" dirty="0">
              <a:solidFill>
                <a:schemeClr val="tx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50000"/>
              </a:lnSpc>
              <a:buNone/>
            </a:pPr>
            <a:r>
              <a:rPr lang="en-US" sz="1800" i="1" dirty="0">
                <a:solidFill>
                  <a:schemeClr val="tx2">
                    <a:lumMod val="50000"/>
                  </a:schemeClr>
                </a:solidFill>
                <a:latin typeface="Times New Roman" panose="02020603050405020304" pitchFamily="18" charset="0"/>
                <a:cs typeface="Times New Roman" panose="02020603050405020304" pitchFamily="18" charset="0"/>
              </a:rPr>
              <a:t>For me volleyball is a great passion. I first started playing volleyball at 11 years of age and only from my first training I felt the desire to compete with the other players and improve myself. I consider myself to be a good player, so I want to further develop my abilities and prove myself world widely. As part of a team, I have taken part in numerous competitions, which enhanced my ambitions to success and helped me grow as a team player, also as a motivated and responsible person. Volleyball also helped me develop skills such as effective communication, time-management skills, open-mindedness, respect and discipline. For instance, last year my team experienced problems at the start of the season. From my previous experience I was able to influence them by motivating, listening, helping them and in the first half of the season ranking we finished 2nd. This trend continued further in the second half of the season, and we qualified for our country’s competition. I am convinced that I will continue to put extra effort into being a better version of myself, which is going to help the team in the long run. </a:t>
            </a:r>
            <a:endParaRPr lang="bg-BG" sz="1800" i="1" dirty="0">
              <a:solidFill>
                <a:schemeClr val="tx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4848437"/>
      </p:ext>
    </p:extLst>
  </p:cSld>
  <p:clrMapOvr>
    <a:masterClrMapping/>
  </p:clrMapOvr>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Horizon</Template>
  <TotalTime>21690</TotalTime>
  <Words>962</Words>
  <Application>Microsoft Office PowerPoint</Application>
  <PresentationFormat>On-screen Show (4:3)</PresentationFormat>
  <Paragraphs>56</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Arial Narrow</vt:lpstr>
      <vt:lpstr>Calibri</vt:lpstr>
      <vt:lpstr>Times New Roman</vt:lpstr>
      <vt:lpstr>Horizon</vt:lpstr>
      <vt:lpstr>Nikolay Kotevski Middle blocker/opposite</vt:lpstr>
      <vt:lpstr>PowerPoint Presentation</vt:lpstr>
      <vt:lpstr>Additional Information</vt:lpstr>
      <vt:lpstr>PowerPoint Presentation</vt:lpstr>
      <vt:lpstr>PowerPoint Presentation</vt:lpstr>
      <vt:lpstr>PowerPoint Presentation</vt:lpstr>
      <vt:lpstr>PowerPoint Presentation</vt:lpstr>
      <vt:lpstr>Interview questions</vt:lpstr>
      <vt:lpstr>PowerPoint Presentation</vt:lpstr>
      <vt:lpstr>PowerPoint Presentation</vt:lpstr>
      <vt:lpstr>PowerPoint Presentation</vt:lpstr>
      <vt:lpstr>Video Analysis</vt:lpstr>
      <vt:lpstr>The presentation provides all the basic information for the student-athlete. More details and video can be provided if needed. Contact us.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Alexander Popov Outside hitter</dc:title>
  <dc:creator>Radoslav Popov</dc:creator>
  <cp:lastModifiedBy>Radoslav Popov</cp:lastModifiedBy>
  <cp:revision>27</cp:revision>
  <dcterms:created xsi:type="dcterms:W3CDTF">2006-08-16T00:00:00Z</dcterms:created>
  <dcterms:modified xsi:type="dcterms:W3CDTF">2024-09-25T17:12:02Z</dcterms:modified>
</cp:coreProperties>
</file>