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85" r:id="rId5"/>
    <p:sldId id="286" r:id="rId6"/>
    <p:sldId id="258" r:id="rId7"/>
    <p:sldId id="259" r:id="rId8"/>
    <p:sldId id="275" r:id="rId9"/>
    <p:sldId id="280" r:id="rId10"/>
    <p:sldId id="276" r:id="rId11"/>
    <p:sldId id="277" r:id="rId12"/>
    <p:sldId id="278" r:id="rId13"/>
    <p:sldId id="279" r:id="rId14"/>
    <p:sldId id="281" r:id="rId15"/>
    <p:sldId id="268" r:id="rId16"/>
    <p:sldId id="282" r:id="rId17"/>
    <p:sldId id="261" r:id="rId18"/>
    <p:sldId id="267" r:id="rId19"/>
    <p:sldId id="283" r:id="rId20"/>
    <p:sldId id="273" r:id="rId21"/>
    <p:sldId id="284"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8" d="100"/>
          <a:sy n="78" d="100"/>
        </p:scale>
        <p:origin x="15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tletikabg.com/2021/02/21/%D0%B2%D1%82%D0%BE%D1%80%D0%B8-%D1%82%D0%B8%D1%82%D0%BB%D0%B8-%D0%B7%D0%B0-%D0%BC%D0%B0%D1%80%D1%82%D0%B8%D0%BD-%D0%B4%D0%B8%D0%BC%D0%B8%D1%82%D1%80%D0%BE%D0%B2-%D0%B0%D0%BB%D0%B5%D0%BA%D1%81%D0%B0/" TargetMode="External"/><Relationship Id="rId2" Type="http://schemas.openxmlformats.org/officeDocument/2006/relationships/hyperlink" Target="https://www.atletikabg.com/2023/06/19/%D0%B4%D0%B2%D1%83%D0%BA%D1%80%D0%B0%D1%82%D0%BD%D0%B8-%D1%88%D0%B0%D0%BC%D0%BF%D0%B8%D0%BE%D0%BD%D0%B8-%D0%BD%D0%B0-%D0%BD%D0%B0%D1%86%D0%B8%D0%BE%D0%BD%D0%B0%D0%BB%D0%BD%D0%BE%D1%82%D0%BE-%D0%BF/"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insport.bg/2020/07/12/%D1%82%D0%B8%D1%82%D0%BB%D0%B0-%D0%B8-%D1%81%D1%80%D0%B5%D0%B1%D1%80%D0%BE-%D0%B7%D0%B0-%D0%B8%D0%B2%D0%B5%D1%82-%D0%BB%D0%B0%D0%BB%D0%BE%D0%B2%D0%B0-%D1%81%D0%BF%D1%80%D0%B8%D0%BD%D1%82-%D0%B0%D0%B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h2aaTUl7LY" TargetMode="External"/><Relationship Id="rId2" Type="http://schemas.openxmlformats.org/officeDocument/2006/relationships/hyperlink" Target="https://www.youtube.com/watch?v=0hYeJ0IM_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11"/>
            <a:ext cx="7772400" cy="1470025"/>
          </a:xfrm>
        </p:spPr>
        <p:txBody>
          <a:bodyPr/>
          <a:lstStyle/>
          <a:p>
            <a:r>
              <a:rPr lang="en-US" sz="4000" b="1" i="1" dirty="0" err="1">
                <a:solidFill>
                  <a:schemeClr val="tx2">
                    <a:lumMod val="50000"/>
                  </a:schemeClr>
                </a:solidFill>
                <a:latin typeface="Times New Roman" panose="02020603050405020304" pitchFamily="18" charset="0"/>
                <a:cs typeface="Times New Roman" panose="02020603050405020304" pitchFamily="18" charset="0"/>
              </a:rPr>
              <a:t>Aleksana</a:t>
            </a:r>
            <a:r>
              <a:rPr lang="en-US" sz="4000" b="1" i="1" dirty="0">
                <a:solidFill>
                  <a:schemeClr val="tx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tx2">
                    <a:lumMod val="50000"/>
                  </a:schemeClr>
                </a:solidFill>
                <a:latin typeface="Times New Roman" panose="02020603050405020304" pitchFamily="18" charset="0"/>
                <a:cs typeface="Times New Roman" panose="02020603050405020304" pitchFamily="18" charset="0"/>
              </a:rPr>
              <a:t>Petkova</a:t>
            </a:r>
            <a:br>
              <a:rPr lang="en-US" sz="4000" b="1" i="1" dirty="0">
                <a:solidFill>
                  <a:schemeClr val="tx2">
                    <a:lumMod val="50000"/>
                  </a:schemeClr>
                </a:solidFill>
                <a:latin typeface="Times New Roman" panose="02020603050405020304" pitchFamily="18" charset="0"/>
                <a:cs typeface="Times New Roman" panose="02020603050405020304" pitchFamily="18" charset="0"/>
              </a:rPr>
            </a:br>
            <a:r>
              <a:rPr lang="en-US" sz="2000" b="1" i="1" dirty="0">
                <a:solidFill>
                  <a:schemeClr val="tx2">
                    <a:lumMod val="50000"/>
                  </a:schemeClr>
                </a:solidFill>
                <a:latin typeface="Times New Roman" panose="02020603050405020304" pitchFamily="18" charset="0"/>
                <a:cs typeface="Times New Roman" panose="02020603050405020304" pitchFamily="18" charset="0"/>
              </a:rPr>
              <a:t>200m, 400m, 400m hurdles, hexathlon</a:t>
            </a:r>
            <a:endParaRPr lang="bg-BG"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51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78" y="342900"/>
            <a:ext cx="3753678" cy="6172200"/>
          </a:xfrm>
        </p:spPr>
        <p:txBody>
          <a:bodyPr>
            <a:normAutofit lnSpcReduction="10000"/>
          </a:bodyPr>
          <a:lstStyle/>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Second places</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200m</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2020 - 27.49 (U16 - outdoor)</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2022 - 26.11 (U16 - indoor)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400m hurdles</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2023 - 64.48 (U18 - outdoor)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hexathlon</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2020 - 289 points (U16 - outdoor)</a:t>
            </a: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3" descr="A group of women running on a track&#10;&#10;Description automatically generated">
            <a:extLst>
              <a:ext uri="{FF2B5EF4-FFF2-40B4-BE49-F238E27FC236}">
                <a16:creationId xmlns:a16="http://schemas.microsoft.com/office/drawing/2014/main" id="{4CFDFF00-D905-1C3A-A6C9-30E92B724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371600"/>
            <a:ext cx="5184846" cy="3867150"/>
          </a:xfrm>
          <a:prstGeom prst="rect">
            <a:avLst/>
          </a:prstGeom>
        </p:spPr>
      </p:pic>
    </p:spTree>
    <p:extLst>
      <p:ext uri="{BB962C8B-B14F-4D97-AF65-F5344CB8AC3E}">
        <p14:creationId xmlns:p14="http://schemas.microsoft.com/office/powerpoint/2010/main" val="185356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91000" y="152400"/>
            <a:ext cx="4800600" cy="6172200"/>
          </a:xfrm>
        </p:spPr>
        <p:txBody>
          <a:bodyPr>
            <a:normAutofit/>
          </a:bodyPr>
          <a:lstStyle/>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Second places</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200m</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2020 - 27.49 (U16 - outdoor)</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2022 - 26.11 (U16 - indoor)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400m hurdles</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2023 - 64.48 (U18 - outdoor)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hexathlon</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2020 - 289 points (U16 - outdoor)</a:t>
            </a: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Picture 5" descr="A group of girls standing on a podium&#10;&#10;Description automatically generated">
            <a:extLst>
              <a:ext uri="{FF2B5EF4-FFF2-40B4-BE49-F238E27FC236}">
                <a16:creationId xmlns:a16="http://schemas.microsoft.com/office/drawing/2014/main" id="{4477771F-A8A5-F338-06B9-3C6A58B35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18"/>
            <a:ext cx="4365763" cy="5821017"/>
          </a:xfrm>
          <a:prstGeom prst="rect">
            <a:avLst/>
          </a:prstGeom>
        </p:spPr>
      </p:pic>
    </p:spTree>
    <p:extLst>
      <p:ext uri="{BB962C8B-B14F-4D97-AF65-F5344CB8AC3E}">
        <p14:creationId xmlns:p14="http://schemas.microsoft.com/office/powerpoint/2010/main" val="64462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8686800" cy="6172200"/>
          </a:xfrm>
        </p:spPr>
        <p:txBody>
          <a:bodyPr>
            <a:normAutofit/>
          </a:bodyPr>
          <a:lstStyle/>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Third places</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200m</a:t>
            </a:r>
          </a:p>
          <a:p>
            <a:pPr marL="0" indent="0" algn="ctr">
              <a:buNone/>
            </a:pPr>
            <a:r>
              <a:rPr lang="nl-NL" sz="1800" b="1" i="1" dirty="0">
                <a:solidFill>
                  <a:schemeClr val="tx2">
                    <a:lumMod val="50000"/>
                  </a:schemeClr>
                </a:solidFill>
                <a:latin typeface="Times New Roman" panose="02020603050405020304" pitchFamily="18" charset="0"/>
                <a:cs typeface="Times New Roman" panose="02020603050405020304" pitchFamily="18" charset="0"/>
              </a:rPr>
              <a:t>2022 - 26.22 (U20 - indoor)</a:t>
            </a: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400m</a:t>
            </a:r>
          </a:p>
          <a:p>
            <a:pPr marL="0" indent="0" algn="ctr">
              <a:buNone/>
            </a:pPr>
            <a:r>
              <a:rPr lang="nl-NL" sz="1800" b="1" i="1" dirty="0">
                <a:solidFill>
                  <a:schemeClr val="tx2">
                    <a:lumMod val="50000"/>
                  </a:schemeClr>
                </a:solidFill>
                <a:latin typeface="Times New Roman" panose="02020603050405020304" pitchFamily="18" charset="0"/>
                <a:cs typeface="Times New Roman" panose="02020603050405020304" pitchFamily="18" charset="0"/>
              </a:rPr>
              <a:t>2023 - 59.69 (U18 - indoor)</a:t>
            </a:r>
            <a:endParaRPr lang="nl-NL"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Other (international competitions)</a:t>
            </a:r>
          </a:p>
          <a:p>
            <a:pPr marL="0" indent="0" algn="ctr">
              <a:buNone/>
            </a:pPr>
            <a:r>
              <a:rPr lang="nl-NL" sz="1900" b="1" i="1" dirty="0">
                <a:solidFill>
                  <a:schemeClr val="tx2">
                    <a:lumMod val="50000"/>
                  </a:schemeClr>
                </a:solidFill>
                <a:latin typeface="Times New Roman" panose="02020603050405020304" pitchFamily="18" charset="0"/>
                <a:cs typeface="Times New Roman" panose="02020603050405020304" pitchFamily="18" charset="0"/>
              </a:rPr>
              <a:t>2019 - 3th place U13 - 800m - European Kids Athletic Games - Brno, Czech Republic - 2:24.60</a:t>
            </a:r>
          </a:p>
          <a:p>
            <a:pPr marL="0" indent="0" algn="ctr">
              <a:buNone/>
            </a:pPr>
            <a:r>
              <a:rPr lang="nl-NL" sz="1900" b="1" i="1" dirty="0">
                <a:solidFill>
                  <a:schemeClr val="tx2">
                    <a:lumMod val="50000"/>
                  </a:schemeClr>
                </a:solidFill>
                <a:latin typeface="Times New Roman" panose="02020603050405020304" pitchFamily="18" charset="0"/>
                <a:cs typeface="Times New Roman" panose="02020603050405020304" pitchFamily="18" charset="0"/>
              </a:rPr>
              <a:t>2021 - 3th place U15 - 300m - European Kids Athletic Games - Brno, Czech Republic - 41.00</a:t>
            </a:r>
          </a:p>
          <a:p>
            <a:pPr marL="0" indent="0" algn="ctr">
              <a:buNone/>
            </a:pPr>
            <a:r>
              <a:rPr lang="nl-NL" sz="1900" b="1" i="1" dirty="0">
                <a:solidFill>
                  <a:schemeClr val="tx2">
                    <a:lumMod val="50000"/>
                  </a:schemeClr>
                </a:solidFill>
                <a:latin typeface="Times New Roman" panose="02020603050405020304" pitchFamily="18" charset="0"/>
                <a:cs typeface="Times New Roman" panose="02020603050405020304" pitchFamily="18" charset="0"/>
              </a:rPr>
              <a:t>2023 - 11th place U18 - 400m - Balkan Athletics Championship - Sivas, Türkiye - 60.85</a:t>
            </a:r>
            <a:endParaRPr lang="en-US" sz="1900"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43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ports top and red shorts&#10;&#10;Description automatically generated">
            <a:extLst>
              <a:ext uri="{FF2B5EF4-FFF2-40B4-BE49-F238E27FC236}">
                <a16:creationId xmlns:a16="http://schemas.microsoft.com/office/drawing/2014/main" id="{EC787175-8752-5A10-7FE0-B272A5D53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49511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omen running on a track&#10;&#10;Description automatically generated">
            <a:extLst>
              <a:ext uri="{FF2B5EF4-FFF2-40B4-BE49-F238E27FC236}">
                <a16:creationId xmlns:a16="http://schemas.microsoft.com/office/drawing/2014/main" id="{3AB81FA1-7802-24D0-4169-33186253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948"/>
            <a:ext cx="9092636" cy="6781800"/>
          </a:xfrm>
          <a:prstGeom prst="rect">
            <a:avLst/>
          </a:prstGeom>
        </p:spPr>
      </p:pic>
    </p:spTree>
    <p:extLst>
      <p:ext uri="{BB962C8B-B14F-4D97-AF65-F5344CB8AC3E}">
        <p14:creationId xmlns:p14="http://schemas.microsoft.com/office/powerpoint/2010/main" val="320152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5867400"/>
          </a:xfrm>
        </p:spPr>
        <p:txBody>
          <a:bodyPr/>
          <a:lstStyle/>
          <a:p>
            <a:pPr marL="0" lvl="0" indent="0" algn="ctr">
              <a:buClr>
                <a:srgbClr val="DC9E1F"/>
              </a:buClr>
              <a:buNone/>
            </a:pPr>
            <a:endParaRPr lang="en-US" sz="2000" b="1"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buClr>
                <a:srgbClr val="DC9E1F"/>
              </a:buClr>
              <a:buNone/>
            </a:pPr>
            <a:r>
              <a:rPr lang="en-US" sz="2400" b="1" dirty="0">
                <a:solidFill>
                  <a:srgbClr val="DC9E1F">
                    <a:lumMod val="50000"/>
                  </a:srgbClr>
                </a:solidFill>
                <a:latin typeface="Times New Roman" panose="02020603050405020304" pitchFamily="18" charset="0"/>
                <a:cs typeface="Times New Roman" panose="02020603050405020304" pitchFamily="18" charset="0"/>
              </a:rPr>
              <a:t>Articles:</a:t>
            </a:r>
            <a:endParaRPr lang="en-US" sz="2400" b="1" i="1" dirty="0">
              <a:solidFill>
                <a:srgbClr val="969696"/>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lvl="0" indent="0" algn="ctr">
              <a:buClr>
                <a:srgbClr val="DC9E1F"/>
              </a:buClr>
              <a:buNone/>
            </a:pPr>
            <a:r>
              <a:rPr lang="en-US" sz="1000" b="1" i="1" dirty="0">
                <a:solidFill>
                  <a:schemeClr val="tx2">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https://www.atletikabg.com/2023/06/19/%D0%B4%D0%B2%D1%83%D0%BA%D1%80%D0%B0%D1%82%D0%BD%D0%B8-%D1%88%D0%B0%D0%BC%D0%BF%D0%B8%D0%BE%D0%BD%D0%B8-%D0%BD%D0%B0-%D0%BD%D0%B0%D1%86%D0%B8%D0%BE%D0%BD%D0%B0%D0%BB%D0%BD%D0%BE%D1%82%D0%BE-%D0%BF/</a:t>
            </a:r>
            <a:endParaRPr lang="en-US" sz="1000" b="1" i="1" dirty="0">
              <a:solidFill>
                <a:schemeClr val="tx2">
                  <a:lumMod val="75000"/>
                </a:schemeClr>
              </a:solidFill>
              <a:latin typeface="Times New Roman" panose="02020603050405020304" pitchFamily="18" charset="0"/>
              <a:cs typeface="Times New Roman" panose="02020603050405020304" pitchFamily="18" charset="0"/>
            </a:endParaRPr>
          </a:p>
          <a:p>
            <a:pPr marL="0" lvl="0" indent="0" algn="ctr">
              <a:buClr>
                <a:srgbClr val="DC9E1F"/>
              </a:buClr>
              <a:buNone/>
            </a:pPr>
            <a:r>
              <a:rPr lang="en-US" sz="1000" b="1" i="1" dirty="0">
                <a:solidFill>
                  <a:schemeClr val="tx2">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https://www.atletikabg.com/2021/02/21/%D0%B2%D1%82%D0%BE%D1%80%D0%B8-%D1%82%D0%B8%D1%82%D0%BB%D0%B8-%D0%B7%D0%B0-%D0%BC%D0%B0%D1%80%D1%82%D0%B8%D0%BD-%D0%B4%D0%B8%D0%BC%D0%B8%D1%82%D1%80%D0%BE%D0%B2-%D0%B0%D0%BB%D0%B5%D0%BA%D1%81%D0%B0/</a:t>
            </a:r>
            <a:endParaRPr lang="en-US" sz="1000" b="1" i="1" dirty="0">
              <a:solidFill>
                <a:schemeClr val="tx2">
                  <a:lumMod val="75000"/>
                </a:schemeClr>
              </a:solidFill>
              <a:latin typeface="Times New Roman" panose="02020603050405020304" pitchFamily="18" charset="0"/>
              <a:cs typeface="Times New Roman" panose="02020603050405020304" pitchFamily="18" charset="0"/>
            </a:endParaRPr>
          </a:p>
          <a:p>
            <a:pPr marL="0" lvl="0" indent="0" algn="ctr">
              <a:buClr>
                <a:srgbClr val="DC9E1F"/>
              </a:buClr>
              <a:buNone/>
            </a:pPr>
            <a:r>
              <a:rPr lang="en-US" sz="1000" b="1" i="1" dirty="0">
                <a:solidFill>
                  <a:schemeClr val="tx2">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https://insport.bg/2020/07/12/%D1%82%D0%B8%D1%82%D0%BB%D0%B0-%D0%B8-%D1%81%D1%80%D0%B5%D0%B1%D1%80%D0%BE-%D0%B7%D0%B0-%D0%B8%D0%B2%D0%B5%D1%82-%D0%BB%D0%B0%D0%BB%D0%BE%D0%B2%D0%B0-%D1%81%D0%BF%D1%80%D0%B8%D0%BD%D1%82-%D0%B0%D0%BA/</a:t>
            </a:r>
            <a:endParaRPr lang="en-US" sz="1000" b="1" i="1" dirty="0">
              <a:solidFill>
                <a:schemeClr val="tx2">
                  <a:lumMod val="75000"/>
                </a:schemeClr>
              </a:solidFill>
              <a:latin typeface="Times New Roman" panose="02020603050405020304" pitchFamily="18" charset="0"/>
              <a:cs typeface="Times New Roman" panose="02020603050405020304" pitchFamily="18" charset="0"/>
            </a:endParaRPr>
          </a:p>
          <a:p>
            <a:pPr marL="0" lvl="0" indent="0" algn="ctr">
              <a:buClr>
                <a:srgbClr val="DC9E1F"/>
              </a:buClr>
              <a:buNone/>
            </a:pPr>
            <a:endParaRPr lang="en-US" sz="1000" b="1" i="1" dirty="0">
              <a:solidFill>
                <a:schemeClr val="tx2">
                  <a:lumMod val="75000"/>
                </a:schemeClr>
              </a:solidFill>
              <a:latin typeface="Times New Roman" panose="02020603050405020304" pitchFamily="18" charset="0"/>
              <a:cs typeface="Times New Roman" panose="02020603050405020304" pitchFamily="18" charset="0"/>
            </a:endParaRPr>
          </a:p>
          <a:p>
            <a:pPr marL="0" lvl="0" indent="0" algn="ctr">
              <a:buClr>
                <a:srgbClr val="DC9E1F"/>
              </a:buClr>
              <a:buNone/>
            </a:pPr>
            <a:endParaRPr lang="en-US" sz="1000" b="1" dirty="0">
              <a:solidFill>
                <a:srgbClr val="DC9E1F">
                  <a:lumMod val="50000"/>
                </a:srgbClr>
              </a:solidFill>
              <a:latin typeface="Times New Roman" panose="02020603050405020304" pitchFamily="18" charset="0"/>
              <a:cs typeface="Times New Roman" panose="02020603050405020304" pitchFamily="18" charset="0"/>
            </a:endParaRPr>
          </a:p>
        </p:txBody>
      </p:sp>
      <p:pic>
        <p:nvPicPr>
          <p:cNvPr id="5" name="Picture 4" descr="A person crying with her hands in her face&#10;&#10;Description automatically generated">
            <a:extLst>
              <a:ext uri="{FF2B5EF4-FFF2-40B4-BE49-F238E27FC236}">
                <a16:creationId xmlns:a16="http://schemas.microsoft.com/office/drawing/2014/main" id="{DCAB27D9-4596-D533-C22C-6CD88BFA9B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667000"/>
            <a:ext cx="3267075" cy="3733800"/>
          </a:xfrm>
          <a:prstGeom prst="rect">
            <a:avLst/>
          </a:prstGeom>
        </p:spPr>
      </p:pic>
      <p:pic>
        <p:nvPicPr>
          <p:cNvPr id="7" name="Picture 6" descr="A person running on a track&#10;&#10;Description automatically generated">
            <a:extLst>
              <a:ext uri="{FF2B5EF4-FFF2-40B4-BE49-F238E27FC236}">
                <a16:creationId xmlns:a16="http://schemas.microsoft.com/office/drawing/2014/main" id="{6FC5EFFB-B934-C466-984D-1C197A254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200" y="2667001"/>
            <a:ext cx="2646000" cy="3733800"/>
          </a:xfrm>
          <a:prstGeom prst="rect">
            <a:avLst/>
          </a:prstGeom>
        </p:spPr>
      </p:pic>
    </p:spTree>
    <p:extLst>
      <p:ext uri="{BB962C8B-B14F-4D97-AF65-F5344CB8AC3E}">
        <p14:creationId xmlns:p14="http://schemas.microsoft.com/office/powerpoint/2010/main" val="704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unning on a track&#10;&#10;Description automatically generated">
            <a:extLst>
              <a:ext uri="{FF2B5EF4-FFF2-40B4-BE49-F238E27FC236}">
                <a16:creationId xmlns:a16="http://schemas.microsoft.com/office/drawing/2014/main" id="{0CCECB9D-71F9-0FA5-98E7-B899DA5F0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247490"/>
          </a:xfrm>
          <a:prstGeom prst="rect">
            <a:avLst/>
          </a:prstGeom>
        </p:spPr>
      </p:pic>
    </p:spTree>
    <p:extLst>
      <p:ext uri="{BB962C8B-B14F-4D97-AF65-F5344CB8AC3E}">
        <p14:creationId xmlns:p14="http://schemas.microsoft.com/office/powerpoint/2010/main" val="108097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1447800"/>
            <a:ext cx="8382000" cy="4267200"/>
          </a:xfrm>
        </p:spPr>
        <p:txBody>
          <a:bodyPr>
            <a:normAutofit lnSpcReduction="10000"/>
          </a:bodyPr>
          <a:lstStyle/>
          <a:p>
            <a:pPr marL="0" lvl="0" indent="0">
              <a:buNone/>
            </a:pPr>
            <a:r>
              <a:rPr lang="en-US" sz="1900" b="1" dirty="0">
                <a:solidFill>
                  <a:schemeClr val="tx2">
                    <a:lumMod val="50000"/>
                  </a:schemeClr>
                </a:solidFill>
                <a:latin typeface="Times New Roman" panose="02020603050405020304" pitchFamily="18" charset="0"/>
                <a:cs typeface="Times New Roman" panose="02020603050405020304" pitchFamily="18" charset="0"/>
              </a:rPr>
              <a:t>What does athletics mean to you?</a:t>
            </a:r>
          </a:p>
          <a:p>
            <a:pPr marL="0" lvl="0" indent="0">
              <a:lnSpc>
                <a:spcPct val="150000"/>
              </a:lnSpc>
              <a:buNone/>
            </a:pPr>
            <a:r>
              <a:rPr lang="en-US" sz="1900" b="1" i="1" dirty="0">
                <a:solidFill>
                  <a:schemeClr val="tx2">
                    <a:lumMod val="50000"/>
                  </a:schemeClr>
                </a:solidFill>
                <a:latin typeface="Times New Roman" panose="02020603050405020304" pitchFamily="18" charset="0"/>
                <a:cs typeface="Times New Roman" panose="02020603050405020304" pitchFamily="18" charset="0"/>
              </a:rPr>
              <a:t>In the 10 years that I have had the opportunity to experience athletics, I can say that it has taught me to be strong, to fight, to be brave and to never give up on my goals. I have been through a lot of hard training, competitions, injuries, but over time I have learned that you just must grit your teeth and fight until the end, because no one is going to do it for you. I would confirm that besides physical training, athletics also builds a strong physic. The most enjoyable part of this sport is the racing. </a:t>
            </a:r>
            <a:r>
              <a:rPr lang="en-US" sz="1800" b="1" i="1" dirty="0">
                <a:solidFill>
                  <a:schemeClr val="tx2">
                    <a:lumMod val="50000"/>
                  </a:schemeClr>
                </a:solidFill>
                <a:latin typeface="Times New Roman" panose="02020603050405020304" pitchFamily="18" charset="0"/>
                <a:cs typeface="Times New Roman" panose="02020603050405020304" pitchFamily="18" charset="0"/>
              </a:rPr>
              <a:t>This feeling is indescribable. Standing at the start knowing how much training it has cost you and the only thought being the desire to achieve and show your best.</a:t>
            </a:r>
            <a:endParaRPr lang="en-US" sz="1600" b="1" i="1" dirty="0">
              <a:solidFill>
                <a:schemeClr val="tx2">
                  <a:lumMod val="50000"/>
                </a:schemeClr>
              </a:solidFill>
              <a:latin typeface="Times New Roman" panose="02020603050405020304" pitchFamily="18" charset="0"/>
              <a:cs typeface="Times New Roman" panose="02020603050405020304" pitchFamily="18" charset="0"/>
            </a:endParaRPr>
          </a:p>
          <a:p>
            <a:pPr marL="0" lvl="0" indent="0">
              <a:lnSpc>
                <a:spcPct val="150000"/>
              </a:lnSpc>
              <a:buNone/>
            </a:pPr>
            <a:endParaRPr lang="bg-BG" dirty="0"/>
          </a:p>
        </p:txBody>
      </p:sp>
    </p:spTree>
    <p:extLst>
      <p:ext uri="{BB962C8B-B14F-4D97-AF65-F5344CB8AC3E}">
        <p14:creationId xmlns:p14="http://schemas.microsoft.com/office/powerpoint/2010/main" val="395474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3920560"/>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pPr marL="285750" indent="-285750">
              <a:lnSpc>
                <a:spcPct val="150000"/>
              </a:lnSpc>
              <a:buFont typeface="Arial" panose="020B0604020202020204" pitchFamily="34" charset="0"/>
              <a:buChar char="•"/>
            </a:pPr>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As a student athlete, education means more than just hitting the books. It&amp;#39;s the foundation that supports my dreams and goals both on and off the field. It&amp;#39;s the tool that empowers me to excel academically while pursuing my passion for sports. Education not only enhances my knowledge but also teaches me discipline, time management, and perseverance. It provides me with opportunities to grow, develop essential life skills, and prepare for a successful future. For me, education is the key that opens doors and unlocks endless opportunities.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8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B31B-4E24-9A58-40CE-57C837BF2913}"/>
              </a:ext>
            </a:extLst>
          </p:cNvPr>
          <p:cNvSpPr>
            <a:spLocks noGrp="1"/>
          </p:cNvSpPr>
          <p:nvPr>
            <p:ph type="title"/>
          </p:nvPr>
        </p:nvSpPr>
        <p:spPr/>
        <p:txBody>
          <a:bodyPr/>
          <a:lstStyle/>
          <a:p>
            <a:endParaRPr lang="bg-BG"/>
          </a:p>
        </p:txBody>
      </p:sp>
      <p:pic>
        <p:nvPicPr>
          <p:cNvPr id="5" name="Content Placeholder 4" descr="A person jumping over a hurdle&#10;&#10;Description automatically generated">
            <a:extLst>
              <a:ext uri="{FF2B5EF4-FFF2-40B4-BE49-F238E27FC236}">
                <a16:creationId xmlns:a16="http://schemas.microsoft.com/office/drawing/2014/main" id="{6BBAF0DB-77AD-B863-CDD3-B52A43ED5FE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217" y="307768"/>
            <a:ext cx="9097565" cy="6172200"/>
          </a:xfrm>
        </p:spPr>
      </p:pic>
    </p:spTree>
    <p:extLst>
      <p:ext uri="{BB962C8B-B14F-4D97-AF65-F5344CB8AC3E}">
        <p14:creationId xmlns:p14="http://schemas.microsoft.com/office/powerpoint/2010/main" val="34184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ollage of a person running on a track&#10;&#10;Description automatically generated">
            <a:extLst>
              <a:ext uri="{FF2B5EF4-FFF2-40B4-BE49-F238E27FC236}">
                <a16:creationId xmlns:a16="http://schemas.microsoft.com/office/drawing/2014/main" id="{4AE6B542-36C5-2173-B07B-1A61B4405991}"/>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3000" y="19878"/>
            <a:ext cx="6858000" cy="6858000"/>
          </a:xfrm>
          <a:prstGeom prst="rect">
            <a:avLst/>
          </a:prstGeom>
        </p:spPr>
      </p:pic>
    </p:spTree>
    <p:extLst>
      <p:ext uri="{BB962C8B-B14F-4D97-AF65-F5344CB8AC3E}">
        <p14:creationId xmlns:p14="http://schemas.microsoft.com/office/powerpoint/2010/main" val="205942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4613058"/>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As an international student athlete in the USA, my main goals revolve around personal and athletic growth, cultural integration, and academic success. I aim to excel in my chosen sport, pushing myself to reach new heights and contribute to the success of my team. I want to try and experience the American way of life, immerse myself in the local culture, and build strong relationships with teammates and coaches. Academically, my goal is to maintain a high GPA, actively engage in my studies, and leverage the educational opportunities available to me. I aspire to leave a lasting impact both on the track and on my education in the USA.</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78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g">
            <a:extLst>
              <a:ext uri="{FF2B5EF4-FFF2-40B4-BE49-F238E27FC236}">
                <a16:creationId xmlns:a16="http://schemas.microsoft.com/office/drawing/2014/main" id="{34FFECEA-A993-9BB4-5B2B-2D140F813E9C}"/>
              </a:ext>
            </a:extLst>
          </p:cNvPr>
          <p:cNvPicPr/>
          <p:nvPr/>
        </p:nvPicPr>
        <p:blipFill>
          <a:blip r:embed="rId2"/>
          <a:srcRect/>
          <a:stretch>
            <a:fillRect/>
          </a:stretch>
        </p:blipFill>
        <p:spPr>
          <a:xfrm>
            <a:off x="0" y="457200"/>
            <a:ext cx="9144000" cy="5791200"/>
          </a:xfrm>
          <a:prstGeom prst="rect">
            <a:avLst/>
          </a:prstGeom>
          <a:ln/>
        </p:spPr>
      </p:pic>
    </p:spTree>
    <p:extLst>
      <p:ext uri="{BB962C8B-B14F-4D97-AF65-F5344CB8AC3E}">
        <p14:creationId xmlns:p14="http://schemas.microsoft.com/office/powerpoint/2010/main" val="21841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4" y="12192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12192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1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4038600" cy="5825836"/>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Status: </a:t>
            </a:r>
            <a:r>
              <a:rPr lang="en-US" sz="2000" i="1" dirty="0">
                <a:solidFill>
                  <a:srgbClr val="DC9E1F">
                    <a:lumMod val="50000"/>
                  </a:srgbClr>
                </a:solidFill>
                <a:latin typeface="Times New Roman" panose="02020603050405020304" pitchFamily="18" charset="0"/>
                <a:cs typeface="Times New Roman" panose="02020603050405020304" pitchFamily="18" charset="0"/>
              </a:rPr>
              <a:t>Available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Gender: </a:t>
            </a:r>
            <a:r>
              <a:rPr lang="en-US" sz="2000" i="1" dirty="0">
                <a:solidFill>
                  <a:srgbClr val="DC9E1F">
                    <a:lumMod val="50000"/>
                  </a:srgbClr>
                </a:solidFill>
                <a:latin typeface="Times New Roman" panose="02020603050405020304" pitchFamily="18" charset="0"/>
                <a:cs typeface="Times New Roman" panose="02020603050405020304" pitchFamily="18" charset="0"/>
              </a:rPr>
              <a:t>Female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Disciplines: </a:t>
            </a:r>
            <a:r>
              <a:rPr lang="en-US" sz="2000" i="1" dirty="0">
                <a:solidFill>
                  <a:schemeClr val="tx2">
                    <a:lumMod val="50000"/>
                  </a:schemeClr>
                </a:solidFill>
                <a:latin typeface="Times New Roman" panose="02020603050405020304" pitchFamily="18" charset="0"/>
                <a:cs typeface="Times New Roman" panose="02020603050405020304" pitchFamily="18" charset="0"/>
              </a:rPr>
              <a:t>200m, 400m, 400m hurdles, hexathlon</a:t>
            </a:r>
            <a:endParaRPr lang="en-US" sz="2000" i="1"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000" i="1" dirty="0">
                <a:solidFill>
                  <a:srgbClr val="DC9E1F">
                    <a:lumMod val="50000"/>
                  </a:srgbClr>
                </a:solidFill>
                <a:latin typeface="Times New Roman" panose="02020603050405020304" pitchFamily="18" charset="0"/>
                <a:cs typeface="Times New Roman" panose="02020603050405020304" pitchFamily="18" charset="0"/>
              </a:rPr>
              <a:t>09.08.2006</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000" b="1"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June, 2025</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Club team</a:t>
            </a:r>
            <a:r>
              <a:rPr lang="en-US" sz="2000"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err="1">
                <a:solidFill>
                  <a:srgbClr val="DC9E1F">
                    <a:lumMod val="50000"/>
                  </a:srgbClr>
                </a:solidFill>
                <a:latin typeface="Times New Roman" panose="02020603050405020304" pitchFamily="18" charset="0"/>
                <a:cs typeface="Times New Roman" panose="02020603050405020304" pitchFamily="18" charset="0"/>
              </a:rPr>
              <a:t>Ivet</a:t>
            </a:r>
            <a:r>
              <a:rPr lang="en-US" sz="2000"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err="1">
                <a:solidFill>
                  <a:srgbClr val="DC9E1F">
                    <a:lumMod val="50000"/>
                  </a:srgbClr>
                </a:solidFill>
                <a:latin typeface="Times New Roman" panose="02020603050405020304" pitchFamily="18" charset="0"/>
                <a:cs typeface="Times New Roman" panose="02020603050405020304" pitchFamily="18" charset="0"/>
              </a:rPr>
              <a:t>Lalova</a:t>
            </a:r>
            <a:r>
              <a:rPr lang="en-US" sz="2000" i="1" dirty="0">
                <a:solidFill>
                  <a:srgbClr val="DC9E1F">
                    <a:lumMod val="50000"/>
                  </a:srgbClr>
                </a:solidFill>
                <a:latin typeface="Times New Roman" panose="02020603050405020304" pitchFamily="18" charset="0"/>
                <a:cs typeface="Times New Roman" panose="02020603050405020304" pitchFamily="18" charset="0"/>
              </a:rPr>
              <a:t> Sprint Academy</a:t>
            </a:r>
            <a:endParaRPr lang="bg-BG" i="1" dirty="0"/>
          </a:p>
        </p:txBody>
      </p:sp>
      <p:pic>
        <p:nvPicPr>
          <p:cNvPr id="4" name="Picture 3" descr="A person standing in front of a map&#10;&#10;Description automatically generated">
            <a:extLst>
              <a:ext uri="{FF2B5EF4-FFF2-40B4-BE49-F238E27FC236}">
                <a16:creationId xmlns:a16="http://schemas.microsoft.com/office/drawing/2014/main" id="{1A2653F9-27B5-A115-1F1F-FA4FEABE9F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04800"/>
            <a:ext cx="5290930" cy="4696213"/>
          </a:xfrm>
          <a:prstGeom prst="rect">
            <a:avLst/>
          </a:prstGeom>
        </p:spPr>
      </p:pic>
    </p:spTree>
    <p:extLst>
      <p:ext uri="{BB962C8B-B14F-4D97-AF65-F5344CB8AC3E}">
        <p14:creationId xmlns:p14="http://schemas.microsoft.com/office/powerpoint/2010/main" val="174803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46C-42F5-1EDA-2EE8-0BF8F5F4DE01}"/>
              </a:ext>
            </a:extLst>
          </p:cNvPr>
          <p:cNvSpPr>
            <a:spLocks noGrp="1"/>
          </p:cNvSpPr>
          <p:nvPr>
            <p:ph type="title"/>
          </p:nvPr>
        </p:nvSpPr>
        <p:spPr/>
        <p:txBody>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Videos: </a:t>
            </a:r>
            <a:endParaRPr lang="bg-B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C89F4E-C49F-FB6E-2106-22436298B7F2}"/>
              </a:ext>
            </a:extLst>
          </p:cNvPr>
          <p:cNvSpPr>
            <a:spLocks noGrp="1"/>
          </p:cNvSpPr>
          <p:nvPr>
            <p:ph sz="quarter" idx="13"/>
          </p:nvPr>
        </p:nvSpPr>
        <p:spPr/>
        <p:txBody>
          <a:bodyPr/>
          <a:lstStyle/>
          <a:p>
            <a:pPr marL="400050" lvl="1"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1st place 400m hurdles - 62.08 outdoor U20 nationals 2024</a:t>
            </a:r>
          </a:p>
          <a:p>
            <a:pPr marL="400050" lvl="1" indent="0">
              <a:buNone/>
            </a:pPr>
            <a:endParaRPr lang="en-US" sz="2000" dirty="0">
              <a:latin typeface="Times New Roman" panose="02020603050405020304" pitchFamily="18" charset="0"/>
              <a:cs typeface="Times New Roman" panose="02020603050405020304" pitchFamily="18" charset="0"/>
            </a:endParaRP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https://www.youtube.com/watch?v=0hYeJ0IM_Ms</a:t>
            </a:r>
            <a:r>
              <a:rPr lang="en-US" sz="2000" dirty="0">
                <a:solidFill>
                  <a:schemeClr val="tx2">
                    <a:lumMod val="50000"/>
                  </a:schemeClr>
                </a:solidFill>
                <a:latin typeface="Times New Roman" panose="02020603050405020304" pitchFamily="18" charset="0"/>
                <a:cs typeface="Times New Roman" panose="02020603050405020304" pitchFamily="18" charset="0"/>
              </a:rPr>
              <a:t> </a:t>
            </a:r>
          </a:p>
          <a:p>
            <a:pPr marL="400050" lvl="1" indent="0">
              <a:buNone/>
            </a:pPr>
            <a:endParaRPr lang="en-US" sz="2000" dirty="0">
              <a:latin typeface="Times New Roman" panose="02020603050405020304" pitchFamily="18" charset="0"/>
              <a:cs typeface="Times New Roman" panose="02020603050405020304" pitchFamily="18" charset="0"/>
            </a:endParaRPr>
          </a:p>
          <a:p>
            <a:pPr marL="400050" lvl="1"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2nd place 400m - 57.02 outdoor U20 nationals 2024</a:t>
            </a:r>
          </a:p>
          <a:p>
            <a:pPr marL="400050" lvl="1" indent="0">
              <a:buNone/>
            </a:pP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400050" lvl="1" indent="0">
              <a:buNone/>
            </a:pPr>
            <a:r>
              <a:rPr lang="en-US" sz="2000" dirty="0">
                <a:solidFill>
                  <a:schemeClr val="tx2">
                    <a:lumMod val="50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https://www.youtube.com/watch?v=Gh2aaTUl7LY</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tx2">
                  <a:lumMod val="50000"/>
                </a:schemeClr>
              </a:solidFill>
            </a:endParaRPr>
          </a:p>
          <a:p>
            <a:pPr marL="0" indent="0">
              <a:buNone/>
            </a:pPr>
            <a:endParaRPr lang="en-US" dirty="0"/>
          </a:p>
          <a:p>
            <a:pPr marL="0" indent="0">
              <a:buNone/>
            </a:pPr>
            <a:endParaRPr lang="bg-BG" dirty="0"/>
          </a:p>
        </p:txBody>
      </p:sp>
    </p:spTree>
    <p:extLst>
      <p:ext uri="{BB962C8B-B14F-4D97-AF65-F5344CB8AC3E}">
        <p14:creationId xmlns:p14="http://schemas.microsoft.com/office/powerpoint/2010/main" val="222152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unning on a track&#10;&#10;Description automatically generated">
            <a:extLst>
              <a:ext uri="{FF2B5EF4-FFF2-40B4-BE49-F238E27FC236}">
                <a16:creationId xmlns:a16="http://schemas.microsoft.com/office/drawing/2014/main" id="{EAD6D6A9-F2C2-1E8A-86F2-FF5F1BCD5E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4232" cy="6858000"/>
          </a:xfrm>
          <a:prstGeom prst="rect">
            <a:avLst/>
          </a:prstGeom>
        </p:spPr>
      </p:pic>
      <p:pic>
        <p:nvPicPr>
          <p:cNvPr id="7" name="Picture 6" descr="A group of women in a track&#10;&#10;Description automatically generated">
            <a:extLst>
              <a:ext uri="{FF2B5EF4-FFF2-40B4-BE49-F238E27FC236}">
                <a16:creationId xmlns:a16="http://schemas.microsoft.com/office/drawing/2014/main" id="{285272FD-2621-ACF9-3F05-BD2E598C5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074"/>
            <a:ext cx="4574232" cy="6858000"/>
          </a:xfrm>
          <a:prstGeom prst="rect">
            <a:avLst/>
          </a:prstGeom>
        </p:spPr>
      </p:pic>
    </p:spTree>
    <p:extLst>
      <p:ext uri="{BB962C8B-B14F-4D97-AF65-F5344CB8AC3E}">
        <p14:creationId xmlns:p14="http://schemas.microsoft.com/office/powerpoint/2010/main" val="7781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76200" y="1219200"/>
            <a:ext cx="8915400" cy="4572000"/>
          </a:xfrm>
        </p:spPr>
        <p:txBody>
          <a:bodyPr/>
          <a:lstStyle/>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i="1" dirty="0">
                <a:solidFill>
                  <a:srgbClr val="DC9E1F">
                    <a:lumMod val="50000"/>
                  </a:srgbClr>
                </a:solidFill>
                <a:latin typeface="Times New Roman" panose="02020603050405020304" pitchFamily="18" charset="0"/>
                <a:cs typeface="Times New Roman" panose="02020603050405020304" pitchFamily="18" charset="0"/>
              </a:rPr>
              <a:t>167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56 </a:t>
            </a:r>
            <a:r>
              <a:rPr lang="en-US" sz="1800" i="1" dirty="0">
                <a:solidFill>
                  <a:srgbClr val="DC9E1F">
                    <a:lumMod val="50000"/>
                  </a:srgbClr>
                </a:solidFill>
                <a:latin typeface="Times New Roman" panose="02020603050405020304" pitchFamily="18" charset="0"/>
                <a:cs typeface="Times New Roman" panose="02020603050405020304" pitchFamily="18" charset="0"/>
              </a:rPr>
              <a:t>kg.</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Athletic achievements: </a:t>
            </a:r>
            <a:r>
              <a:rPr lang="en-US" sz="1800" i="1" dirty="0">
                <a:solidFill>
                  <a:srgbClr val="DC9E1F">
                    <a:lumMod val="50000"/>
                  </a:srgbClr>
                </a:solidFill>
                <a:latin typeface="Times New Roman" panose="02020603050405020304" pitchFamily="18" charset="0"/>
                <a:cs typeface="Times New Roman" panose="02020603050405020304" pitchFamily="18" charset="0"/>
              </a:rPr>
              <a:t>62 medals</a:t>
            </a:r>
          </a:p>
          <a:p>
            <a:pPr marL="0" lvl="0" indent="0" algn="ctr">
              <a:buClr>
                <a:srgbClr val="DC9E1F"/>
              </a:buClr>
              <a:buNone/>
            </a:pPr>
            <a:r>
              <a:rPr lang="en-US" sz="1800" b="1" i="1" dirty="0">
                <a:solidFill>
                  <a:srgbClr val="DC9E1F">
                    <a:lumMod val="50000"/>
                  </a:srgbClr>
                </a:solidFill>
                <a:latin typeface="Times New Roman" panose="02020603050405020304" pitchFamily="18" charset="0"/>
                <a:cs typeface="Times New Roman" panose="02020603050405020304" pitchFamily="18" charset="0"/>
              </a:rPr>
              <a:t>National titles for Bulgaria in 200m, 400m, 400m hurdles, hexathlon</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a:solidFill>
                  <a:srgbClr val="DC9E1F">
                    <a:lumMod val="50000"/>
                  </a:srgbClr>
                </a:solidFill>
                <a:latin typeface="Times New Roman" panose="02020603050405020304" pitchFamily="18" charset="0"/>
                <a:cs typeface="Times New Roman" panose="02020603050405020304" pitchFamily="18" charset="0"/>
              </a:rPr>
              <a:t>51 </a:t>
            </a:r>
            <a:r>
              <a:rPr lang="en-US" sz="1800" i="1" dirty="0" err="1">
                <a:solidFill>
                  <a:srgbClr val="DC9E1F">
                    <a:lumMod val="50000"/>
                  </a:srgbClr>
                </a:solidFill>
                <a:latin typeface="Times New Roman" panose="02020603050405020304" pitchFamily="18" charset="0"/>
                <a:cs typeface="Times New Roman" panose="02020603050405020304" pitchFamily="18" charset="0"/>
              </a:rPr>
              <a:t>st</a:t>
            </a:r>
            <a:r>
              <a:rPr lang="en-US" sz="1800" i="1" dirty="0">
                <a:solidFill>
                  <a:srgbClr val="DC9E1F">
                    <a:lumMod val="50000"/>
                  </a:srgbClr>
                </a:solidFill>
                <a:latin typeface="Times New Roman" panose="02020603050405020304" pitchFamily="18" charset="0"/>
                <a:cs typeface="Times New Roman" panose="02020603050405020304" pitchFamily="18" charset="0"/>
              </a:rPr>
              <a:t> Secondary School “</a:t>
            </a:r>
            <a:r>
              <a:rPr lang="en-US" sz="1800" i="1" dirty="0" err="1">
                <a:solidFill>
                  <a:srgbClr val="DC9E1F">
                    <a:lumMod val="50000"/>
                  </a:srgbClr>
                </a:solidFill>
                <a:latin typeface="Times New Roman" panose="02020603050405020304" pitchFamily="18" charset="0"/>
                <a:cs typeface="Times New Roman" panose="02020603050405020304" pitchFamily="18" charset="0"/>
              </a:rPr>
              <a:t>Elisaveta</a:t>
            </a:r>
            <a:r>
              <a:rPr lang="en-US" sz="1800" i="1"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err="1">
                <a:solidFill>
                  <a:srgbClr val="DC9E1F">
                    <a:lumMod val="50000"/>
                  </a:srgbClr>
                </a:solidFill>
                <a:latin typeface="Times New Roman" panose="02020603050405020304" pitchFamily="18" charset="0"/>
                <a:cs typeface="Times New Roman" panose="02020603050405020304" pitchFamily="18" charset="0"/>
              </a:rPr>
              <a:t>Bagriana</a:t>
            </a:r>
            <a:r>
              <a:rPr lang="en-US" sz="1800" i="1" dirty="0">
                <a:solidFill>
                  <a:srgbClr val="DC9E1F">
                    <a:lumMod val="50000"/>
                  </a:srgbClr>
                </a:solidFill>
                <a:latin typeface="Times New Roman" panose="02020603050405020304" pitchFamily="18" charset="0"/>
                <a:cs typeface="Times New Roman" panose="02020603050405020304" pitchFamily="18" charset="0"/>
              </a:rPr>
              <a:t>”</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      </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spTree>
    <p:extLst>
      <p:ext uri="{BB962C8B-B14F-4D97-AF65-F5344CB8AC3E}">
        <p14:creationId xmlns:p14="http://schemas.microsoft.com/office/powerpoint/2010/main" val="422130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76800" y="569843"/>
            <a:ext cx="4800600" cy="6172200"/>
          </a:xfrm>
        </p:spPr>
        <p:txBody>
          <a:bodyPr>
            <a:normAutofit/>
          </a:bodyPr>
          <a:lstStyle/>
          <a:p>
            <a:pPr marL="0" indent="0">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National Titles - 400m</a:t>
            </a:r>
          </a:p>
          <a:p>
            <a:pPr marL="0" indent="0">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2022 - 58.39 (U18 - indoor)</a:t>
            </a:r>
          </a:p>
          <a:p>
            <a:pPr marL="0" indent="0">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2022 - 58.20 (U18 - outdoor)</a:t>
            </a:r>
          </a:p>
          <a:p>
            <a:pPr marL="0" indent="0">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2023 - 58.00 (U20 - outdoor)</a:t>
            </a:r>
          </a:p>
          <a:p>
            <a:pPr marL="0" indent="0">
              <a:buNone/>
            </a:pPr>
            <a:endParaRPr lang="nl-NL"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400" b="1" i="1" u="sng" dirty="0">
                <a:solidFill>
                  <a:schemeClr val="tx2">
                    <a:lumMod val="50000"/>
                  </a:schemeClr>
                </a:solidFill>
                <a:latin typeface="Times New Roman" panose="02020603050405020304" pitchFamily="18" charset="0"/>
                <a:cs typeface="Times New Roman" panose="02020603050405020304" pitchFamily="18" charset="0"/>
              </a:rPr>
              <a:t>2024 - 57.02 (U20 - outdoor)</a:t>
            </a:r>
          </a:p>
          <a:p>
            <a:pPr marL="0" indent="0">
              <a:buNone/>
            </a:pPr>
            <a:endParaRPr lang="en-US"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Picture 8" descr="A person running on a track&#10;&#10;Description automatically generated">
            <a:extLst>
              <a:ext uri="{FF2B5EF4-FFF2-40B4-BE49-F238E27FC236}">
                <a16:creationId xmlns:a16="http://schemas.microsoft.com/office/drawing/2014/main" id="{92F896D6-983A-A6CA-B41E-881FA409E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3" y="609600"/>
            <a:ext cx="4696240" cy="4800600"/>
          </a:xfrm>
          <a:prstGeom prst="rect">
            <a:avLst/>
          </a:prstGeom>
        </p:spPr>
      </p:pic>
    </p:spTree>
    <p:extLst>
      <p:ext uri="{BB962C8B-B14F-4D97-AF65-F5344CB8AC3E}">
        <p14:creationId xmlns:p14="http://schemas.microsoft.com/office/powerpoint/2010/main" val="38103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29200" y="152400"/>
            <a:ext cx="3962400" cy="5562600"/>
          </a:xfrm>
        </p:spPr>
        <p:txBody>
          <a:bodyPr>
            <a:normAutofit fontScale="92500" lnSpcReduction="10000"/>
          </a:bodyPr>
          <a:lstStyle/>
          <a:p>
            <a:pPr marL="0" indent="0">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National Title - 400m hurdles</a:t>
            </a:r>
          </a:p>
          <a:p>
            <a:pPr marL="0" indent="0" algn="ctr">
              <a:buNone/>
            </a:pPr>
            <a:r>
              <a:rPr lang="nl-NL" sz="2400" b="1" i="1" u="sng" dirty="0">
                <a:solidFill>
                  <a:schemeClr val="tx2">
                    <a:lumMod val="50000"/>
                  </a:schemeClr>
                </a:solidFill>
                <a:latin typeface="Times New Roman" panose="02020603050405020304" pitchFamily="18" charset="0"/>
                <a:cs typeface="Times New Roman" panose="02020603050405020304" pitchFamily="18" charset="0"/>
              </a:rPr>
              <a:t>2024 - 62.08 (U20 - outdoor)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2023 - 64.31 (U20 - outdoor)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National Title - 200m</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2021 - 26.37 (U16 - indoor)</a:t>
            </a:r>
          </a:p>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400" b="1" dirty="0">
                <a:solidFill>
                  <a:schemeClr val="tx2">
                    <a:lumMod val="50000"/>
                  </a:schemeClr>
                </a:solidFill>
                <a:latin typeface="Times New Roman" panose="02020603050405020304" pitchFamily="18" charset="0"/>
                <a:cs typeface="Times New Roman" panose="02020603050405020304" pitchFamily="18" charset="0"/>
              </a:rPr>
              <a:t>National Title -  hexathlon</a:t>
            </a:r>
          </a:p>
          <a:p>
            <a:pPr marL="0" indent="0" algn="ctr">
              <a:buNone/>
            </a:pPr>
            <a:r>
              <a:rPr lang="nl-NL" sz="2400" b="1" i="1" dirty="0">
                <a:solidFill>
                  <a:schemeClr val="tx2">
                    <a:lumMod val="50000"/>
                  </a:schemeClr>
                </a:solidFill>
                <a:latin typeface="Times New Roman" panose="02020603050405020304" pitchFamily="18" charset="0"/>
                <a:cs typeface="Times New Roman" panose="02020603050405020304" pitchFamily="18" charset="0"/>
              </a:rPr>
              <a:t>2021 - 390 points (U16 - outdoor </a:t>
            </a:r>
            <a:r>
              <a:rPr lang="nl-NL" sz="2800" b="1" i="1" dirty="0">
                <a:solidFill>
                  <a:schemeClr val="tx2">
                    <a:lumMod val="50000"/>
                  </a:schemeClr>
                </a:solidFill>
                <a:latin typeface="Times New Roman" panose="02020603050405020304" pitchFamily="18" charset="0"/>
                <a:cs typeface="Times New Roman" panose="02020603050405020304" pitchFamily="18" charset="0"/>
              </a:rPr>
              <a:t>national record</a:t>
            </a:r>
            <a:r>
              <a:rPr lang="nl-NL" sz="2400" b="1" i="1" dirty="0">
                <a:solidFill>
                  <a:schemeClr val="tx2">
                    <a:lumMod val="50000"/>
                  </a:schemeClr>
                </a:solidFill>
                <a:latin typeface="Times New Roman" panose="02020603050405020304" pitchFamily="18" charset="0"/>
                <a:cs typeface="Times New Roman" panose="02020603050405020304" pitchFamily="18" charset="0"/>
              </a:rPr>
              <a:t>)</a:t>
            </a: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 name="Picture 5" descr="A person running on a track&#10;&#10;Description automatically generated">
            <a:extLst>
              <a:ext uri="{FF2B5EF4-FFF2-40B4-BE49-F238E27FC236}">
                <a16:creationId xmlns:a16="http://schemas.microsoft.com/office/drawing/2014/main" id="{CB91B85F-8929-D154-5753-9E0C5A01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 y="1371600"/>
            <a:ext cx="4999383" cy="3728822"/>
          </a:xfrm>
          <a:prstGeom prst="rect">
            <a:avLst/>
          </a:prstGeom>
        </p:spPr>
      </p:pic>
    </p:spTree>
    <p:extLst>
      <p:ext uri="{BB962C8B-B14F-4D97-AF65-F5344CB8AC3E}">
        <p14:creationId xmlns:p14="http://schemas.microsoft.com/office/powerpoint/2010/main" val="404403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unning on a track&#10;&#10;Description automatically generated">
            <a:extLst>
              <a:ext uri="{FF2B5EF4-FFF2-40B4-BE49-F238E27FC236}">
                <a16:creationId xmlns:a16="http://schemas.microsoft.com/office/drawing/2014/main" id="{EC8ABB30-67AD-16DC-66C8-A0665F8EC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13" y="-13252"/>
            <a:ext cx="7226078" cy="3399183"/>
          </a:xfrm>
          <a:prstGeom prst="rect">
            <a:avLst/>
          </a:prstGeom>
        </p:spPr>
      </p:pic>
      <p:pic>
        <p:nvPicPr>
          <p:cNvPr id="7" name="Picture 6" descr="A person jumping over a hurdle&#10;&#10;Description automatically generated">
            <a:extLst>
              <a:ext uri="{FF2B5EF4-FFF2-40B4-BE49-F238E27FC236}">
                <a16:creationId xmlns:a16="http://schemas.microsoft.com/office/drawing/2014/main" id="{A02FDE3C-0AB1-4BCC-BB1F-EA7361A87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72070"/>
            <a:ext cx="7254061" cy="3081130"/>
          </a:xfrm>
          <a:prstGeom prst="rect">
            <a:avLst/>
          </a:prstGeom>
        </p:spPr>
      </p:pic>
    </p:spTree>
    <p:extLst>
      <p:ext uri="{BB962C8B-B14F-4D97-AF65-F5344CB8AC3E}">
        <p14:creationId xmlns:p14="http://schemas.microsoft.com/office/powerpoint/2010/main" val="295809437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3158</TotalTime>
  <Words>1191</Words>
  <Application>Microsoft Office PowerPoint</Application>
  <PresentationFormat>On-screen Show (4:3)</PresentationFormat>
  <Paragraphs>97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Narrow</vt:lpstr>
      <vt:lpstr>Times New Roman</vt:lpstr>
      <vt:lpstr>Horizon</vt:lpstr>
      <vt:lpstr>Aleksana Petkova 200m, 400m, 400m hurdles, hexathlon</vt:lpstr>
      <vt:lpstr>PowerPoint Presentation</vt:lpstr>
      <vt:lpstr>PowerPoint Presentation</vt:lpstr>
      <vt:lpstr>Videos: </vt:lpstr>
      <vt:lpstr>PowerPoint Presentation</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 questions</vt:lpstr>
      <vt:lpstr>PowerPoint Presentation</vt:lpstr>
      <vt:lpstr>PowerPoint Presentation</vt:lpstr>
      <vt:lpstr>PowerPoint Presentation</vt:lpstr>
      <vt:lpstr>PowerPoint Presentation</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Siana Dobreva </dc:title>
  <dc:creator>Radoslav Popov</dc:creator>
  <cp:lastModifiedBy>Radoslav Popov</cp:lastModifiedBy>
  <cp:revision>34</cp:revision>
  <dcterms:created xsi:type="dcterms:W3CDTF">2006-08-16T00:00:00Z</dcterms:created>
  <dcterms:modified xsi:type="dcterms:W3CDTF">2024-09-07T10:44:16Z</dcterms:modified>
</cp:coreProperties>
</file>