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6" r:id="rId1"/>
  </p:sldMasterIdLst>
  <p:notesMasterIdLst>
    <p:notesMasterId r:id="rId16"/>
  </p:notesMasterIdLst>
  <p:sldIdLst>
    <p:sldId id="256" r:id="rId2"/>
    <p:sldId id="257" r:id="rId3"/>
    <p:sldId id="271" r:id="rId4"/>
    <p:sldId id="268" r:id="rId5"/>
    <p:sldId id="263" r:id="rId6"/>
    <p:sldId id="264" r:id="rId7"/>
    <p:sldId id="276" r:id="rId8"/>
    <p:sldId id="258" r:id="rId9"/>
    <p:sldId id="259" r:id="rId10"/>
    <p:sldId id="260" r:id="rId11"/>
    <p:sldId id="261" r:id="rId12"/>
    <p:sldId id="26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A76603-ADDF-47F7-8B9A-50719CA542A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48345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42368-5B37-401D-B4B3-654EE34EF60D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76603-ADDF-47F7-8B9A-50719CA542A9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718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smtClean="0"/>
              <a:t>8/6/2021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59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04E5-19DA-4098-AC28-13F411E16DDF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707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232AC-F2E6-4443-AB03-E9E55AB8C233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1951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CA57-4E2B-4E2E-9E44-AE24F3D8980D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564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7904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E242-1B43-4332-83A4-23595D64CDD6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74882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1BE-974A-4148-BE86-CCA5C6809E09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1075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DC6-027E-4ED6-8560-7191C06169E5}" type="slidenum">
              <a:rPr lang="de-DE" altLang="de-DE" smtClean="0"/>
              <a:pPr/>
              <a:t>‹Nr.›</a:t>
            </a:fld>
            <a:endParaRPr lang="de-DE" alt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70739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D6B2-023A-4D2E-A52A-7A0EC2E503D2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774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2CAA-62D2-4089-86DF-31968496F9DA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5626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Ihr Name   -   Datum   -   Dateiname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E8CA-4A7D-454F-8643-611189E340C3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191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de-DE" altLang="de-DE"/>
              <a:t>Ihr Name   -   Datum   -   Dateiname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71C0-93A8-4C22-8C23-822FCBC5D4EE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3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de-DE" altLang="de-DE"/>
              <a:t>Ihr Name   -   Datum   -   Dateiname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de-DE" altLang="de-DE"/>
              <a:t>geben Sie über "Ansicht / Kopf- und Fusszeile" im Feld "Fusszeile" den Präsentations-Titel ein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6E20DC6-027E-4ED6-8560-7191C06169E5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5476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google.ch/url?sa=i&amp;rct=j&amp;q=&amp;esrc=s&amp;source=images&amp;cd=&amp;cad=rja&amp;uact=8&amp;ved=0CAcQjRw&amp;url=http://www.schmidt-training.de/erfolgstraining/fuehrungsgespraech/&amp;ei=0jZTVeizF6XQ7AaNkIPIBA&amp;bvm=bv.93112503,d.bGg&amp;psig=AFQjCNHy-VuIRmmDhK2jskDhqjdIf_2MWQ&amp;ust=1431603241864652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://www.google.ch/url?sa=i&amp;rct=j&amp;q=&amp;esrc=s&amp;source=images&amp;cd=&amp;cad=rja&amp;uact=8&amp;ved=0CAcQjRw&amp;url=http://www.amazon.de/Blumenstrau%C3%9F-Sonnenlicht-mit-einer-Sonnenblume/dp/B006Y766T2&amp;ei=CzdTVZf4JsnW7Qbt74CoBA&amp;bvm=bv.93112503,d.bGg&amp;psig=AFQjCNF-HFVq8UuQWXvcND8bUYojWxum8Q&amp;ust=1431603332846128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h/url?sa=i&amp;rct=j&amp;q=&amp;esrc=s&amp;source=images&amp;cd=&amp;cad=rja&amp;uact=8&amp;ved=0CAcQjRw&amp;url=https://www.grundschulmaterial.de/medien/k/Piktogramm/p/1/&amp;ei=cUtTVdP3FOTP7QaitoDgCA&amp;bvm=bv.93112503,d.bGg&amp;psig=AFQjCNFB2edV2kvWh78sUFZI1NKb7yiOQw&amp;ust=143160842868715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1259632" y="1844824"/>
            <a:ext cx="74549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RotisSemiSerif Bold" pitchFamily="2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9pPr>
          </a:lstStyle>
          <a:p>
            <a:r>
              <a:rPr lang="de-DE" altLang="de-DE" kern="0" dirty="0">
                <a:solidFill>
                  <a:schemeClr val="tx1"/>
                </a:solidFill>
              </a:rPr>
              <a:t>Willkommen beim </a:t>
            </a:r>
          </a:p>
          <a:p>
            <a:r>
              <a:rPr lang="de-DE" altLang="de-DE" kern="0" dirty="0">
                <a:solidFill>
                  <a:schemeClr val="tx1"/>
                </a:solidFill>
              </a:rPr>
              <a:t>sozialen Kompetenztraining</a:t>
            </a:r>
          </a:p>
        </p:txBody>
      </p:sp>
      <p:sp>
        <p:nvSpPr>
          <p:cNvPr id="13" name="AutoShape 2" descr="Bildergebnis für zuhöre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4" name="AutoShape 4" descr="Bildergebnis für zuhören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pic>
        <p:nvPicPr>
          <p:cNvPr id="15" name="Picture 6" descr="http://www.schmidt-training.de/wp-content/uploads/2012/11/zuhoere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604" y="4473104"/>
            <a:ext cx="174939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://ecx.images-amazon.com/images/I/91v4Vyenr2L._SL1500_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605" y="2777604"/>
            <a:ext cx="1785908" cy="1633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s://morgenkind.files.wordpress.com/2013/10/aerger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495" y="4473104"/>
            <a:ext cx="3027809" cy="2375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cx.images-amazon.com/images/I/41%2BdR95x04L._SX347_BO1,204,203,200_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1" y="3218972"/>
            <a:ext cx="2564284" cy="366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Aufbau des Trainings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Ablauf einer Doppelstunde</a:t>
            </a:r>
          </a:p>
          <a:p>
            <a:endParaRPr lang="de-CH" dirty="0"/>
          </a:p>
          <a:p>
            <a:pPr>
              <a:buAutoNum type="arabicPeriod"/>
            </a:pPr>
            <a:r>
              <a:rPr lang="de-CH" dirty="0"/>
              <a:t>Begrüssung</a:t>
            </a:r>
          </a:p>
          <a:p>
            <a:pPr>
              <a:buAutoNum type="arabicPeriod"/>
            </a:pPr>
            <a:r>
              <a:rPr lang="de-CH" dirty="0"/>
              <a:t>Besprechung der Hausaufgabe</a:t>
            </a:r>
          </a:p>
          <a:p>
            <a:pPr>
              <a:buAutoNum type="arabicPeriod"/>
            </a:pPr>
            <a:r>
              <a:rPr lang="de-CH" dirty="0"/>
              <a:t>Rollenspiel</a:t>
            </a:r>
          </a:p>
          <a:p>
            <a:pPr>
              <a:buAutoNum type="arabicPeriod"/>
            </a:pPr>
            <a:r>
              <a:rPr lang="de-CH" dirty="0"/>
              <a:t>Neue Hausaufgabe und Abschlussrunde</a:t>
            </a:r>
          </a:p>
          <a:p>
            <a:pPr marL="0" indent="0">
              <a:buNone/>
            </a:pPr>
            <a:r>
              <a:rPr lang="de-CH" dirty="0"/>
              <a:t>	(dazwischen eine Pause - 15 Min.)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456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Praktischer Teil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11</a:t>
            </a:fld>
            <a:endParaRPr lang="de-DE" altLang="de-DE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1438275" y="2935535"/>
            <a:ext cx="7050088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9pPr>
          </a:lstStyle>
          <a:p>
            <a:pPr algn="ctr"/>
            <a:r>
              <a:rPr lang="de-DE" altLang="de-DE" kern="0"/>
              <a:t>Mögl. Rollenspiel</a:t>
            </a:r>
            <a:endParaRPr lang="de-CH" kern="0" dirty="0"/>
          </a:p>
        </p:txBody>
      </p:sp>
      <p:sp>
        <p:nvSpPr>
          <p:cNvPr id="8" name="Foliennummernplatzhalter 3"/>
          <p:cNvSpPr txBox="1">
            <a:spLocks/>
          </p:cNvSpPr>
          <p:nvPr/>
        </p:nvSpPr>
        <p:spPr bwMode="auto">
          <a:xfrm>
            <a:off x="8027988" y="6477000"/>
            <a:ext cx="885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B6725B22-4438-4041-82E6-22FF07602C16}" type="slidenum">
              <a:rPr lang="de-DE" altLang="de-DE" smtClean="0"/>
              <a:pPr/>
              <a:t>11</a:t>
            </a:fld>
            <a:endParaRPr lang="de-DE" altLang="de-DE"/>
          </a:p>
        </p:txBody>
      </p:sp>
      <p:pic>
        <p:nvPicPr>
          <p:cNvPr id="9" name="Picture 2" descr="https://www.grundschulmaterial.de/thumbs/Fotos/x-%20Material%20f%C3%BCr%20Pr%C3%A4sentationen%20-x/Pictogramme/Rollenspiel%20szenischer%20Dialog-00001162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89040"/>
            <a:ext cx="3899511" cy="213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52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Feedbackregeln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de-CH" sz="2400" dirty="0"/>
              <a:t>Ziel ist immer: </a:t>
            </a:r>
            <a:r>
              <a:rPr lang="de-CH" sz="2400" dirty="0">
                <a:solidFill>
                  <a:srgbClr val="FFC000"/>
                </a:solidFill>
              </a:rPr>
              <a:t>der Spielende gewinnt!!</a:t>
            </a:r>
          </a:p>
          <a:p>
            <a:pPr lvl="0">
              <a:buFont typeface="Arial" panose="020B0604020202020204" pitchFamily="34" charset="0"/>
              <a:buChar char="•"/>
            </a:pPr>
            <a:endParaRPr lang="de-CH" dirty="0"/>
          </a:p>
          <a:p>
            <a:pPr lvl="0">
              <a:buFont typeface="Arial" panose="020B0604020202020204" pitchFamily="34" charset="0"/>
              <a:buChar char="•"/>
            </a:pPr>
            <a:endParaRPr lang="de-CH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de-CH" dirty="0"/>
              <a:t>Rückmeldung nicht zur Person sondern zum konkreten Verhalten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CH" dirty="0"/>
              <a:t>Ich-Botschaften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CH" dirty="0"/>
              <a:t>Wahrnehmung als Wahrnehmung beschreiben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CH" dirty="0"/>
              <a:t>Gefühl als Gefühl beschreiben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CH" dirty="0"/>
              <a:t>Vermutung als Vermutung beschreiben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e-CH" dirty="0"/>
              <a:t>Rückmeldung soll den anderen nicht analysieren, sondern ihr/ihm eine Hilfe sein</a:t>
            </a:r>
          </a:p>
          <a:p>
            <a:pPr marL="0" indent="0"/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5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br>
              <a:rPr lang="de-CH" dirty="0"/>
            </a:br>
            <a:r>
              <a:rPr lang="de-CH" dirty="0"/>
              <a:t>Haltung für die Person die das Feedback bekommt</a:t>
            </a:r>
            <a:br>
              <a:rPr lang="de-CH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CH" dirty="0"/>
          </a:p>
          <a:p>
            <a:pPr marL="0" indent="0"/>
            <a:r>
              <a:rPr lang="de-CH" dirty="0"/>
              <a:t>…Rückmeldungen nicht als Wahrheit, sondern als subjektive Einschätzungen betrachten…</a:t>
            </a:r>
          </a:p>
          <a:p>
            <a:r>
              <a:rPr lang="de-DE" dirty="0"/>
              <a:t>… sich anhören und „probetragen“ der Rückmeldungen…</a:t>
            </a:r>
          </a:p>
          <a:p>
            <a:r>
              <a:rPr lang="de-DE" dirty="0"/>
              <a:t>… was einem weiterhelfen könnte als aufbauendes Feedback mitnehmen…</a:t>
            </a:r>
          </a:p>
          <a:p>
            <a:r>
              <a:rPr lang="de-DE" dirty="0"/>
              <a:t>… Rückmeldungen, die einem nicht weiterhelfen wieder ziehen lassen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9941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8275" y="3295575"/>
            <a:ext cx="7050088" cy="925513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Danke für die </a:t>
            </a:r>
            <a:br>
              <a:rPr lang="de-DE" dirty="0"/>
            </a:br>
            <a:r>
              <a:rPr lang="de-DE" dirty="0"/>
              <a:t>Aufmerksamkeit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4779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Übersicht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altLang="de-DE" dirty="0"/>
          </a:p>
          <a:p>
            <a:pPr>
              <a:buFont typeface="+mj-lt"/>
              <a:buAutoNum type="arabicPeriod"/>
            </a:pPr>
            <a:r>
              <a:rPr lang="de-DE" altLang="de-DE" dirty="0"/>
              <a:t>Was ist soziale Kompetenz bzw. sind soziale Kompetenzen?</a:t>
            </a:r>
          </a:p>
          <a:p>
            <a:pPr>
              <a:buFont typeface="+mj-lt"/>
              <a:buAutoNum type="arabicPeriod"/>
            </a:pPr>
            <a:r>
              <a:rPr lang="de-DE" altLang="de-DE" dirty="0"/>
              <a:t>Erklärungsmodell</a:t>
            </a:r>
          </a:p>
          <a:p>
            <a:pPr>
              <a:buFont typeface="+mj-lt"/>
              <a:buAutoNum type="arabicPeriod"/>
            </a:pPr>
            <a:r>
              <a:rPr lang="de-DE" altLang="de-DE" dirty="0"/>
              <a:t>Aufbau des Trainings</a:t>
            </a:r>
          </a:p>
          <a:p>
            <a:pPr>
              <a:buFont typeface="+mj-lt"/>
              <a:buAutoNum type="arabicPeriod"/>
            </a:pPr>
            <a:r>
              <a:rPr lang="de-DE" altLang="de-DE" dirty="0"/>
              <a:t>Praktischer Teil</a:t>
            </a:r>
          </a:p>
          <a:p>
            <a:pPr>
              <a:buFont typeface="+mj-lt"/>
              <a:buAutoNum type="arabicPeriod"/>
            </a:pPr>
            <a:endParaRPr lang="de-DE" altLang="de-DE" dirty="0"/>
          </a:p>
          <a:p>
            <a:endParaRPr lang="de-DE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2099-B3CF-43EC-B6A5-3D0477A36B1A}" type="slidenum">
              <a:rPr lang="de-DE" altLang="de-DE"/>
              <a:pPr/>
              <a:t>2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Was ist soziale Kompetenz?</a:t>
            </a:r>
            <a:br>
              <a:rPr lang="de-CH" dirty="0"/>
            </a:br>
            <a:r>
              <a:rPr lang="de-CH" dirty="0"/>
              <a:t>Was sind soziale Kompetenzen?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… die Fähigkeit …</a:t>
            </a:r>
          </a:p>
          <a:p>
            <a:pPr marL="0" indent="0">
              <a:buNone/>
            </a:pPr>
            <a:r>
              <a:rPr lang="de-DE" dirty="0"/>
              <a:t>… einen angemessenen Kompromiss…</a:t>
            </a:r>
          </a:p>
          <a:p>
            <a:pPr marL="0" indent="0">
              <a:buNone/>
            </a:pPr>
            <a:r>
              <a:rPr lang="de-DE" dirty="0"/>
              <a:t>… zwischen eigenen Bedürfnissen und…</a:t>
            </a:r>
          </a:p>
          <a:p>
            <a:pPr marL="0" indent="0">
              <a:buNone/>
            </a:pPr>
            <a:r>
              <a:rPr lang="de-DE" dirty="0"/>
              <a:t>… sozialer Anpassung zu finden. </a:t>
            </a:r>
            <a:r>
              <a:rPr lang="de-DE" sz="1000" dirty="0"/>
              <a:t>(</a:t>
            </a:r>
            <a:r>
              <a:rPr lang="de-DE" sz="1000" dirty="0" err="1"/>
              <a:t>Hinsch</a:t>
            </a:r>
            <a:r>
              <a:rPr lang="de-DE" sz="1000" dirty="0"/>
              <a:t> und Pfingsten 2007, S.3)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3</a:t>
            </a:fld>
            <a:endParaRPr lang="de-DE" altLang="de-DE"/>
          </a:p>
        </p:txBody>
      </p:sp>
      <p:sp>
        <p:nvSpPr>
          <p:cNvPr id="7" name="Ellipse 6"/>
          <p:cNvSpPr/>
          <p:nvPr/>
        </p:nvSpPr>
        <p:spPr>
          <a:xfrm>
            <a:off x="2555776" y="4221088"/>
            <a:ext cx="1944216" cy="2016224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dirty="0">
                <a:solidFill>
                  <a:srgbClr val="00B050"/>
                </a:solidFill>
              </a:rPr>
              <a:t>eigene Bedürfnisse</a:t>
            </a:r>
          </a:p>
        </p:txBody>
      </p:sp>
      <p:sp>
        <p:nvSpPr>
          <p:cNvPr id="8" name="Ellipse 7"/>
          <p:cNvSpPr/>
          <p:nvPr/>
        </p:nvSpPr>
        <p:spPr>
          <a:xfrm>
            <a:off x="3995936" y="4221088"/>
            <a:ext cx="1944216" cy="201622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400" dirty="0">
                <a:solidFill>
                  <a:srgbClr val="FFC000"/>
                </a:solidFill>
              </a:rPr>
              <a:t>soziale Anpassung</a:t>
            </a:r>
          </a:p>
        </p:txBody>
      </p:sp>
      <p:sp>
        <p:nvSpPr>
          <p:cNvPr id="9" name="Ellipse 8"/>
          <p:cNvSpPr/>
          <p:nvPr/>
        </p:nvSpPr>
        <p:spPr>
          <a:xfrm>
            <a:off x="4035500" y="4689140"/>
            <a:ext cx="457200" cy="108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25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628800"/>
            <a:ext cx="7050088" cy="925513"/>
          </a:xfrm>
        </p:spPr>
        <p:txBody>
          <a:bodyPr>
            <a:normAutofit fontScale="90000"/>
          </a:bodyPr>
          <a:lstStyle/>
          <a:p>
            <a:pPr algn="ctr"/>
            <a:r>
              <a:rPr lang="de-CH" dirty="0"/>
              <a:t>Wie kann man lernen sich selbstsicherer zu Verhalten?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4</a:t>
            </a:fld>
            <a:endParaRPr lang="de-DE" altLang="de-DE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971600" y="3212976"/>
            <a:ext cx="7050088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9pPr>
          </a:lstStyle>
          <a:p>
            <a:pPr algn="ctr"/>
            <a:br>
              <a:rPr lang="de-CH" kern="0" dirty="0"/>
            </a:br>
            <a:r>
              <a:rPr lang="de-CH" kern="0" dirty="0">
                <a:solidFill>
                  <a:srgbClr val="FF0000"/>
                </a:solidFill>
              </a:rPr>
              <a:t>Verhalten wir beeinflusst durch innere Prozesse!</a:t>
            </a:r>
          </a:p>
          <a:p>
            <a:pPr algn="ctr"/>
            <a:r>
              <a:rPr lang="de-CH" kern="0" dirty="0">
                <a:solidFill>
                  <a:srgbClr val="FF0000"/>
                </a:solidFill>
              </a:rPr>
              <a:t>Und</a:t>
            </a:r>
            <a:r>
              <a:rPr lang="de-CH" kern="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3091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4888" y="413792"/>
            <a:ext cx="8229600" cy="1143000"/>
          </a:xfrm>
        </p:spPr>
        <p:txBody>
          <a:bodyPr/>
          <a:lstStyle/>
          <a:p>
            <a:r>
              <a:rPr lang="de-CH" dirty="0"/>
              <a:t>Erklärungsmodell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>
          <a:xfrm>
            <a:off x="2692052" y="1268760"/>
            <a:ext cx="4040188" cy="936104"/>
          </a:xfrm>
          <a:solidFill>
            <a:schemeClr val="accent5"/>
          </a:solidFill>
        </p:spPr>
        <p:txBody>
          <a:bodyPr/>
          <a:lstStyle/>
          <a:p>
            <a:r>
              <a:rPr lang="de-CH" sz="1800" b="0" dirty="0">
                <a:latin typeface="Arial" panose="020B0604020202020204" pitchFamily="34" charset="0"/>
                <a:cs typeface="Arial" panose="020B0604020202020204" pitchFamily="34" charset="0"/>
              </a:rPr>
              <a:t>Ich habe mir ein Hemd gekauft, packe es zu Hause aus und stelle fest, dass es auf dem Rücken ein Loch hat.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half" idx="2"/>
          </p:nvPr>
        </p:nvSpPr>
        <p:spPr>
          <a:xfrm>
            <a:off x="827584" y="2390899"/>
            <a:ext cx="3888432" cy="197420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Ich sage mir: </a:t>
            </a:r>
          </a:p>
          <a:p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«Das ist doch mal wieder typisch; ich bin einfach ein Pechvogel. </a:t>
            </a:r>
          </a:p>
          <a:p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Das glauben die mir nie, dass das schon drin war.</a:t>
            </a:r>
          </a:p>
          <a:p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Wieder 60 Fr im Eimer.»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4"/>
          </p:nvPr>
        </p:nvSpPr>
        <p:spPr>
          <a:xfrm>
            <a:off x="5282753" y="2420888"/>
            <a:ext cx="4041775" cy="2016223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Ich sage mir: </a:t>
            </a:r>
          </a:p>
          <a:p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«Das muss ich sofort wieder zurückbringen.</a:t>
            </a:r>
          </a:p>
          <a:p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Es ist schliesslich mein Recht, für mein Geld auch etwas Anständiges zu bekommen!»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5</a:t>
            </a:fld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827584" y="5661248"/>
            <a:ext cx="3024336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CH" dirty="0"/>
              <a:t>Verhalten: </a:t>
            </a:r>
          </a:p>
          <a:p>
            <a:r>
              <a:rPr lang="de-CH" dirty="0"/>
              <a:t>Ich bleibe zu Hause und mache nichts.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292080" y="5661248"/>
            <a:ext cx="3851920" cy="92333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de-CH" dirty="0"/>
              <a:t>Verhalten:</a:t>
            </a:r>
          </a:p>
          <a:p>
            <a:r>
              <a:rPr lang="de-CH" dirty="0"/>
              <a:t>Ich gehe in den Laden und tausche das Hemd um.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27584" y="4643844"/>
            <a:ext cx="295232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CH" dirty="0"/>
              <a:t>Gefühl: </a:t>
            </a:r>
          </a:p>
          <a:p>
            <a:r>
              <a:rPr lang="de-CH" dirty="0">
                <a:solidFill>
                  <a:srgbClr val="FF0000"/>
                </a:solidFill>
              </a:rPr>
              <a:t>Resignation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292080" y="4653136"/>
            <a:ext cx="4104456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de-CH" dirty="0"/>
              <a:t>Gefühl: </a:t>
            </a:r>
          </a:p>
          <a:p>
            <a:r>
              <a:rPr lang="de-CH" dirty="0">
                <a:solidFill>
                  <a:srgbClr val="00B050"/>
                </a:solidFill>
              </a:rPr>
              <a:t>Zuversicht, Entschlossenheit</a:t>
            </a:r>
          </a:p>
        </p:txBody>
      </p:sp>
      <p:sp>
        <p:nvSpPr>
          <p:cNvPr id="16" name="Pfeil nach unten 15"/>
          <p:cNvSpPr/>
          <p:nvPr/>
        </p:nvSpPr>
        <p:spPr>
          <a:xfrm>
            <a:off x="3347864" y="2204864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Pfeil nach unten 16"/>
          <p:cNvSpPr/>
          <p:nvPr/>
        </p:nvSpPr>
        <p:spPr>
          <a:xfrm>
            <a:off x="2051720" y="4293096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Pfeil nach unten 17"/>
          <p:cNvSpPr/>
          <p:nvPr/>
        </p:nvSpPr>
        <p:spPr>
          <a:xfrm>
            <a:off x="2051720" y="5301208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Pfeil nach unten 18"/>
          <p:cNvSpPr/>
          <p:nvPr/>
        </p:nvSpPr>
        <p:spPr>
          <a:xfrm>
            <a:off x="6660232" y="4365104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0" name="Pfeil nach unten 19"/>
          <p:cNvSpPr/>
          <p:nvPr/>
        </p:nvSpPr>
        <p:spPr>
          <a:xfrm>
            <a:off x="6660232" y="5301208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1" name="Pfeil nach unten 20"/>
          <p:cNvSpPr/>
          <p:nvPr/>
        </p:nvSpPr>
        <p:spPr>
          <a:xfrm>
            <a:off x="5868144" y="2204864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6007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uiExpand="1" build="p" animBg="1"/>
      <p:bldP spid="8" grpId="0" uiExpand="1" build="p" animBg="1"/>
      <p:bldP spid="10" grpId="0" uiExpand="1" build="p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4888" y="413792"/>
            <a:ext cx="8229600" cy="1143000"/>
          </a:xfrm>
        </p:spPr>
        <p:txBody>
          <a:bodyPr/>
          <a:lstStyle/>
          <a:p>
            <a:r>
              <a:rPr lang="de-CH" dirty="0"/>
              <a:t>Erklärungsmodell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>
          <a:xfrm>
            <a:off x="2692052" y="1268760"/>
            <a:ext cx="4040188" cy="936104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de-CH" sz="4000" b="0" dirty="0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half" idx="2"/>
          </p:nvPr>
        </p:nvSpPr>
        <p:spPr>
          <a:xfrm>
            <a:off x="827584" y="2390899"/>
            <a:ext cx="3888432" cy="197420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CH" sz="3200" dirty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</a:p>
          <a:p>
            <a:pPr marL="0" indent="0" algn="ctr">
              <a:buNone/>
            </a:pPr>
            <a:r>
              <a:rPr lang="de-CH" sz="3200" dirty="0" err="1">
                <a:latin typeface="Arial" panose="020B0604020202020204" pitchFamily="34" charset="0"/>
                <a:cs typeface="Arial" panose="020B0604020202020204" pitchFamily="34" charset="0"/>
              </a:rPr>
              <a:t>Selbstverbalisation</a:t>
            </a:r>
            <a:endParaRPr lang="de-C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sz="quarter" idx="4"/>
          </p:nvPr>
        </p:nvSpPr>
        <p:spPr>
          <a:xfrm>
            <a:off x="5282753" y="2420888"/>
            <a:ext cx="4041775" cy="2016223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CH" sz="3200" dirty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de-CH" sz="3200" dirty="0" err="1">
                <a:latin typeface="Arial" panose="020B0604020202020204" pitchFamily="34" charset="0"/>
                <a:cs typeface="Arial" panose="020B0604020202020204" pitchFamily="34" charset="0"/>
              </a:rPr>
              <a:t>Selbstverbalisation</a:t>
            </a:r>
            <a:endParaRPr lang="de-C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6</a:t>
            </a:fld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827584" y="5661248"/>
            <a:ext cx="302433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/>
              <a:t>Verhalten: </a:t>
            </a:r>
          </a:p>
          <a:p>
            <a:pPr algn="ctr"/>
            <a:r>
              <a:rPr lang="de-CH" dirty="0"/>
              <a:t>Vermeidung, Flucht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292080" y="5661248"/>
            <a:ext cx="385192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/>
              <a:t>Verhalten:</a:t>
            </a:r>
          </a:p>
          <a:p>
            <a:pPr algn="ctr"/>
            <a:r>
              <a:rPr lang="de-CH" dirty="0"/>
              <a:t>In die Situation gehen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27584" y="4643844"/>
            <a:ext cx="295232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/>
              <a:t>Gefühle: </a:t>
            </a:r>
          </a:p>
          <a:p>
            <a:pPr algn="ctr"/>
            <a:r>
              <a:rPr lang="de-CH" dirty="0">
                <a:solidFill>
                  <a:srgbClr val="FF0000"/>
                </a:solidFill>
              </a:rPr>
              <a:t>Angst, Unsicherheit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292080" y="4653136"/>
            <a:ext cx="4104456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/>
              <a:t>Gefühl: </a:t>
            </a:r>
          </a:p>
          <a:p>
            <a:pPr algn="ctr"/>
            <a:r>
              <a:rPr lang="de-CH" dirty="0">
                <a:solidFill>
                  <a:srgbClr val="00B050"/>
                </a:solidFill>
              </a:rPr>
              <a:t>Zuversicht</a:t>
            </a:r>
          </a:p>
        </p:txBody>
      </p:sp>
      <p:sp>
        <p:nvSpPr>
          <p:cNvPr id="16" name="Pfeil nach unten 15"/>
          <p:cNvSpPr/>
          <p:nvPr/>
        </p:nvSpPr>
        <p:spPr>
          <a:xfrm>
            <a:off x="3347864" y="2204864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Pfeil nach unten 16"/>
          <p:cNvSpPr/>
          <p:nvPr/>
        </p:nvSpPr>
        <p:spPr>
          <a:xfrm>
            <a:off x="1835696" y="4293096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Pfeil nach unten 17"/>
          <p:cNvSpPr/>
          <p:nvPr/>
        </p:nvSpPr>
        <p:spPr>
          <a:xfrm>
            <a:off x="2051720" y="5301208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Pfeil nach unten 18"/>
          <p:cNvSpPr/>
          <p:nvPr/>
        </p:nvSpPr>
        <p:spPr>
          <a:xfrm>
            <a:off x="6876256" y="4365104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0" name="Pfeil nach unten 19"/>
          <p:cNvSpPr/>
          <p:nvPr/>
        </p:nvSpPr>
        <p:spPr>
          <a:xfrm>
            <a:off x="6660232" y="5301208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1" name="Pfeil nach unten 20"/>
          <p:cNvSpPr/>
          <p:nvPr/>
        </p:nvSpPr>
        <p:spPr>
          <a:xfrm>
            <a:off x="5868144" y="2204864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2" name="Pfeil nach unten 21"/>
          <p:cNvSpPr/>
          <p:nvPr/>
        </p:nvSpPr>
        <p:spPr>
          <a:xfrm rot="10800000">
            <a:off x="2699792" y="4293096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4" name="Pfeil nach unten 23"/>
          <p:cNvSpPr/>
          <p:nvPr/>
        </p:nvSpPr>
        <p:spPr>
          <a:xfrm rot="10800000">
            <a:off x="7740353" y="4365104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1" name="Gewinkelte Verbindung 10"/>
          <p:cNvCxnSpPr>
            <a:stCxn id="12" idx="1"/>
            <a:endCxn id="8" idx="1"/>
          </p:cNvCxnSpPr>
          <p:nvPr/>
        </p:nvCxnSpPr>
        <p:spPr>
          <a:xfrm rot="10800000">
            <a:off x="827584" y="3378002"/>
            <a:ext cx="12700" cy="2606412"/>
          </a:xfrm>
          <a:prstGeom prst="bentConnector3">
            <a:avLst>
              <a:gd name="adj1" fmla="val 1800000"/>
            </a:avLst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winkelte Verbindung 24"/>
          <p:cNvCxnSpPr/>
          <p:nvPr/>
        </p:nvCxnSpPr>
        <p:spPr>
          <a:xfrm rot="10800000">
            <a:off x="5423396" y="3356992"/>
            <a:ext cx="12700" cy="2606412"/>
          </a:xfrm>
          <a:prstGeom prst="bentConnector3">
            <a:avLst>
              <a:gd name="adj1" fmla="val 1800000"/>
            </a:avLst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27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 animBg="1"/>
      <p:bldP spid="10" grpId="0" build="p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628800"/>
            <a:ext cx="7050088" cy="925513"/>
          </a:xfrm>
        </p:spPr>
        <p:txBody>
          <a:bodyPr>
            <a:normAutofit fontScale="90000"/>
          </a:bodyPr>
          <a:lstStyle/>
          <a:p>
            <a:pPr algn="ctr"/>
            <a:r>
              <a:rPr lang="de-CH" dirty="0"/>
              <a:t>Wie kann man lernen sich selbstsicherer zu Verhalten?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7</a:t>
            </a:fld>
            <a:endParaRPr lang="de-DE" altLang="de-DE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971600" y="3212976"/>
            <a:ext cx="7050088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9pPr>
          </a:lstStyle>
          <a:p>
            <a:pPr algn="ctr"/>
            <a:br>
              <a:rPr lang="de-CH" kern="0" dirty="0"/>
            </a:br>
            <a:r>
              <a:rPr lang="de-CH" kern="0" dirty="0">
                <a:solidFill>
                  <a:srgbClr val="FF0000"/>
                </a:solidFill>
              </a:rPr>
              <a:t>Verhalten wir beeinflusst durch innere Prozesse!</a:t>
            </a:r>
          </a:p>
          <a:p>
            <a:pPr algn="ctr"/>
            <a:r>
              <a:rPr lang="de-CH" kern="0" dirty="0">
                <a:solidFill>
                  <a:srgbClr val="FF0000"/>
                </a:solidFill>
              </a:rPr>
              <a:t>Und:</a:t>
            </a: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978296" y="4653136"/>
            <a:ext cx="7050088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RotisSerif Bold" pitchFamily="2" charset="0"/>
              </a:defRPr>
            </a:lvl9pPr>
          </a:lstStyle>
          <a:p>
            <a:pPr algn="ctr"/>
            <a:br>
              <a:rPr lang="de-CH" kern="0" dirty="0"/>
            </a:br>
            <a:r>
              <a:rPr lang="de-CH" kern="0" dirty="0">
                <a:solidFill>
                  <a:srgbClr val="FF0000"/>
                </a:solidFill>
              </a:rPr>
              <a:t>Durch wiederholte Erfahrung entstehen Gewohnheiten.</a:t>
            </a:r>
          </a:p>
        </p:txBody>
      </p:sp>
    </p:spTree>
    <p:extLst>
      <p:ext uri="{BB962C8B-B14F-4D97-AF65-F5344CB8AC3E}">
        <p14:creationId xmlns:p14="http://schemas.microsoft.com/office/powerpoint/2010/main" val="252481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Aufbau des Trainings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2492896"/>
            <a:ext cx="7558088" cy="39592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CH" dirty="0"/>
              <a:t>Aufwand für Patienten:</a:t>
            </a:r>
          </a:p>
          <a:p>
            <a:r>
              <a:rPr lang="de-CH" dirty="0"/>
              <a:t>Ein Vorgespräch</a:t>
            </a:r>
          </a:p>
          <a:p>
            <a:r>
              <a:rPr lang="de-CH" dirty="0"/>
              <a:t>15 Sitzungen, wöchentlich, eine Doppelstunde</a:t>
            </a:r>
          </a:p>
          <a:p>
            <a:endParaRPr lang="de-CH" dirty="0"/>
          </a:p>
          <a:p>
            <a:r>
              <a:rPr lang="de-CH" dirty="0"/>
              <a:t>3 Module</a:t>
            </a:r>
          </a:p>
          <a:p>
            <a:r>
              <a:rPr lang="de-CH" dirty="0"/>
              <a:t>Recht durchsetzen (R), Beziehung (B), Sympathie werben (S)</a:t>
            </a:r>
          </a:p>
          <a:p>
            <a:pPr marL="0" indent="0"/>
            <a:endParaRPr lang="de-CH" dirty="0"/>
          </a:p>
          <a:p>
            <a:pPr marL="228600" lvl="1" indent="0">
              <a:buNone/>
            </a:pPr>
            <a:r>
              <a:rPr lang="de-CH" dirty="0"/>
              <a:t> Typ – R:        	</a:t>
            </a:r>
            <a:r>
              <a:rPr lang="de-CH" sz="1800" dirty="0">
                <a:solidFill>
                  <a:srgbClr val="00B050"/>
                </a:solidFill>
              </a:rPr>
              <a:t>ICH</a:t>
            </a:r>
            <a:r>
              <a:rPr lang="de-CH" dirty="0"/>
              <a:t>		</a:t>
            </a:r>
            <a:r>
              <a:rPr lang="de-CH" sz="1000" dirty="0"/>
              <a:t>DU</a:t>
            </a:r>
          </a:p>
          <a:p>
            <a:pPr marL="0" indent="0"/>
            <a:endParaRPr lang="de-CH" dirty="0"/>
          </a:p>
          <a:p>
            <a:pPr marL="228600" lvl="1" indent="0">
              <a:buNone/>
            </a:pPr>
            <a:r>
              <a:rPr lang="de-CH" dirty="0"/>
              <a:t> Typ – B:		</a:t>
            </a:r>
            <a:r>
              <a:rPr lang="de-CH" dirty="0">
                <a:solidFill>
                  <a:srgbClr val="00B050"/>
                </a:solidFill>
              </a:rPr>
              <a:t>ICH		DU</a:t>
            </a:r>
          </a:p>
          <a:p>
            <a:pPr marL="0" indent="0"/>
            <a:endParaRPr lang="de-CH" dirty="0"/>
          </a:p>
          <a:p>
            <a:pPr marL="0" indent="0">
              <a:buNone/>
            </a:pPr>
            <a:r>
              <a:rPr lang="de-CH" dirty="0"/>
              <a:t>     Typ – S:		</a:t>
            </a:r>
            <a:r>
              <a:rPr lang="de-CH" sz="1200" dirty="0"/>
              <a:t>ICH</a:t>
            </a:r>
            <a:r>
              <a:rPr lang="de-CH" dirty="0"/>
              <a:t>		</a:t>
            </a:r>
            <a:r>
              <a:rPr lang="de-CH" sz="2000" dirty="0">
                <a:solidFill>
                  <a:srgbClr val="00B050"/>
                </a:solidFill>
              </a:rPr>
              <a:t>DU</a:t>
            </a:r>
          </a:p>
          <a:p>
            <a:endParaRPr lang="de-CH" dirty="0"/>
          </a:p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8</a:t>
            </a:fld>
            <a:endParaRPr lang="de-DE" altLang="de-DE"/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4139952" y="4797152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4139952" y="537321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4139952" y="609329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21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Aufbau des Trainings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Elemente des Trainings:</a:t>
            </a:r>
          </a:p>
          <a:p>
            <a:endParaRPr lang="de-CH" dirty="0"/>
          </a:p>
          <a:p>
            <a:pPr>
              <a:buFont typeface="Arial" panose="020B0604020202020204" pitchFamily="34" charset="0"/>
              <a:buChar char="•"/>
            </a:pPr>
            <a:r>
              <a:rPr lang="de-CH" dirty="0"/>
              <a:t>Instruktionen zu einem Situationstyp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dirty="0"/>
              <a:t>Einschätzung des Schwierigkeitsgrades einer Situation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dirty="0"/>
              <a:t>Durchführung von Rollenspiele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dirty="0"/>
              <a:t>Hausaufgaben</a:t>
            </a:r>
          </a:p>
          <a:p>
            <a:endParaRPr lang="de-CH" dirty="0"/>
          </a:p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5B22-4438-4041-82E6-22FF07602C16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9875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0</TotalTime>
  <Words>487</Words>
  <Application>Microsoft Office PowerPoint</Application>
  <PresentationFormat>Bildschirmpräsentation (4:3)</PresentationFormat>
  <Paragraphs>117</Paragraphs>
  <Slides>14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RotisSemiSerif Bold</vt:lpstr>
      <vt:lpstr>Paket</vt:lpstr>
      <vt:lpstr>PowerPoint-Präsentation</vt:lpstr>
      <vt:lpstr>Übersicht</vt:lpstr>
      <vt:lpstr>Was ist soziale Kompetenz? Was sind soziale Kompetenzen?</vt:lpstr>
      <vt:lpstr>Wie kann man lernen sich selbstsicherer zu Verhalten?</vt:lpstr>
      <vt:lpstr>Erklärungsmodell</vt:lpstr>
      <vt:lpstr>Erklärungsmodell</vt:lpstr>
      <vt:lpstr>Wie kann man lernen sich selbstsicherer zu Verhalten?</vt:lpstr>
      <vt:lpstr>Aufbau des Trainings</vt:lpstr>
      <vt:lpstr>Aufbau des Trainings</vt:lpstr>
      <vt:lpstr>Aufbau des Trainings</vt:lpstr>
      <vt:lpstr>Praktischer Teil</vt:lpstr>
      <vt:lpstr>Feedbackregeln</vt:lpstr>
      <vt:lpstr> Haltung für die Person die das Feedback bekommt </vt:lpstr>
      <vt:lpstr>Danke für die  Aufmerksamkeit</vt:lpstr>
    </vt:vector>
  </TitlesOfParts>
  <Company>SSC-IT Psych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Schatton Antje HCARE-KPDN</dc:creator>
  <cp:lastModifiedBy>Patrick</cp:lastModifiedBy>
  <cp:revision>91</cp:revision>
  <dcterms:created xsi:type="dcterms:W3CDTF">2015-02-17T12:23:46Z</dcterms:created>
  <dcterms:modified xsi:type="dcterms:W3CDTF">2021-08-06T16:01:19Z</dcterms:modified>
</cp:coreProperties>
</file>