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0" r:id="rId2"/>
    <p:sldId id="304" r:id="rId3"/>
    <p:sldId id="292" r:id="rId4"/>
    <p:sldId id="288" r:id="rId5"/>
    <p:sldId id="289" r:id="rId6"/>
    <p:sldId id="290" r:id="rId7"/>
    <p:sldId id="291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5" r:id="rId20"/>
    <p:sldId id="287" r:id="rId21"/>
  </p:sldIdLst>
  <p:sldSz cx="10801350" cy="6858000"/>
  <p:notesSz cx="6888163" cy="100203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FF00"/>
    <a:srgbClr val="000066"/>
    <a:srgbClr val="000099"/>
    <a:srgbClr val="333333"/>
    <a:srgbClr val="003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022" autoAdjust="0"/>
  </p:normalViewPr>
  <p:slideViewPr>
    <p:cSldViewPr>
      <p:cViewPr varScale="1">
        <p:scale>
          <a:sx n="73" d="100"/>
          <a:sy n="73" d="100"/>
        </p:scale>
        <p:origin x="936" y="72"/>
      </p:cViewPr>
      <p:guideLst>
        <p:guide orient="horz" pos="2160"/>
        <p:guide pos="3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3156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0" cy="5010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901700" y="0"/>
            <a:ext cx="2984870" cy="5010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BCE2F983-F4A9-4C4E-8E35-4CCFA71829B7}" type="datetimeFigureOut">
              <a:rPr lang="zh-CN" altLang="en-US"/>
              <a:pPr>
                <a:defRPr/>
              </a:pPr>
              <a:t>2019/6/7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2" y="9517546"/>
            <a:ext cx="2984870" cy="5010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901700" y="9517546"/>
            <a:ext cx="2984870" cy="5010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985AFD9E-F201-4782-9534-7CA38C0C74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0" cy="5010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01700" y="0"/>
            <a:ext cx="2984870" cy="5010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ABF08309-8BCB-4549-A402-7C4B631CA807}" type="datetimeFigureOut">
              <a:rPr lang="zh-CN" altLang="en-US"/>
              <a:pPr>
                <a:defRPr/>
              </a:pPr>
              <a:t>2019/6/7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7363" y="752475"/>
            <a:ext cx="591343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2" y="9517546"/>
            <a:ext cx="2984870" cy="5010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01700" y="9517546"/>
            <a:ext cx="2984870" cy="5010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A088CCFE-8C5A-4DF4-BEB9-D7F6531415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Tibial</a:t>
            </a:r>
            <a:r>
              <a:rPr lang="en-US" altLang="zh-CN" dirty="0" smtClean="0"/>
              <a:t> plateau: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the smooth bony surface of either the lateral </a:t>
            </a:r>
            <a:r>
              <a:rPr lang="en-US" altLang="zh-CN" dirty="0" err="1" smtClean="0"/>
              <a:t>condyle</a:t>
            </a:r>
            <a:r>
              <a:rPr lang="en-US" altLang="zh-CN" dirty="0" smtClean="0"/>
              <a:t> or the medial </a:t>
            </a:r>
            <a:r>
              <a:rPr lang="en-US" altLang="zh-CN" dirty="0" err="1" smtClean="0"/>
              <a:t>condyle</a:t>
            </a:r>
            <a:r>
              <a:rPr lang="en-US" altLang="zh-CN" dirty="0" smtClean="0"/>
              <a:t> of the tibia that articulates with the corresponding </a:t>
            </a:r>
            <a:r>
              <a:rPr lang="en-US" altLang="zh-CN" dirty="0" err="1" smtClean="0"/>
              <a:t>condylar</a:t>
            </a:r>
            <a:r>
              <a:rPr lang="en-US" altLang="zh-CN" dirty="0" smtClean="0"/>
              <a:t> surface of the femur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88CCFE-8C5A-4DF4-BEB9-D7F6531415AA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88CCFE-8C5A-4DF4-BEB9-D7F6531415AA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35119C-DFF6-4F5A-A0BB-DEB5AE141190}" type="slidenum">
              <a:rPr lang="zh-CN" altLang="en-US" smtClean="0"/>
              <a:pPr/>
              <a:t>20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9625" y="2130425"/>
            <a:ext cx="9182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838" y="3886200"/>
            <a:ext cx="7559675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97218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9750" y="1600200"/>
            <a:ext cx="97218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31138" y="274638"/>
            <a:ext cx="2430462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9750" y="274638"/>
            <a:ext cx="7138988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97218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750" y="1600200"/>
            <a:ext cx="97218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2488" y="4406900"/>
            <a:ext cx="9182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2488" y="2906713"/>
            <a:ext cx="9182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97218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9750" y="1600200"/>
            <a:ext cx="47847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76875" y="1600200"/>
            <a:ext cx="47847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972185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9750" y="1535113"/>
            <a:ext cx="47720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9750" y="2174875"/>
            <a:ext cx="47720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86400" y="1535113"/>
            <a:ext cx="47752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86400" y="2174875"/>
            <a:ext cx="47752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97218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273050"/>
            <a:ext cx="35544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2750" y="273050"/>
            <a:ext cx="60388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9750" y="1435100"/>
            <a:ext cx="35544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7725" y="4800600"/>
            <a:ext cx="648017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117725" y="612775"/>
            <a:ext cx="648017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17725" y="5367338"/>
            <a:ext cx="648017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6" name="直接连接符 12"/>
          <p:cNvCxnSpPr>
            <a:cxnSpLocks noChangeShapeType="1"/>
          </p:cNvCxnSpPr>
          <p:nvPr userDrawn="1"/>
        </p:nvCxnSpPr>
        <p:spPr bwMode="auto">
          <a:xfrm>
            <a:off x="357188" y="6288088"/>
            <a:ext cx="10072687" cy="1587"/>
          </a:xfrm>
          <a:prstGeom prst="line">
            <a:avLst/>
          </a:prstGeom>
          <a:noFill/>
          <a:ln w="9525">
            <a:solidFill>
              <a:srgbClr val="191919"/>
            </a:solidFill>
            <a:round/>
            <a:headEnd/>
            <a:tailEnd/>
          </a:ln>
        </p:spPr>
      </p:cxnSp>
      <p:pic>
        <p:nvPicPr>
          <p:cNvPr id="1027" name="图片 5" descr="mindray orthopedic.jpg"/>
          <p:cNvPicPr>
            <a:picLocks noChangeAspect="1"/>
          </p:cNvPicPr>
          <p:nvPr userDrawn="1"/>
        </p:nvPicPr>
        <p:blipFill>
          <a:blip r:embed="rId13" cstate="print"/>
          <a:srcRect l="6000" t="23334" r="6000" b="24445"/>
          <a:stretch>
            <a:fillRect/>
          </a:stretch>
        </p:blipFill>
        <p:spPr bwMode="auto">
          <a:xfrm>
            <a:off x="9134475" y="6324600"/>
            <a:ext cx="12715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4538" indent="-287338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5pPr>
      <a:lvl6pPr marL="2513013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6pPr>
      <a:lvl7pPr marL="2970213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7pPr>
      <a:lvl8pPr marL="3427413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8pPr>
      <a:lvl9pPr marL="3884613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9.pn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9.pn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pn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9.pn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9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pp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3175"/>
            <a:ext cx="10799762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图片 4" descr="mindray orthopedic.jpg"/>
          <p:cNvPicPr>
            <a:picLocks noChangeAspect="1"/>
          </p:cNvPicPr>
          <p:nvPr/>
        </p:nvPicPr>
        <p:blipFill>
          <a:blip r:embed="rId3" cstate="print"/>
          <a:srcRect l="3078" t="23334" r="4602" b="24445"/>
          <a:stretch>
            <a:fillRect/>
          </a:stretch>
        </p:blipFill>
        <p:spPr bwMode="auto">
          <a:xfrm>
            <a:off x="8067675" y="5715000"/>
            <a:ext cx="228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标题 3"/>
          <p:cNvSpPr>
            <a:spLocks noGrp="1"/>
          </p:cNvSpPr>
          <p:nvPr>
            <p:ph type="ctrTitle"/>
          </p:nvPr>
        </p:nvSpPr>
        <p:spPr bwMode="auto">
          <a:xfrm>
            <a:off x="0" y="2971800"/>
            <a:ext cx="91821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 err="1" smtClean="0">
                <a:solidFill>
                  <a:schemeClr val="bg1"/>
                </a:solidFill>
              </a:rPr>
              <a:t>Tibial</a:t>
            </a:r>
            <a:r>
              <a:rPr lang="en-US" altLang="zh-CN" dirty="0" smtClean="0">
                <a:solidFill>
                  <a:schemeClr val="bg1"/>
                </a:solidFill>
              </a:rPr>
              <a:t> Nail, </a:t>
            </a:r>
            <a:r>
              <a:rPr lang="en-US" altLang="zh-CN" dirty="0">
                <a:solidFill>
                  <a:schemeClr val="bg1"/>
                </a:solidFill>
              </a:rPr>
              <a:t>C</a:t>
            </a:r>
            <a:r>
              <a:rPr lang="en-US" altLang="zh-CN" dirty="0" smtClean="0">
                <a:solidFill>
                  <a:schemeClr val="bg1"/>
                </a:solidFill>
              </a:rPr>
              <a:t>annulated</a:t>
            </a:r>
            <a:endParaRPr lang="zh-CN" altLang="en-US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r="15626" b="12615"/>
          <a:stretch/>
        </p:blipFill>
        <p:spPr>
          <a:xfrm>
            <a:off x="5705475" y="4746624"/>
            <a:ext cx="2362200" cy="2111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球头导针.jpg"/>
          <p:cNvPicPr/>
          <p:nvPr/>
        </p:nvPicPr>
        <p:blipFill>
          <a:blip r:embed="rId2" cstate="print"/>
          <a:stretch>
            <a:fillRect/>
          </a:stretch>
        </p:blipFill>
        <p:spPr>
          <a:xfrm rot="238726">
            <a:off x="1153301" y="4643874"/>
            <a:ext cx="3234220" cy="4762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Ream </a:t>
            </a:r>
            <a:r>
              <a:rPr lang="en-US" altLang="zh-CN" sz="3600" dirty="0" err="1" smtClean="0">
                <a:solidFill>
                  <a:srgbClr val="C00000"/>
                </a:solidFill>
              </a:rPr>
              <a:t>medullary</a:t>
            </a:r>
            <a:r>
              <a:rPr lang="en-US" altLang="zh-CN" sz="3600" dirty="0" smtClean="0">
                <a:solidFill>
                  <a:srgbClr val="C00000"/>
                </a:solidFill>
              </a:rPr>
              <a:t> canal</a:t>
            </a:r>
            <a:endParaRPr lang="zh-CN" altLang="en-US" sz="3600" dirty="0" smtClean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3710" y="1143000"/>
            <a:ext cx="374276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3710" y="4267200"/>
            <a:ext cx="3733800" cy="176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76275" y="1219200"/>
            <a:ext cx="5410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Step 1: Insert wire guide</a:t>
            </a:r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Step 2: Insert Guide Wire with olive head and remove the wire guide</a:t>
            </a:r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Step 3: insert the flexible reamer with the reamer head along the Guide Wire to the desired depth</a:t>
            </a:r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Starting with the small diameter reaming head, ream to a diameter of 0.5 to 1.5 mm greater than the nail  diameter</a:t>
            </a:r>
          </a:p>
        </p:txBody>
      </p:sp>
      <p:pic>
        <p:nvPicPr>
          <p:cNvPr id="7" name="图片 6" descr="复位棒.jpg"/>
          <p:cNvPicPr/>
          <p:nvPr/>
        </p:nvPicPr>
        <p:blipFill>
          <a:blip r:embed="rId5" cstate="print"/>
          <a:srcRect t="22077" b="27883"/>
          <a:stretch>
            <a:fillRect/>
          </a:stretch>
        </p:blipFill>
        <p:spPr>
          <a:xfrm>
            <a:off x="904875" y="4188023"/>
            <a:ext cx="3352800" cy="38773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319930" y="4188023"/>
            <a:ext cx="1080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Wire Guide</a:t>
            </a:r>
            <a:endParaRPr lang="zh-CN" altLang="en-US" sz="1400" dirty="0" smtClean="0"/>
          </a:p>
        </p:txBody>
      </p:sp>
      <p:sp>
        <p:nvSpPr>
          <p:cNvPr id="10" name="矩形 9"/>
          <p:cNvSpPr/>
          <p:nvPr/>
        </p:nvSpPr>
        <p:spPr>
          <a:xfrm>
            <a:off x="2160685" y="5102423"/>
            <a:ext cx="32399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Guide Wire Ø2.5/Ø4.0, with olive head</a:t>
            </a:r>
            <a:endParaRPr lang="zh-CN" altLang="en-US" sz="1400" dirty="0" smtClean="0"/>
          </a:p>
        </p:txBody>
      </p:sp>
      <p:pic>
        <p:nvPicPr>
          <p:cNvPr id="11" name="图片 10" descr="软扩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04719" y="5410200"/>
            <a:ext cx="3402784" cy="38100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444690" y="5791200"/>
            <a:ext cx="1955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Flexible Reamer Shaft</a:t>
            </a:r>
            <a:endParaRPr lang="zh-CN" altLang="en-US" sz="14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r="15626" b="12615"/>
          <a:stretch/>
        </p:blipFill>
        <p:spPr>
          <a:xfrm>
            <a:off x="66928" y="4986069"/>
            <a:ext cx="1904747" cy="191135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Insert Nail</a:t>
            </a:r>
            <a:endParaRPr lang="zh-CN" altLang="en-US" sz="3600" dirty="0" smtClean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9275" y="1219200"/>
            <a:ext cx="47625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1675" y="3657600"/>
            <a:ext cx="453103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00075" y="1219200"/>
            <a:ext cx="48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Step 1: Assemble </a:t>
            </a:r>
            <a:r>
              <a:rPr lang="en-US" altLang="zh-CN" sz="1600" dirty="0" err="1" smtClean="0"/>
              <a:t>tibial</a:t>
            </a:r>
            <a:r>
              <a:rPr lang="en-US" altLang="zh-CN" sz="1600" dirty="0" smtClean="0"/>
              <a:t> nail into the insertion handle </a:t>
            </a:r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Step 2: Carefully insert the </a:t>
            </a:r>
            <a:r>
              <a:rPr lang="en-US" altLang="zh-CN" sz="1600" dirty="0" err="1" smtClean="0"/>
              <a:t>tibial</a:t>
            </a:r>
            <a:r>
              <a:rPr lang="en-US" altLang="zh-CN" sz="1600" dirty="0" smtClean="0"/>
              <a:t> nail manually into the </a:t>
            </a:r>
            <a:r>
              <a:rPr lang="en-US" altLang="zh-CN" sz="1600" dirty="0" err="1" smtClean="0"/>
              <a:t>medullary</a:t>
            </a:r>
            <a:r>
              <a:rPr lang="en-US" altLang="zh-CN" sz="1600" dirty="0" smtClean="0"/>
              <a:t> canal.</a:t>
            </a:r>
          </a:p>
        </p:txBody>
      </p:sp>
      <p:pic>
        <p:nvPicPr>
          <p:cNvPr id="7" name="图片 6" descr="手把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7275" y="2971800"/>
            <a:ext cx="1752600" cy="9374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57275" y="3962400"/>
            <a:ext cx="14574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Insertion handle</a:t>
            </a:r>
            <a:endParaRPr lang="zh-CN" altLang="en-US" sz="1400" dirty="0" smtClean="0"/>
          </a:p>
        </p:txBody>
      </p:sp>
      <p:pic>
        <p:nvPicPr>
          <p:cNvPr id="9" name="图片 8" descr="连接螺杆扳手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86075" y="3048000"/>
            <a:ext cx="1083733" cy="10668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571875" y="3962400"/>
            <a:ext cx="10967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Wrench 6.5</a:t>
            </a:r>
            <a:endParaRPr lang="zh-CN" altLang="en-US" sz="1400" dirty="0" smtClean="0"/>
          </a:p>
        </p:txBody>
      </p:sp>
      <p:pic>
        <p:nvPicPr>
          <p:cNvPr id="11" name="图片 10" descr="连接螺栓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62475" y="3124200"/>
            <a:ext cx="639233" cy="34128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410075" y="3429000"/>
            <a:ext cx="10102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Connector</a:t>
            </a:r>
            <a:endParaRPr lang="zh-CN" altLang="en-US" sz="1400" dirty="0" smtClean="0"/>
          </a:p>
        </p:txBody>
      </p:sp>
      <p:pic>
        <p:nvPicPr>
          <p:cNvPr id="13" name="图片 12" descr="主钉打拔连接器.jpg"/>
          <p:cNvPicPr/>
          <p:nvPr/>
        </p:nvPicPr>
        <p:blipFill>
          <a:blip r:embed="rId7" cstate="print"/>
          <a:srcRect t="16667"/>
          <a:stretch>
            <a:fillRect/>
          </a:stretch>
        </p:blipFill>
        <p:spPr>
          <a:xfrm>
            <a:off x="981075" y="4495800"/>
            <a:ext cx="2057400" cy="4445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057275" y="4953000"/>
            <a:ext cx="10102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Connector</a:t>
            </a:r>
            <a:endParaRPr lang="zh-CN" altLang="en-US" sz="1400" dirty="0" smtClean="0"/>
          </a:p>
        </p:txBody>
      </p:sp>
      <p:pic>
        <p:nvPicPr>
          <p:cNvPr id="15" name="图片 14" descr="滑锤导向杆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85962" y="5381438"/>
            <a:ext cx="3375554" cy="4572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067488" y="5841648"/>
            <a:ext cx="1398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Hammer Guide</a:t>
            </a:r>
            <a:endParaRPr lang="zh-CN" altLang="en-US" sz="1400" dirty="0" smtClean="0"/>
          </a:p>
        </p:txBody>
      </p:sp>
      <p:pic>
        <p:nvPicPr>
          <p:cNvPr id="17" name="图片 16" descr="滑锤.jpg"/>
          <p:cNvPicPr/>
          <p:nvPr/>
        </p:nvPicPr>
        <p:blipFill>
          <a:blip r:embed="rId9" cstate="print"/>
          <a:srcRect l="6803" t="12727" r="4762"/>
          <a:stretch>
            <a:fillRect/>
          </a:stretch>
        </p:blipFill>
        <p:spPr>
          <a:xfrm>
            <a:off x="3571875" y="4419600"/>
            <a:ext cx="1857375" cy="6858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648075" y="5029200"/>
            <a:ext cx="17363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Combined Hammer</a:t>
            </a:r>
            <a:endParaRPr lang="zh-CN" altLang="en-US" sz="1400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r="15626" b="12615"/>
          <a:stretch/>
        </p:blipFill>
        <p:spPr>
          <a:xfrm>
            <a:off x="66928" y="4986069"/>
            <a:ext cx="1904747" cy="191135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Assemble distal aiming devices</a:t>
            </a:r>
            <a:endParaRPr lang="zh-CN" altLang="en-US" sz="3600" dirty="0" smtClean="0">
              <a:solidFill>
                <a:srgbClr val="C00000"/>
              </a:solidFill>
            </a:endParaRPr>
          </a:p>
        </p:txBody>
      </p:sp>
      <p:pic>
        <p:nvPicPr>
          <p:cNvPr id="5" name="图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9275" y="1524000"/>
            <a:ext cx="3810000" cy="178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未标题-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00675" y="3733800"/>
            <a:ext cx="2800800" cy="1724788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8675" y="3733800"/>
            <a:ext cx="179447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600075" y="1166208"/>
            <a:ext cx="472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Step 1: Assemble the distal aiming arm according to the selected nail length. Drill with the drill bit Ø5.2 until to the </a:t>
            </a:r>
            <a:r>
              <a:rPr lang="en-US" altLang="zh-CN" sz="1600" dirty="0" err="1" smtClean="0"/>
              <a:t>tibial</a:t>
            </a:r>
            <a:r>
              <a:rPr lang="en-US" altLang="zh-CN" sz="1600" dirty="0" smtClean="0"/>
              <a:t> nail platform</a:t>
            </a:r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Step 2: Insert the Positioning Rod and fix it to the platform with the Locking Block</a:t>
            </a:r>
          </a:p>
        </p:txBody>
      </p:sp>
      <p:pic>
        <p:nvPicPr>
          <p:cNvPr id="9" name="图片 8" descr="导杆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6276" y="3031143"/>
            <a:ext cx="3124199" cy="46829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781982" y="3082901"/>
            <a:ext cx="1468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Connecting Rod</a:t>
            </a:r>
            <a:endParaRPr lang="zh-CN" altLang="en-US" sz="1400" dirty="0" smtClean="0"/>
          </a:p>
        </p:txBody>
      </p:sp>
      <p:pic>
        <p:nvPicPr>
          <p:cNvPr id="11" name="图片 10" descr="定位杆钻套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1304" y="4038600"/>
            <a:ext cx="1905000" cy="762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63982" y="4828393"/>
            <a:ext cx="15295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Drill Sleeve Ø5.2</a:t>
            </a:r>
            <a:endParaRPr lang="zh-CN" altLang="en-US" sz="1400" dirty="0" smtClean="0"/>
          </a:p>
        </p:txBody>
      </p:sp>
      <p:pic>
        <p:nvPicPr>
          <p:cNvPr id="13" name="图片 12" descr="定位杆骨钻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9968" y="3572657"/>
            <a:ext cx="3204650" cy="4572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920642" y="3637744"/>
            <a:ext cx="1191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Drill Bit Ø5.2</a:t>
            </a:r>
            <a:endParaRPr lang="zh-CN" altLang="en-US" sz="1400" dirty="0" smtClean="0"/>
          </a:p>
        </p:txBody>
      </p:sp>
      <p:pic>
        <p:nvPicPr>
          <p:cNvPr id="1026" name="Picture 2" descr="E:\MINDRAY-DB\Marketing\市场推广材料\Video\补全工具\空心胫骨髓内钉\空心钉_02995\定位杆平头钻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V="1">
            <a:off x="2937496" y="3998833"/>
            <a:ext cx="2174498" cy="751114"/>
          </a:xfrm>
          <a:prstGeom prst="rect">
            <a:avLst/>
          </a:prstGeom>
          <a:noFill/>
        </p:spPr>
      </p:pic>
      <p:sp>
        <p:nvSpPr>
          <p:cNvPr id="16" name="矩形 15"/>
          <p:cNvSpPr/>
          <p:nvPr/>
        </p:nvSpPr>
        <p:spPr>
          <a:xfrm>
            <a:off x="2962275" y="4648926"/>
            <a:ext cx="2249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zh-CN" sz="1400" dirty="0" smtClean="0"/>
              <a:t>Drill Bit, Flat Tip Φ5.2*250</a:t>
            </a:r>
            <a:endParaRPr lang="zh-CN" altLang="en-US" sz="1400" dirty="0" smtClean="0"/>
          </a:p>
        </p:txBody>
      </p:sp>
      <p:pic>
        <p:nvPicPr>
          <p:cNvPr id="17" name="图片 16" descr="定位杆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20399" y="5058692"/>
            <a:ext cx="1905000" cy="867223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052990" y="5926883"/>
            <a:ext cx="1439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Positioning Rod</a:t>
            </a:r>
            <a:endParaRPr lang="zh-CN" altLang="en-US" sz="1400" dirty="0" smtClean="0"/>
          </a:p>
        </p:txBody>
      </p:sp>
      <p:pic>
        <p:nvPicPr>
          <p:cNvPr id="19" name="图片 18" descr="定位卡块.jpg"/>
          <p:cNvPicPr/>
          <p:nvPr/>
        </p:nvPicPr>
        <p:blipFill>
          <a:blip r:embed="rId10" cstate="print"/>
          <a:stretch>
            <a:fillRect/>
          </a:stretch>
        </p:blipFill>
        <p:spPr>
          <a:xfrm rot="10800000">
            <a:off x="4199584" y="4892471"/>
            <a:ext cx="632855" cy="553748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972599" y="5481637"/>
            <a:ext cx="12907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Locking Block</a:t>
            </a:r>
            <a:endParaRPr lang="zh-CN" altLang="en-US" sz="1400" dirty="0" smtClean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r="15626" b="12615"/>
          <a:stretch/>
        </p:blipFill>
        <p:spPr>
          <a:xfrm>
            <a:off x="66928" y="4986069"/>
            <a:ext cx="1904747" cy="191135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Distal Locking</a:t>
            </a:r>
            <a:endParaRPr lang="zh-CN" altLang="en-US" sz="3600" dirty="0" smtClean="0">
              <a:solidFill>
                <a:srgbClr val="C00000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475" y="762000"/>
            <a:ext cx="2800800" cy="223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8475" y="3048000"/>
            <a:ext cx="2800800" cy="260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00075" y="990600"/>
            <a:ext cx="5943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Option 1: Medial side locking</a:t>
            </a:r>
          </a:p>
          <a:p>
            <a:endParaRPr lang="en-US" altLang="zh-CN" sz="1600" dirty="0" smtClean="0"/>
          </a:p>
          <a:p>
            <a:pPr marL="531813" indent="-258763">
              <a:buFont typeface="Wingdings" pitchFamily="2" charset="2"/>
              <a:buChar char="Ø"/>
            </a:pPr>
            <a:r>
              <a:rPr lang="en-US" altLang="zh-CN" sz="1600" dirty="0" smtClean="0"/>
              <a:t>Attach the distal target device to the connection rod, the drill with the dill bit Ø4.0 protected by the drill sleeve.</a:t>
            </a:r>
            <a:endParaRPr lang="zh-CN" altLang="zh-CN" sz="1600" dirty="0" smtClean="0"/>
          </a:p>
          <a:p>
            <a:pPr marL="531813" indent="-258763">
              <a:buFont typeface="Wingdings" pitchFamily="2" charset="2"/>
              <a:buChar char="Ø"/>
            </a:pPr>
            <a:endParaRPr lang="zh-CN" altLang="zh-CN" sz="1600" dirty="0" smtClean="0"/>
          </a:p>
          <a:p>
            <a:pPr marL="531813" indent="-258763">
              <a:buFont typeface="Wingdings" pitchFamily="2" charset="2"/>
              <a:buChar char="Ø"/>
            </a:pPr>
            <a:r>
              <a:rPr lang="en-US" altLang="zh-CN" sz="1600" dirty="0" smtClean="0"/>
              <a:t>Then measure and insert the 4.5mm locking screw </a:t>
            </a:r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Option 2: Anterior locking </a:t>
            </a:r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  <a:p>
            <a:pPr marL="531813" indent="-176213">
              <a:buFont typeface="Wingdings" pitchFamily="2" charset="2"/>
              <a:buChar char="Ø"/>
            </a:pPr>
            <a:r>
              <a:rPr lang="en-US" altLang="zh-CN" sz="1600" dirty="0" smtClean="0"/>
              <a:t>Remove the distal target device, drill with the drill bit Ø4.0, measure and then insert the screw</a:t>
            </a:r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</p:txBody>
      </p:sp>
      <p:pic>
        <p:nvPicPr>
          <p:cNvPr id="6" name="图片 5" descr="远端瞄准架.jpg"/>
          <p:cNvPicPr/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904875" y="3810000"/>
            <a:ext cx="1893130" cy="6858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514475" y="4343400"/>
            <a:ext cx="1774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Distal Target Device</a:t>
            </a:r>
            <a:endParaRPr lang="zh-CN" altLang="en-US" sz="1400" dirty="0" smtClean="0"/>
          </a:p>
        </p:txBody>
      </p:sp>
      <p:pic>
        <p:nvPicPr>
          <p:cNvPr id="8" name="图片 7" descr="套管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71876" y="3962400"/>
            <a:ext cx="1447800" cy="25106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095875" y="3962400"/>
            <a:ext cx="15888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Protection Sleeve</a:t>
            </a:r>
            <a:endParaRPr lang="zh-CN" altLang="en-US" sz="1400" dirty="0" smtClean="0"/>
          </a:p>
        </p:txBody>
      </p:sp>
      <p:pic>
        <p:nvPicPr>
          <p:cNvPr id="10" name="图片 9" descr="定位杆钻套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48611" y="4714399"/>
            <a:ext cx="1828800" cy="75191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666875" y="5257800"/>
            <a:ext cx="15295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Drill Sleeve Ø4.0</a:t>
            </a:r>
            <a:endParaRPr lang="zh-CN" altLang="en-US" sz="1400" dirty="0" smtClean="0"/>
          </a:p>
        </p:txBody>
      </p:sp>
      <p:pic>
        <p:nvPicPr>
          <p:cNvPr id="12" name="图片 11" descr="限位器2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3780" y="5637320"/>
            <a:ext cx="3352800" cy="50255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246995" y="5957072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Drill Bit Ø4.0*350</a:t>
            </a:r>
            <a:endParaRPr lang="zh-CN" altLang="en-US" sz="1400" dirty="0" smtClean="0"/>
          </a:p>
        </p:txBody>
      </p:sp>
      <p:pic>
        <p:nvPicPr>
          <p:cNvPr id="14" name="图片 13" descr="骨径测量尺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34931" y="5691065"/>
            <a:ext cx="3296453" cy="3810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633746" y="5957072"/>
            <a:ext cx="12490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Depth Gauge</a:t>
            </a:r>
            <a:endParaRPr lang="zh-CN" altLang="en-US" sz="1400" dirty="0" smtClean="0"/>
          </a:p>
        </p:txBody>
      </p:sp>
      <p:pic>
        <p:nvPicPr>
          <p:cNvPr id="16" name="图片 15" descr="T型锁钉扳手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48075" y="4572000"/>
            <a:ext cx="2643737" cy="6096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648075" y="5257800"/>
            <a:ext cx="2536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Screwdriver with T handle 3.5</a:t>
            </a:r>
            <a:endParaRPr lang="zh-CN" altLang="en-US" sz="1400" dirty="0" smtClean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r="15626" b="12615"/>
          <a:stretch/>
        </p:blipFill>
        <p:spPr>
          <a:xfrm>
            <a:off x="66928" y="4986069"/>
            <a:ext cx="1904747" cy="191135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Proximal Locking of 4.5mm locking screw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1295400"/>
            <a:ext cx="2800800" cy="18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3505200"/>
            <a:ext cx="2800800" cy="176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00075" y="1295400"/>
            <a:ext cx="472440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Step 1: Assemble the aiming arm for the 4.5mm locking screw firmly to the insertion handle, Drill with the drill bit Ø4.0 through the dynamic locking hole</a:t>
            </a:r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Step 2: Measure and then insert the first locking screw in the top of the dynamic locking hole</a:t>
            </a:r>
          </a:p>
        </p:txBody>
      </p:sp>
      <p:pic>
        <p:nvPicPr>
          <p:cNvPr id="8" name="图片 7" descr="近端瞄准架.jpg"/>
          <p:cNvPicPr/>
          <p:nvPr/>
        </p:nvPicPr>
        <p:blipFill>
          <a:blip r:embed="rId4" cstate="print"/>
          <a:srcRect t="11905"/>
          <a:stretch>
            <a:fillRect/>
          </a:stretch>
        </p:blipFill>
        <p:spPr>
          <a:xfrm>
            <a:off x="904875" y="4343400"/>
            <a:ext cx="1643449" cy="5334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657475" y="4419600"/>
            <a:ext cx="28021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Arming Arm for 4.5 locking screw</a:t>
            </a:r>
            <a:endParaRPr lang="zh-CN" altLang="en-US" sz="14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r="15626" b="12615"/>
          <a:stretch/>
        </p:blipFill>
        <p:spPr>
          <a:xfrm>
            <a:off x="66928" y="4986069"/>
            <a:ext cx="1904747" cy="191135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Compression locking mode (optional)</a:t>
            </a:r>
            <a:endParaRPr lang="zh-CN" altLang="en-US" sz="3600" dirty="0" smtClean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1675" y="1295400"/>
            <a:ext cx="380515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828675" y="1295400"/>
            <a:ext cx="411480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For situations where the fracture gap needs compression after nail insertion</a:t>
            </a:r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Insert the compression nut through the connecting screw and into the nail using the screwdriver. Advance the compression nut until the fracture gap is reduced</a:t>
            </a:r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5475" y="3505199"/>
            <a:ext cx="3962400" cy="254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加压螺栓.jpg"/>
          <p:cNvPicPr/>
          <p:nvPr/>
        </p:nvPicPr>
        <p:blipFill>
          <a:blip r:embed="rId4" cstate="print"/>
          <a:srcRect t="17686" b="20412"/>
          <a:stretch>
            <a:fillRect/>
          </a:stretch>
        </p:blipFill>
        <p:spPr>
          <a:xfrm>
            <a:off x="1133474" y="4191000"/>
            <a:ext cx="1857829" cy="3048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163077" y="4114800"/>
            <a:ext cx="18565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Compression Nut Ø4</a:t>
            </a:r>
            <a:endParaRPr lang="zh-CN" altLang="en-US" sz="1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r="15626" b="12615"/>
          <a:stretch/>
        </p:blipFill>
        <p:spPr>
          <a:xfrm>
            <a:off x="66928" y="4986069"/>
            <a:ext cx="1904747" cy="191135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Insert static locking screw</a:t>
            </a:r>
            <a:endParaRPr lang="zh-CN" altLang="en-US" sz="3600" dirty="0" smtClean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7475" y="1981200"/>
            <a:ext cx="3258000" cy="204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828675" y="1981200"/>
            <a:ext cx="54006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Insert second proximal locking screw in the most distal hole</a:t>
            </a:r>
            <a:endParaRPr lang="zh-CN" altLang="en-US" sz="1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r="15626" b="12615"/>
          <a:stretch/>
        </p:blipFill>
        <p:spPr>
          <a:xfrm>
            <a:off x="66928" y="4986069"/>
            <a:ext cx="1904747" cy="191135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Proximal Locking of 4.8mm locking screw</a:t>
            </a:r>
            <a:endParaRPr lang="zh-CN" altLang="en-US" sz="3600" dirty="0" smtClean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275" y="3886200"/>
            <a:ext cx="36369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0275" y="1066800"/>
            <a:ext cx="359640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904875" y="1295400"/>
            <a:ext cx="4876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Step 1: Assemble the Arming Arm for 4.8 Locking screw to the insertion handle</a:t>
            </a:r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Step 2: Insert the drill sleeve Ø3.2 and drill with the drill bit Ø3.2, make sure do not penetrate the far cortex</a:t>
            </a:r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Step 3: Then measure and insert the 4.8mm locking screw</a:t>
            </a:r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</p:txBody>
      </p:sp>
      <p:pic>
        <p:nvPicPr>
          <p:cNvPr id="8" name="图片 7" descr="近端松质骨瞄准架.jpg"/>
          <p:cNvPicPr/>
          <p:nvPr/>
        </p:nvPicPr>
        <p:blipFill>
          <a:blip r:embed="rId4" cstate="print"/>
          <a:srcRect l="3550" t="16216" r="5325" b="17568"/>
          <a:stretch>
            <a:fillRect/>
          </a:stretch>
        </p:blipFill>
        <p:spPr>
          <a:xfrm>
            <a:off x="1057275" y="3962400"/>
            <a:ext cx="1915886" cy="6096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962275" y="4114800"/>
            <a:ext cx="2861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Arming Arm for 4.8 Locking screw</a:t>
            </a:r>
            <a:endParaRPr lang="zh-CN" altLang="en-US" sz="1400" dirty="0" smtClean="0"/>
          </a:p>
        </p:txBody>
      </p:sp>
      <p:pic>
        <p:nvPicPr>
          <p:cNvPr id="10" name="图片 9" descr="松质骨螺钉套管组件.jpg"/>
          <p:cNvPicPr/>
          <p:nvPr/>
        </p:nvPicPr>
        <p:blipFill>
          <a:blip r:embed="rId5" cstate="print"/>
          <a:srcRect t="22222"/>
          <a:stretch>
            <a:fillRect/>
          </a:stretch>
        </p:blipFill>
        <p:spPr>
          <a:xfrm>
            <a:off x="1076483" y="4834498"/>
            <a:ext cx="2163536" cy="381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156700" y="4724400"/>
            <a:ext cx="2666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/>
              <a:t>Combination of </a:t>
            </a:r>
            <a:r>
              <a:rPr lang="en-US" altLang="zh-CN" sz="1400" dirty="0" err="1" smtClean="0"/>
              <a:t>Procetion</a:t>
            </a:r>
            <a:r>
              <a:rPr lang="en-US" altLang="zh-CN" sz="1400" dirty="0" smtClean="0"/>
              <a:t> sleeve, Drill sleeve and </a:t>
            </a:r>
            <a:r>
              <a:rPr lang="en-US" altLang="zh-CN" sz="1400" dirty="0" err="1" smtClean="0"/>
              <a:t>Trocar</a:t>
            </a:r>
            <a:endParaRPr lang="zh-CN" altLang="en-US" sz="1400" dirty="0" smtClean="0"/>
          </a:p>
        </p:txBody>
      </p:sp>
      <p:pic>
        <p:nvPicPr>
          <p:cNvPr id="12" name="图片 11" descr="限位器2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69639" y="5477996"/>
            <a:ext cx="3050202" cy="4572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973161" y="5806528"/>
            <a:ext cx="1191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Drill Bit Ø3.2</a:t>
            </a:r>
            <a:endParaRPr lang="zh-CN" altLang="en-US" sz="14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r="15626" b="12615"/>
          <a:stretch/>
        </p:blipFill>
        <p:spPr>
          <a:xfrm>
            <a:off x="66928" y="4986069"/>
            <a:ext cx="1904747" cy="191135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Insert End Cap</a:t>
            </a:r>
            <a:endParaRPr lang="zh-CN" altLang="en-US" sz="3600" dirty="0" smtClean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6474" y="1600200"/>
            <a:ext cx="395269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6475" y="3962400"/>
            <a:ext cx="3886200" cy="175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904875" y="1600200"/>
            <a:ext cx="487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Step 1: Remove the aiming arm</a:t>
            </a:r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Step 2: Insert the appreciate end cap with the provisional driver</a:t>
            </a:r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</a:pPr>
            <a:endParaRPr lang="en-US" altLang="zh-CN" sz="1600" dirty="0" smtClean="0"/>
          </a:p>
        </p:txBody>
      </p:sp>
      <p:pic>
        <p:nvPicPr>
          <p:cNvPr id="8" name="图片 7" descr="连接螺杆万向扳手.jpg"/>
          <p:cNvPicPr>
            <a:picLocks noChangeAspect="1"/>
          </p:cNvPicPr>
          <p:nvPr/>
        </p:nvPicPr>
        <p:blipFill>
          <a:blip r:embed="rId4" cstate="print"/>
          <a:srcRect r="11521"/>
          <a:stretch>
            <a:fillRect/>
          </a:stretch>
        </p:blipFill>
        <p:spPr>
          <a:xfrm>
            <a:off x="1133475" y="3276600"/>
            <a:ext cx="3581400" cy="110986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133475" y="3962400"/>
            <a:ext cx="18870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Provisional Driver 3.5</a:t>
            </a:r>
            <a:endParaRPr lang="zh-CN" altLang="en-US" sz="14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r="15626" b="12615"/>
          <a:stretch/>
        </p:blipFill>
        <p:spPr>
          <a:xfrm>
            <a:off x="66928" y="4986069"/>
            <a:ext cx="1904747" cy="191135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Specification</a:t>
            </a:r>
            <a:endParaRPr lang="zh-CN" altLang="en-US" sz="3600" dirty="0" smtClean="0">
              <a:solidFill>
                <a:srgbClr val="C00000"/>
              </a:solidFill>
            </a:endParaRPr>
          </a:p>
        </p:txBody>
      </p:sp>
      <p:pic>
        <p:nvPicPr>
          <p:cNvPr id="5" name="图片 4" descr="空心胫骨钉.jpg"/>
          <p:cNvPicPr>
            <a:picLocks noChangeAspect="1"/>
          </p:cNvPicPr>
          <p:nvPr/>
        </p:nvPicPr>
        <p:blipFill>
          <a:blip r:embed="rId2" cstate="print"/>
          <a:srcRect t="45059" b="34506"/>
          <a:stretch>
            <a:fillRect/>
          </a:stretch>
        </p:blipFill>
        <p:spPr>
          <a:xfrm rot="16200000">
            <a:off x="-700087" y="2976564"/>
            <a:ext cx="3790950" cy="581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3075" y="1447800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Wingdings" pitchFamily="2" charset="2"/>
              <a:buChar char="l"/>
            </a:pPr>
            <a:r>
              <a:rPr lang="en-US" altLang="zh-CN" sz="2000" b="1" dirty="0" smtClean="0">
                <a:solidFill>
                  <a:srgbClr val="C00000"/>
                </a:solidFill>
                <a:latin typeface="Calibri" pitchFamily="34" charset="0"/>
              </a:rPr>
              <a:t>Diameter</a:t>
            </a:r>
            <a:r>
              <a:rPr lang="en-US" altLang="zh-CN" sz="1800" dirty="0" smtClean="0">
                <a:latin typeface="Calibri" pitchFamily="34" charset="0"/>
              </a:rPr>
              <a:t>: </a:t>
            </a:r>
            <a:r>
              <a:rPr lang="el-GR" altLang="zh-CN" sz="1800" dirty="0" smtClean="0">
                <a:latin typeface="Calibri" pitchFamily="34" charset="0"/>
              </a:rPr>
              <a:t>φ8.2</a:t>
            </a:r>
            <a:r>
              <a:rPr lang="en-US" altLang="zh-CN" sz="1800" dirty="0" smtClean="0">
                <a:latin typeface="Calibri" pitchFamily="34" charset="0"/>
              </a:rPr>
              <a:t>, </a:t>
            </a:r>
            <a:r>
              <a:rPr lang="el-GR" altLang="zh-CN" sz="1800" dirty="0" smtClean="0">
                <a:latin typeface="Calibri" pitchFamily="34" charset="0"/>
              </a:rPr>
              <a:t>φ9</a:t>
            </a:r>
            <a:r>
              <a:rPr lang="en-US" altLang="zh-CN" sz="1800" dirty="0" smtClean="0">
                <a:latin typeface="Calibri" pitchFamily="34" charset="0"/>
              </a:rPr>
              <a:t>, </a:t>
            </a:r>
            <a:r>
              <a:rPr lang="el-GR" altLang="zh-CN" sz="1800" dirty="0" smtClean="0">
                <a:latin typeface="Calibri" pitchFamily="34" charset="0"/>
              </a:rPr>
              <a:t>φ10</a:t>
            </a:r>
            <a:r>
              <a:rPr lang="en-US" altLang="zh-CN" sz="1800" dirty="0" smtClean="0">
                <a:latin typeface="Calibri" pitchFamily="34" charset="0"/>
              </a:rPr>
              <a:t>, </a:t>
            </a:r>
            <a:r>
              <a:rPr lang="el-GR" altLang="zh-CN" sz="1800" dirty="0" smtClean="0">
                <a:latin typeface="Calibri" pitchFamily="34" charset="0"/>
              </a:rPr>
              <a:t>φ11</a:t>
            </a:r>
            <a:endParaRPr lang="en-US" altLang="zh-CN" sz="1800" dirty="0" smtClean="0">
              <a:latin typeface="Calibri" pitchFamily="34" charset="0"/>
            </a:endParaRPr>
          </a:p>
          <a:p>
            <a:pPr marL="273050" indent="-273050">
              <a:buFont typeface="Wingdings" pitchFamily="2" charset="2"/>
              <a:buChar char="l"/>
            </a:pPr>
            <a:endParaRPr lang="en-US" altLang="zh-CN" sz="1800" dirty="0" smtClean="0">
              <a:latin typeface="Calibri" pitchFamily="34" charset="0"/>
            </a:endParaRPr>
          </a:p>
          <a:p>
            <a:pPr marL="273050" indent="-273050">
              <a:buFont typeface="Wingdings" pitchFamily="2" charset="2"/>
              <a:buChar char="l"/>
            </a:pPr>
            <a:r>
              <a:rPr lang="en-US" altLang="zh-CN" sz="2000" b="1" dirty="0" smtClean="0">
                <a:solidFill>
                  <a:srgbClr val="C00000"/>
                </a:solidFill>
                <a:latin typeface="Calibri" pitchFamily="34" charset="0"/>
              </a:rPr>
              <a:t>Length</a:t>
            </a:r>
            <a:r>
              <a:rPr lang="en-US" altLang="zh-CN" sz="1800" dirty="0" smtClean="0">
                <a:latin typeface="Calibri" pitchFamily="34" charset="0"/>
              </a:rPr>
              <a:t>: 240-360 mm Increased every 20mm</a:t>
            </a:r>
            <a:endParaRPr lang="zh-CN" altLang="en-US" sz="1800" dirty="0" smtClean="0">
              <a:latin typeface="Calibri" pitchFamily="34" charset="0"/>
            </a:endParaRPr>
          </a:p>
          <a:p>
            <a:endParaRPr lang="zh-CN" altLang="en-US" sz="1800" dirty="0">
              <a:latin typeface="Calibri" pitchFamily="34" charset="0"/>
            </a:endParaRPr>
          </a:p>
        </p:txBody>
      </p:sp>
      <p:pic>
        <p:nvPicPr>
          <p:cNvPr id="8" name="图片 7" descr="胫骨钉锁钉1.jpg"/>
          <p:cNvPicPr>
            <a:picLocks noChangeAspect="1"/>
          </p:cNvPicPr>
          <p:nvPr/>
        </p:nvPicPr>
        <p:blipFill>
          <a:blip r:embed="rId3" cstate="print"/>
          <a:srcRect t="35443" b="33052"/>
          <a:stretch>
            <a:fillRect/>
          </a:stretch>
        </p:blipFill>
        <p:spPr>
          <a:xfrm>
            <a:off x="5400675" y="1371600"/>
            <a:ext cx="2257425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00675" y="1905000"/>
            <a:ext cx="4648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Wingdings" pitchFamily="2" charset="2"/>
              <a:buChar char="l"/>
            </a:pPr>
            <a:r>
              <a:rPr lang="en-US" altLang="zh-CN" sz="2000" b="1" dirty="0" smtClean="0">
                <a:solidFill>
                  <a:srgbClr val="C00000"/>
                </a:solidFill>
                <a:latin typeface="Calibri" pitchFamily="34" charset="0"/>
              </a:rPr>
              <a:t>Diameter</a:t>
            </a:r>
            <a:r>
              <a:rPr lang="en-US" altLang="zh-CN" sz="1800" dirty="0" smtClean="0">
                <a:latin typeface="Calibri" pitchFamily="34" charset="0"/>
              </a:rPr>
              <a:t>: </a:t>
            </a:r>
            <a:r>
              <a:rPr lang="el-GR" altLang="zh-CN" sz="1800" dirty="0" smtClean="0">
                <a:latin typeface="Calibri" pitchFamily="34" charset="0"/>
              </a:rPr>
              <a:t>φ</a:t>
            </a:r>
            <a:r>
              <a:rPr lang="en-US" altLang="zh-CN" sz="1800" dirty="0" smtClean="0">
                <a:latin typeface="Calibri" pitchFamily="34" charset="0"/>
              </a:rPr>
              <a:t>4.8</a:t>
            </a:r>
          </a:p>
          <a:p>
            <a:pPr marL="273050" indent="-273050">
              <a:buFont typeface="Wingdings" pitchFamily="2" charset="2"/>
              <a:buChar char="l"/>
            </a:pPr>
            <a:endParaRPr lang="en-US" altLang="zh-CN" sz="1800" dirty="0" smtClean="0">
              <a:latin typeface="Calibri" pitchFamily="34" charset="0"/>
            </a:endParaRPr>
          </a:p>
          <a:p>
            <a:pPr marL="273050" indent="-273050">
              <a:buFont typeface="Wingdings" pitchFamily="2" charset="2"/>
              <a:buChar char="l"/>
            </a:pPr>
            <a:r>
              <a:rPr lang="en-US" altLang="zh-CN" sz="2000" b="1" dirty="0" smtClean="0">
                <a:solidFill>
                  <a:srgbClr val="C00000"/>
                </a:solidFill>
                <a:latin typeface="Calibri" pitchFamily="34" charset="0"/>
              </a:rPr>
              <a:t>Length</a:t>
            </a:r>
            <a:r>
              <a:rPr lang="en-US" altLang="zh-CN" sz="1800" dirty="0" smtClean="0">
                <a:latin typeface="Calibri" pitchFamily="34" charset="0"/>
              </a:rPr>
              <a:t>:25-90mm, Increased every 5mm </a:t>
            </a:r>
            <a:endParaRPr lang="zh-CN" altLang="en-US" sz="1800" dirty="0" smtClean="0">
              <a:latin typeface="Calibri" pitchFamily="34" charset="0"/>
            </a:endParaRPr>
          </a:p>
          <a:p>
            <a:endParaRPr lang="zh-CN" altLang="en-US" sz="1800" dirty="0">
              <a:latin typeface="Calibri" pitchFamily="34" charset="0"/>
            </a:endParaRPr>
          </a:p>
        </p:txBody>
      </p:sp>
      <p:pic>
        <p:nvPicPr>
          <p:cNvPr id="11" name="图片 10" descr="胫骨钉锁钉2.jpg"/>
          <p:cNvPicPr>
            <a:picLocks noChangeAspect="1"/>
          </p:cNvPicPr>
          <p:nvPr/>
        </p:nvPicPr>
        <p:blipFill>
          <a:blip r:embed="rId4" cstate="print"/>
          <a:srcRect t="36204" b="32536"/>
          <a:stretch>
            <a:fillRect/>
          </a:stretch>
        </p:blipFill>
        <p:spPr>
          <a:xfrm>
            <a:off x="5400675" y="3429000"/>
            <a:ext cx="1990725" cy="4667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00675" y="3919716"/>
            <a:ext cx="4648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Wingdings" pitchFamily="2" charset="2"/>
              <a:buChar char="l"/>
            </a:pPr>
            <a:r>
              <a:rPr lang="en-US" altLang="zh-CN" sz="2000" b="1" dirty="0" smtClean="0">
                <a:solidFill>
                  <a:srgbClr val="C00000"/>
                </a:solidFill>
                <a:latin typeface="Calibri" pitchFamily="34" charset="0"/>
              </a:rPr>
              <a:t>Diameter</a:t>
            </a:r>
            <a:r>
              <a:rPr lang="en-US" altLang="zh-CN" sz="1800" dirty="0" smtClean="0">
                <a:latin typeface="Calibri" pitchFamily="34" charset="0"/>
              </a:rPr>
              <a:t>: </a:t>
            </a:r>
            <a:r>
              <a:rPr lang="el-GR" altLang="zh-CN" sz="1800" dirty="0" smtClean="0">
                <a:latin typeface="Calibri" pitchFamily="34" charset="0"/>
              </a:rPr>
              <a:t>φ</a:t>
            </a:r>
            <a:r>
              <a:rPr lang="en-US" altLang="zh-CN" sz="1800" dirty="0" smtClean="0">
                <a:latin typeface="Calibri" pitchFamily="34" charset="0"/>
              </a:rPr>
              <a:t>4.5</a:t>
            </a:r>
          </a:p>
          <a:p>
            <a:pPr marL="273050" indent="-273050">
              <a:buFont typeface="Wingdings" pitchFamily="2" charset="2"/>
              <a:buChar char="l"/>
            </a:pPr>
            <a:endParaRPr lang="en-US" altLang="zh-CN" sz="1800" dirty="0" smtClean="0">
              <a:latin typeface="Calibri" pitchFamily="34" charset="0"/>
            </a:endParaRPr>
          </a:p>
          <a:p>
            <a:pPr marL="273050" indent="-273050">
              <a:buFont typeface="Wingdings" pitchFamily="2" charset="2"/>
              <a:buChar char="l"/>
            </a:pPr>
            <a:r>
              <a:rPr lang="en-US" altLang="zh-CN" sz="2000" b="1" dirty="0" smtClean="0">
                <a:solidFill>
                  <a:srgbClr val="C00000"/>
                </a:solidFill>
                <a:latin typeface="Calibri" pitchFamily="34" charset="0"/>
              </a:rPr>
              <a:t>Length</a:t>
            </a:r>
            <a:r>
              <a:rPr lang="en-US" altLang="zh-CN" sz="1800" dirty="0" smtClean="0">
                <a:latin typeface="Calibri" pitchFamily="34" charset="0"/>
              </a:rPr>
              <a:t>:25-70mm, Increased every 5mm </a:t>
            </a:r>
            <a:endParaRPr lang="zh-CN" altLang="en-US" sz="1800" dirty="0" smtClean="0">
              <a:latin typeface="Calibri" pitchFamily="34" charset="0"/>
            </a:endParaRPr>
          </a:p>
          <a:p>
            <a:endParaRPr lang="zh-CN" altLang="en-US" sz="1800" dirty="0">
              <a:latin typeface="Calibri" pitchFamily="34" charset="0"/>
            </a:endParaRPr>
          </a:p>
        </p:txBody>
      </p:sp>
      <p:pic>
        <p:nvPicPr>
          <p:cNvPr id="13" name="图片 12" descr="Tibial End ca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1639965" y="3913110"/>
            <a:ext cx="662536" cy="4563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76475" y="3733800"/>
            <a:ext cx="2362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Wingdings" pitchFamily="2" charset="2"/>
              <a:buChar char="l"/>
            </a:pPr>
            <a:r>
              <a:rPr lang="en-US" altLang="zh-CN" sz="2000" b="1" dirty="0" smtClean="0">
                <a:solidFill>
                  <a:srgbClr val="C00000"/>
                </a:solidFill>
                <a:latin typeface="Calibri" pitchFamily="34" charset="0"/>
              </a:rPr>
              <a:t>Long End</a:t>
            </a:r>
            <a:endParaRPr lang="en-US" altLang="zh-CN" sz="1800" dirty="0" smtClean="0">
              <a:latin typeface="Calibri" pitchFamily="34" charset="0"/>
            </a:endParaRPr>
          </a:p>
          <a:p>
            <a:pPr marL="273050" indent="-273050">
              <a:buFont typeface="Wingdings" pitchFamily="2" charset="2"/>
              <a:buChar char="l"/>
            </a:pPr>
            <a:endParaRPr lang="en-US" altLang="zh-CN" sz="1800" dirty="0" smtClean="0">
              <a:latin typeface="Calibri" pitchFamily="34" charset="0"/>
            </a:endParaRPr>
          </a:p>
          <a:p>
            <a:pPr marL="273050" indent="-273050">
              <a:buFont typeface="Wingdings" pitchFamily="2" charset="2"/>
              <a:buChar char="l"/>
            </a:pPr>
            <a:r>
              <a:rPr lang="en-US" altLang="zh-CN" sz="2000" b="1" dirty="0" smtClean="0">
                <a:solidFill>
                  <a:srgbClr val="C00000"/>
                </a:solidFill>
                <a:latin typeface="Calibri" pitchFamily="34" charset="0"/>
              </a:rPr>
              <a:t>Length</a:t>
            </a:r>
            <a:r>
              <a:rPr lang="en-US" altLang="zh-CN" sz="1800" dirty="0" smtClean="0">
                <a:latin typeface="Calibri" pitchFamily="34" charset="0"/>
              </a:rPr>
              <a:t>: 0, 5, 10, 15</a:t>
            </a:r>
            <a:endParaRPr lang="zh-CN" altLang="en-US" sz="1800" dirty="0" smtClean="0">
              <a:latin typeface="Calibri" pitchFamily="34" charset="0"/>
            </a:endParaRPr>
          </a:p>
          <a:p>
            <a:endParaRPr lang="zh-CN" altLang="en-US" sz="1800" dirty="0">
              <a:latin typeface="Calibri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r="15626" b="12615"/>
          <a:stretch/>
        </p:blipFill>
        <p:spPr>
          <a:xfrm>
            <a:off x="66928" y="4986069"/>
            <a:ext cx="1904747" cy="19113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Anatomy of tibia</a:t>
            </a:r>
            <a:endParaRPr lang="zh-CN" altLang="en-US" sz="3600" dirty="0" smtClean="0">
              <a:solidFill>
                <a:srgbClr val="C00000"/>
              </a:solidFill>
            </a:endParaRPr>
          </a:p>
        </p:txBody>
      </p:sp>
      <p:pic>
        <p:nvPicPr>
          <p:cNvPr id="4" name="图片 3" descr="Tibia+Fibula+Proximal+Tibio-fibular+joint+No+movement!.jpg"/>
          <p:cNvPicPr>
            <a:picLocks noChangeAspect="1"/>
          </p:cNvPicPr>
          <p:nvPr/>
        </p:nvPicPr>
        <p:blipFill rotWithShape="1">
          <a:blip r:embed="rId3" cstate="print"/>
          <a:srcRect l="38710" r="21371" b="8065"/>
          <a:stretch/>
        </p:blipFill>
        <p:spPr>
          <a:xfrm>
            <a:off x="1133475" y="1219200"/>
            <a:ext cx="2514600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6475" y="144780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smtClean="0"/>
              <a:t>Proximal</a:t>
            </a:r>
            <a:endParaRPr lang="zh-CN" alt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428875" y="48006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smtClean="0"/>
              <a:t>Distal</a:t>
            </a:r>
            <a:endParaRPr lang="zh-CN" altLang="en-US" sz="1800" dirty="0"/>
          </a:p>
        </p:txBody>
      </p:sp>
      <p:pic>
        <p:nvPicPr>
          <p:cNvPr id="7" name="图片 6" descr="12345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48475" y="1143000"/>
            <a:ext cx="3574236" cy="4267200"/>
          </a:xfrm>
          <a:prstGeom prst="rect">
            <a:avLst/>
          </a:prstGeom>
        </p:spPr>
      </p:pic>
      <p:pic>
        <p:nvPicPr>
          <p:cNvPr id="8" name="图片 7" descr="knee_tibosteo_anatomy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2875" y="1143000"/>
            <a:ext cx="2286000" cy="2286000"/>
          </a:xfrm>
          <a:prstGeom prst="rect">
            <a:avLst/>
          </a:prstGeom>
        </p:spPr>
      </p:pic>
      <p:pic>
        <p:nvPicPr>
          <p:cNvPr id="9" name="图片 8" descr="th.jpg"/>
          <p:cNvPicPr>
            <a:picLocks noChangeAspect="1"/>
          </p:cNvPicPr>
          <p:nvPr/>
        </p:nvPicPr>
        <p:blipFill>
          <a:blip r:embed="rId6" cstate="print"/>
          <a:srcRect l="57384" t="48042"/>
          <a:stretch>
            <a:fillRect/>
          </a:stretch>
        </p:blipFill>
        <p:spPr>
          <a:xfrm>
            <a:off x="4105275" y="3962400"/>
            <a:ext cx="2209800" cy="2176981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5476875" y="2667000"/>
            <a:ext cx="914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r="15626" b="12615"/>
          <a:stretch/>
        </p:blipFill>
        <p:spPr>
          <a:xfrm>
            <a:off x="66928" y="5022849"/>
            <a:ext cx="1904747" cy="1911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50225905\Desktop\封底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08013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590675" y="2438400"/>
            <a:ext cx="73152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</a:t>
            </a:r>
            <a:endParaRPr lang="zh-CN" alt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3" r="15626" b="12615"/>
          <a:stretch/>
        </p:blipFill>
        <p:spPr>
          <a:xfrm>
            <a:off x="8753475" y="-1588"/>
            <a:ext cx="1904747" cy="1911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Components</a:t>
            </a:r>
            <a:endParaRPr lang="zh-CN" altLang="en-US" sz="3600" dirty="0" smtClean="0">
              <a:solidFill>
                <a:srgbClr val="C00000"/>
              </a:solidFill>
            </a:endParaRPr>
          </a:p>
        </p:txBody>
      </p:sp>
      <p:pic>
        <p:nvPicPr>
          <p:cNvPr id="3" name="图片 2" descr="空心胫骨钉.jpg"/>
          <p:cNvPicPr>
            <a:picLocks noChangeAspect="1"/>
          </p:cNvPicPr>
          <p:nvPr/>
        </p:nvPicPr>
        <p:blipFill>
          <a:blip r:embed="rId2" cstate="print"/>
          <a:srcRect t="45059" b="34506"/>
          <a:stretch>
            <a:fillRect/>
          </a:stretch>
        </p:blipFill>
        <p:spPr>
          <a:xfrm rot="16200000">
            <a:off x="-631810" y="3003808"/>
            <a:ext cx="4971731" cy="76199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71675" y="1295400"/>
            <a:ext cx="23834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err="1" smtClean="0"/>
              <a:t>Tibial</a:t>
            </a:r>
            <a:r>
              <a:rPr lang="en-US" altLang="zh-CN" sz="1600" b="1" dirty="0" smtClean="0"/>
              <a:t> Nail, </a:t>
            </a:r>
            <a:r>
              <a:rPr lang="en-US" altLang="zh-CN" sz="1600" b="1" dirty="0" err="1" smtClean="0"/>
              <a:t>Cannulated</a:t>
            </a:r>
            <a:endParaRPr lang="zh-CN" altLang="en-US" sz="1600" b="1" dirty="0"/>
          </a:p>
        </p:txBody>
      </p:sp>
      <p:pic>
        <p:nvPicPr>
          <p:cNvPr id="5" name="图片 4" descr="胫骨钉锁钉2.jpg"/>
          <p:cNvPicPr>
            <a:picLocks noChangeAspect="1"/>
          </p:cNvPicPr>
          <p:nvPr/>
        </p:nvPicPr>
        <p:blipFill>
          <a:blip r:embed="rId3" cstate="print"/>
          <a:srcRect t="36204" b="32536"/>
          <a:stretch>
            <a:fillRect/>
          </a:stretch>
        </p:blipFill>
        <p:spPr>
          <a:xfrm>
            <a:off x="5705475" y="3810000"/>
            <a:ext cx="1990725" cy="466725"/>
          </a:xfrm>
          <a:prstGeom prst="rect">
            <a:avLst/>
          </a:prstGeom>
        </p:spPr>
      </p:pic>
      <p:pic>
        <p:nvPicPr>
          <p:cNvPr id="6" name="图片 5" descr="胫骨钉锁钉1.jpg"/>
          <p:cNvPicPr>
            <a:picLocks noChangeAspect="1"/>
          </p:cNvPicPr>
          <p:nvPr/>
        </p:nvPicPr>
        <p:blipFill>
          <a:blip r:embed="rId4" cstate="print"/>
          <a:srcRect t="35443" b="33052"/>
          <a:stretch>
            <a:fillRect/>
          </a:stretch>
        </p:blipFill>
        <p:spPr>
          <a:xfrm>
            <a:off x="5781675" y="1219200"/>
            <a:ext cx="2257425" cy="5334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781675" y="1752600"/>
            <a:ext cx="29894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/>
              <a:t>4.8 mm </a:t>
            </a:r>
            <a:r>
              <a:rPr lang="en-US" altLang="zh-CN" sz="1600" b="1" dirty="0" err="1" smtClean="0"/>
              <a:t>Tibial</a:t>
            </a:r>
            <a:r>
              <a:rPr lang="en-US" altLang="zh-CN" sz="1600" b="1" dirty="0" smtClean="0"/>
              <a:t> Locking Screw</a:t>
            </a:r>
            <a:endParaRPr lang="zh-CN" altLang="en-US" sz="1600" b="1" dirty="0" smtClean="0"/>
          </a:p>
        </p:txBody>
      </p:sp>
      <p:sp>
        <p:nvSpPr>
          <p:cNvPr id="9" name="矩形 8"/>
          <p:cNvSpPr/>
          <p:nvPr/>
        </p:nvSpPr>
        <p:spPr>
          <a:xfrm>
            <a:off x="5781675" y="4343400"/>
            <a:ext cx="29894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/>
              <a:t>4.5 mm </a:t>
            </a:r>
            <a:r>
              <a:rPr lang="en-US" altLang="zh-CN" sz="1600" b="1" dirty="0" err="1" smtClean="0"/>
              <a:t>Tibial</a:t>
            </a:r>
            <a:r>
              <a:rPr lang="en-US" altLang="zh-CN" sz="1600" b="1" dirty="0" smtClean="0"/>
              <a:t> Locking Screw</a:t>
            </a:r>
            <a:endParaRPr lang="zh-CN" altLang="en-US" sz="1600" b="1" dirty="0" smtClean="0"/>
          </a:p>
        </p:txBody>
      </p:sp>
      <p:sp>
        <p:nvSpPr>
          <p:cNvPr id="10" name="矩形 9"/>
          <p:cNvSpPr/>
          <p:nvPr/>
        </p:nvSpPr>
        <p:spPr>
          <a:xfrm>
            <a:off x="2586039" y="3729038"/>
            <a:ext cx="20404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err="1" smtClean="0"/>
              <a:t>Tibial</a:t>
            </a:r>
            <a:r>
              <a:rPr lang="en-US" altLang="zh-CN" sz="1600" b="1" dirty="0" smtClean="0"/>
              <a:t> Nail End Cap</a:t>
            </a:r>
            <a:endParaRPr lang="zh-CN" altLang="en-US" sz="1600" b="1" dirty="0" smtClean="0"/>
          </a:p>
        </p:txBody>
      </p:sp>
      <p:sp>
        <p:nvSpPr>
          <p:cNvPr id="12" name="矩形 11"/>
          <p:cNvSpPr/>
          <p:nvPr/>
        </p:nvSpPr>
        <p:spPr>
          <a:xfrm>
            <a:off x="5857875" y="2209800"/>
            <a:ext cx="403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Used for the proximal three holes for proximal locking</a:t>
            </a:r>
          </a:p>
          <a:p>
            <a:pPr marL="273050" indent="-27305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  <a:p>
            <a:pPr marL="273050" indent="-27305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Dual-core designed</a:t>
            </a:r>
          </a:p>
          <a:p>
            <a:pPr marL="273050" indent="-27305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  <a:p>
            <a:pPr marL="273050" indent="-27305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err="1" smtClean="0"/>
              <a:t>Cancellous</a:t>
            </a:r>
            <a:r>
              <a:rPr lang="en-US" altLang="zh-CN" sz="1600" dirty="0" smtClean="0"/>
              <a:t> &amp; cortical thread designed</a:t>
            </a:r>
            <a:endParaRPr lang="zh-CN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1971675" y="1752600"/>
            <a:ext cx="312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Anatomic bend for ease of nail insertion</a:t>
            </a:r>
          </a:p>
          <a:p>
            <a:pPr marL="273050" indent="-27305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  <a:p>
            <a:pPr marL="273050" indent="-27305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err="1" smtClean="0"/>
              <a:t>Cannulated</a:t>
            </a:r>
            <a:r>
              <a:rPr lang="en-US" altLang="zh-CN" sz="1600" dirty="0" smtClean="0"/>
              <a:t> nails, diameters from 8.2 to 11 mm</a:t>
            </a:r>
            <a:endParaRPr lang="en-US" altLang="zh-CN" sz="1600" dirty="0"/>
          </a:p>
          <a:p>
            <a:pPr marL="273050" indent="-273050">
              <a:buClr>
                <a:srgbClr val="C00000"/>
              </a:buClr>
              <a:buFont typeface="Wingdings" pitchFamily="2" charset="2"/>
              <a:buChar char="l"/>
            </a:pPr>
            <a:endParaRPr lang="zh-CN" altLang="en-US" sz="1600" dirty="0"/>
          </a:p>
        </p:txBody>
      </p:sp>
      <p:sp>
        <p:nvSpPr>
          <p:cNvPr id="15" name="矩形 14"/>
          <p:cNvSpPr/>
          <p:nvPr/>
        </p:nvSpPr>
        <p:spPr>
          <a:xfrm>
            <a:off x="1971675" y="4343400"/>
            <a:ext cx="365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End caps prevent </a:t>
            </a:r>
            <a:r>
              <a:rPr lang="en-US" altLang="zh-CN" sz="1600" dirty="0" err="1" smtClean="0"/>
              <a:t>ingrowth</a:t>
            </a:r>
            <a:r>
              <a:rPr lang="en-US" altLang="zh-CN" sz="1600" dirty="0" smtClean="0"/>
              <a:t> of tissue</a:t>
            </a:r>
          </a:p>
          <a:p>
            <a:pPr marL="273050" indent="-27305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  <a:p>
            <a:pPr marL="273050" indent="-27305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5, 10 and 15 mm end caps extend nail height if nail is </a:t>
            </a:r>
            <a:r>
              <a:rPr lang="en-US" altLang="zh-CN" sz="1600" dirty="0" err="1" smtClean="0"/>
              <a:t>overinserted</a:t>
            </a:r>
            <a:r>
              <a:rPr lang="en-US" altLang="zh-CN" sz="1600" dirty="0" smtClean="0"/>
              <a:t>.</a:t>
            </a:r>
          </a:p>
        </p:txBody>
      </p:sp>
      <p:pic>
        <p:nvPicPr>
          <p:cNvPr id="14" name="图片 13" descr="Tibial End ca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1944765" y="3684510"/>
            <a:ext cx="662536" cy="4563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r="15626" b="12615"/>
          <a:stretch/>
        </p:blipFill>
        <p:spPr>
          <a:xfrm>
            <a:off x="66928" y="4986069"/>
            <a:ext cx="1904747" cy="1911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Locking option</a:t>
            </a:r>
            <a:endParaRPr lang="zh-CN" altLang="en-US" sz="3600" dirty="0" smtClean="0">
              <a:solidFill>
                <a:srgbClr val="C00000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2570158" y="1092403"/>
            <a:ext cx="1676400" cy="11310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5675" y="1066800"/>
            <a:ext cx="2014538" cy="198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6543675" y="3124200"/>
            <a:ext cx="410527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The dynamic locking option(DYNAM) is in the upper position of the proximal locking slot, it allows primary compression</a:t>
            </a:r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Static 2(STAT 2) is the lower position of the </a:t>
            </a:r>
            <a:r>
              <a:rPr lang="en-US" altLang="zh-CN" sz="1600" dirty="0" err="1" smtClean="0"/>
              <a:t>procximal</a:t>
            </a:r>
            <a:r>
              <a:rPr lang="en-US" altLang="zh-CN" sz="1600" dirty="0" smtClean="0"/>
              <a:t> locking slot, it does not allow primary compression </a:t>
            </a:r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Static 1(STAT 1) is the distal proximal locking hole</a:t>
            </a:r>
          </a:p>
        </p:txBody>
      </p:sp>
      <p:pic>
        <p:nvPicPr>
          <p:cNvPr id="12" name="图片 11" descr="髓内钉2.tif"/>
          <p:cNvPicPr>
            <a:picLocks noChangeAspect="1"/>
          </p:cNvPicPr>
          <p:nvPr/>
        </p:nvPicPr>
        <p:blipFill>
          <a:blip r:embed="rId4" cstate="print"/>
          <a:srcRect l="24407" r="26780"/>
          <a:stretch>
            <a:fillRect/>
          </a:stretch>
        </p:blipFill>
        <p:spPr>
          <a:xfrm>
            <a:off x="1068388" y="492846"/>
            <a:ext cx="1371600" cy="575929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695575" y="794336"/>
            <a:ext cx="4435474" cy="2026860"/>
            <a:chOff x="2200275" y="762000"/>
            <a:chExt cx="4800600" cy="2026860"/>
          </a:xfrm>
        </p:grpSpPr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3800475" y="1219200"/>
              <a:ext cx="3200400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55600" indent="-355600">
                <a:buClr>
                  <a:srgbClr val="C00000"/>
                </a:buClr>
                <a:buFont typeface="Wingdings" pitchFamily="2" charset="2"/>
                <a:buChar char="l"/>
              </a:pPr>
              <a:r>
                <a:rPr lang="en-US" altLang="zh-CN" sz="1600" dirty="0" smtClean="0"/>
                <a:t>Three proximal locking options</a:t>
              </a:r>
            </a:p>
            <a:p>
              <a:pPr marL="355600" indent="-355600">
                <a:buClr>
                  <a:srgbClr val="C00000"/>
                </a:buClr>
                <a:buFont typeface="Wingdings" pitchFamily="2" charset="2"/>
                <a:buChar char="l"/>
              </a:pPr>
              <a:endParaRPr lang="en-US" altLang="zh-CN" sz="1600" dirty="0" smtClean="0"/>
            </a:p>
            <a:p>
              <a:pPr marL="355600" indent="-355600">
                <a:buClr>
                  <a:srgbClr val="C00000"/>
                </a:buClr>
                <a:buFont typeface="Wingdings" pitchFamily="2" charset="2"/>
                <a:buChar char="l"/>
              </a:pPr>
              <a:r>
                <a:rPr lang="en-US" altLang="zh-CN" sz="1600" dirty="0" smtClean="0"/>
                <a:t>Dual-core  locking screws</a:t>
              </a:r>
            </a:p>
            <a:p>
              <a:pPr marL="355600" indent="-355600">
                <a:buClr>
                  <a:srgbClr val="C00000"/>
                </a:buClr>
                <a:buFont typeface="Wingdings" pitchFamily="2" charset="2"/>
                <a:buChar char="l"/>
              </a:pPr>
              <a:endParaRPr lang="en-US" altLang="zh-CN" sz="1600" dirty="0"/>
            </a:p>
            <a:p>
              <a:pPr marL="355600" indent="-355600">
                <a:buClr>
                  <a:srgbClr val="C00000"/>
                </a:buClr>
                <a:buFont typeface="Wingdings" pitchFamily="2" charset="2"/>
                <a:buChar char="l"/>
              </a:pPr>
              <a:r>
                <a:rPr lang="en-US" altLang="zh-CN" sz="1600" dirty="0" smtClean="0"/>
                <a:t>4.8mm screws</a:t>
              </a:r>
              <a:endParaRPr lang="en-US" altLang="zh-CN" sz="1600" dirty="0"/>
            </a:p>
          </p:txBody>
        </p:sp>
        <p:pic>
          <p:nvPicPr>
            <p:cNvPr id="13" name="图片 12" descr="髓内钉2.tif"/>
            <p:cNvPicPr>
              <a:picLocks noChangeAspect="1"/>
            </p:cNvPicPr>
            <p:nvPr/>
          </p:nvPicPr>
          <p:blipFill>
            <a:blip r:embed="rId4" cstate="print"/>
            <a:srcRect l="24407" r="26780" b="65600"/>
            <a:stretch>
              <a:fillRect/>
            </a:stretch>
          </p:blipFill>
          <p:spPr>
            <a:xfrm>
              <a:off x="2200275" y="762000"/>
              <a:ext cx="1371600" cy="198120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2009775" y="3151981"/>
            <a:ext cx="4495800" cy="2590800"/>
            <a:chOff x="1743075" y="3360886"/>
            <a:chExt cx="4495800" cy="2590800"/>
          </a:xfrm>
        </p:grpSpPr>
        <p:pic>
          <p:nvPicPr>
            <p:cNvPr id="14" name="图片 13" descr="髓内钉2.tif"/>
            <p:cNvPicPr>
              <a:picLocks noChangeAspect="1"/>
            </p:cNvPicPr>
            <p:nvPr/>
          </p:nvPicPr>
          <p:blipFill>
            <a:blip r:embed="rId4" cstate="print"/>
            <a:srcRect l="24407" t="64831" r="26780" b="15323"/>
            <a:stretch>
              <a:fillRect/>
            </a:stretch>
          </p:blipFill>
          <p:spPr>
            <a:xfrm>
              <a:off x="1743075" y="4191000"/>
              <a:ext cx="1737360" cy="1447800"/>
            </a:xfrm>
            <a:prstGeom prst="rect">
              <a:avLst/>
            </a:prstGeom>
          </p:spPr>
        </p:pic>
        <p:sp>
          <p:nvSpPr>
            <p:cNvPr id="15" name="TextBox 5"/>
            <p:cNvSpPr txBox="1">
              <a:spLocks noChangeArrowheads="1"/>
            </p:cNvSpPr>
            <p:nvPr/>
          </p:nvSpPr>
          <p:spPr bwMode="auto">
            <a:xfrm>
              <a:off x="3419475" y="4086761"/>
              <a:ext cx="28194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55600" indent="-355600">
                <a:buClr>
                  <a:srgbClr val="C00000"/>
                </a:buClr>
                <a:buFont typeface="Wingdings" pitchFamily="2" charset="2"/>
                <a:buChar char="l"/>
              </a:pPr>
              <a:r>
                <a:rPr lang="en-US" altLang="zh-CN" sz="1600" dirty="0" smtClean="0"/>
                <a:t>Two </a:t>
              </a:r>
              <a:r>
                <a:rPr lang="en-US" altLang="zh-CN" sz="1600" dirty="0" err="1" smtClean="0"/>
                <a:t>mediolateral</a:t>
              </a:r>
              <a:r>
                <a:rPr lang="en-US" altLang="zh-CN" sz="1600" dirty="0"/>
                <a:t> </a:t>
              </a:r>
              <a:r>
                <a:rPr lang="en-US" altLang="zh-CN" sz="1600" dirty="0" smtClean="0"/>
                <a:t>(ML) and two </a:t>
              </a:r>
              <a:r>
                <a:rPr lang="en-US" altLang="zh-CN" sz="1600" dirty="0" err="1" smtClean="0"/>
                <a:t>anteroposterior</a:t>
              </a:r>
              <a:r>
                <a:rPr lang="en-US" altLang="zh-CN" sz="1600" dirty="0"/>
                <a:t> </a:t>
              </a:r>
              <a:r>
                <a:rPr lang="en-US" altLang="zh-CN" sz="1600" dirty="0" smtClean="0"/>
                <a:t>(AP) locking options</a:t>
              </a:r>
            </a:p>
            <a:p>
              <a:pPr marL="355600" indent="-355600">
                <a:buClr>
                  <a:srgbClr val="C00000"/>
                </a:buClr>
                <a:buFont typeface="Wingdings" pitchFamily="2" charset="2"/>
                <a:buChar char="l"/>
              </a:pPr>
              <a:endParaRPr lang="en-US" altLang="zh-CN" sz="1600" dirty="0" smtClean="0"/>
            </a:p>
            <a:p>
              <a:pPr marL="355600" indent="-355600">
                <a:buClr>
                  <a:srgbClr val="C00000"/>
                </a:buClr>
                <a:buFont typeface="Wingdings" pitchFamily="2" charset="2"/>
                <a:buChar char="l"/>
              </a:pPr>
              <a:r>
                <a:rPr lang="en-US" altLang="zh-CN" sz="1600" dirty="0" smtClean="0"/>
                <a:t>4.5mm screws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28875" y="3581400"/>
              <a:ext cx="1608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 smtClean="0"/>
                <a:t>Distal locking </a:t>
              </a:r>
              <a:endParaRPr lang="zh-CN" altLang="en-US" sz="1800" dirty="0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2047875" y="3360886"/>
              <a:ext cx="4191000" cy="2590800"/>
            </a:xfrm>
            <a:prstGeom prst="round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r="15626" b="12615"/>
          <a:stretch/>
        </p:blipFill>
        <p:spPr>
          <a:xfrm>
            <a:off x="66928" y="4986069"/>
            <a:ext cx="1904747" cy="1911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Indications</a:t>
            </a:r>
            <a:endParaRPr lang="zh-CN" altLang="en-US" sz="3600" dirty="0" smtClean="0">
              <a:solidFill>
                <a:srgbClr val="C0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66" y="914400"/>
            <a:ext cx="378173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4916323" y="861427"/>
            <a:ext cx="5715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b="1" dirty="0" smtClean="0"/>
              <a:t>Various range of indication</a:t>
            </a:r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Extra-</a:t>
            </a:r>
            <a:r>
              <a:rPr lang="en-US" altLang="zh-CN" sz="1600" dirty="0" err="1" smtClean="0"/>
              <a:t>articular</a:t>
            </a:r>
            <a:r>
              <a:rPr lang="en-US" altLang="zh-CN" sz="1600" dirty="0" smtClean="0"/>
              <a:t> fractures of the proximal and distal tibia</a:t>
            </a:r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All shaft fractures</a:t>
            </a:r>
          </a:p>
          <a:p>
            <a:endParaRPr lang="en-US" altLang="zh-CN" sz="1600" dirty="0" smtClean="0"/>
          </a:p>
          <a:p>
            <a:r>
              <a:rPr lang="en-US" altLang="zh-CN" sz="1800" b="1" dirty="0" smtClean="0"/>
              <a:t>Versatile locking options</a:t>
            </a:r>
            <a:r>
              <a:rPr lang="en-US" altLang="zh-CN" sz="1600" b="1" dirty="0" smtClean="0"/>
              <a:t>:</a:t>
            </a:r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/>
              <a:t>Proximal locking: 4.8mm </a:t>
            </a:r>
            <a:r>
              <a:rPr lang="en-US" altLang="zh-CN" sz="1600" dirty="0" err="1"/>
              <a:t>cancellous</a:t>
            </a:r>
            <a:r>
              <a:rPr lang="en-US" altLang="zh-CN" sz="1600" dirty="0"/>
              <a:t> screws &amp; 4.5mm locking </a:t>
            </a:r>
            <a:r>
              <a:rPr lang="en-US" altLang="zh-CN" sz="1600" dirty="0" smtClean="0"/>
              <a:t>screw</a:t>
            </a:r>
            <a:endParaRPr lang="en-US" altLang="zh-CN" sz="1600" dirty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/>
              <a:t>Distal locking: 4.5mm locking screw</a:t>
            </a:r>
          </a:p>
        </p:txBody>
      </p:sp>
      <p:pic>
        <p:nvPicPr>
          <p:cNvPr id="6" name="图片 5" descr="41-proxTibia-l.JPG"/>
          <p:cNvPicPr>
            <a:picLocks noChangeAspect="1"/>
          </p:cNvPicPr>
          <p:nvPr/>
        </p:nvPicPr>
        <p:blipFill>
          <a:blip r:embed="rId3" cstate="print"/>
          <a:srcRect r="67312" b="36402"/>
          <a:stretch>
            <a:fillRect/>
          </a:stretch>
        </p:blipFill>
        <p:spPr>
          <a:xfrm>
            <a:off x="4638675" y="3075781"/>
            <a:ext cx="2895600" cy="1447800"/>
          </a:xfrm>
          <a:prstGeom prst="rect">
            <a:avLst/>
          </a:prstGeom>
        </p:spPr>
      </p:pic>
      <p:pic>
        <p:nvPicPr>
          <p:cNvPr id="7" name="图片 6" descr="41-proxTibia-l.JPG"/>
          <p:cNvPicPr>
            <a:picLocks noChangeAspect="1"/>
          </p:cNvPicPr>
          <p:nvPr/>
        </p:nvPicPr>
        <p:blipFill>
          <a:blip r:embed="rId3" cstate="print"/>
          <a:srcRect t="63598" r="77635"/>
          <a:stretch>
            <a:fillRect/>
          </a:stretch>
        </p:blipFill>
        <p:spPr>
          <a:xfrm>
            <a:off x="7562850" y="3353661"/>
            <a:ext cx="3097048" cy="1295400"/>
          </a:xfrm>
          <a:prstGeom prst="rect">
            <a:avLst/>
          </a:prstGeom>
        </p:spPr>
      </p:pic>
      <p:pic>
        <p:nvPicPr>
          <p:cNvPr id="9" name="图片 8" descr="43-distTibia-l.JPG"/>
          <p:cNvPicPr>
            <a:picLocks noChangeAspect="1"/>
          </p:cNvPicPr>
          <p:nvPr/>
        </p:nvPicPr>
        <p:blipFill>
          <a:blip r:embed="rId4" cstate="print"/>
          <a:srcRect r="66524" b="34483"/>
          <a:stretch>
            <a:fillRect/>
          </a:stretch>
        </p:blipFill>
        <p:spPr>
          <a:xfrm>
            <a:off x="4567237" y="4724400"/>
            <a:ext cx="2971800" cy="1447800"/>
          </a:xfrm>
          <a:prstGeom prst="rect">
            <a:avLst/>
          </a:prstGeom>
        </p:spPr>
      </p:pic>
      <p:pic>
        <p:nvPicPr>
          <p:cNvPr id="10" name="图片 9" descr="43-distTibia-l.JPG"/>
          <p:cNvPicPr>
            <a:picLocks noChangeAspect="1"/>
          </p:cNvPicPr>
          <p:nvPr/>
        </p:nvPicPr>
        <p:blipFill>
          <a:blip r:embed="rId4" cstate="print"/>
          <a:srcRect t="62069" r="81009"/>
          <a:stretch>
            <a:fillRect/>
          </a:stretch>
        </p:blipFill>
        <p:spPr>
          <a:xfrm>
            <a:off x="7562850" y="4749073"/>
            <a:ext cx="2760518" cy="13724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r="15626" b="12615"/>
          <a:stretch/>
        </p:blipFill>
        <p:spPr>
          <a:xfrm>
            <a:off x="19050" y="5018086"/>
            <a:ext cx="1904747" cy="1911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Patient Position &amp; Fracture Reduction</a:t>
            </a:r>
            <a:endParaRPr lang="zh-CN" altLang="en-US" sz="3600" dirty="0" smtClean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219200"/>
            <a:ext cx="450513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539750" y="3313221"/>
            <a:ext cx="8534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Place </a:t>
            </a:r>
            <a:r>
              <a:rPr lang="en-US" altLang="zh-CN" sz="1600" dirty="0"/>
              <a:t>the </a:t>
            </a:r>
            <a:r>
              <a:rPr lang="en-US" altLang="zh-CN" sz="1600" dirty="0" smtClean="0"/>
              <a:t>patient on the </a:t>
            </a:r>
            <a:r>
              <a:rPr lang="en-US" altLang="zh-CN" sz="1600" b="1" dirty="0" smtClean="0"/>
              <a:t>supine</a:t>
            </a:r>
            <a:r>
              <a:rPr lang="en-US" altLang="zh-CN" sz="1600" dirty="0" smtClean="0"/>
              <a:t> position.</a:t>
            </a:r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The </a:t>
            </a:r>
            <a:r>
              <a:rPr lang="en-US" altLang="zh-CN" sz="1600" dirty="0"/>
              <a:t>knee of the injured leg can be flexed at 90</a:t>
            </a:r>
            <a:r>
              <a:rPr lang="zh-CN" altLang="zh-CN" sz="1600" dirty="0" smtClean="0"/>
              <a:t>°</a:t>
            </a:r>
            <a:r>
              <a:rPr lang="en-US" altLang="zh-CN" sz="1600" dirty="0"/>
              <a:t>-</a:t>
            </a:r>
            <a:r>
              <a:rPr lang="en-US" altLang="zh-CN" sz="1600" dirty="0" smtClean="0"/>
              <a:t>100</a:t>
            </a:r>
            <a:r>
              <a:rPr lang="zh-CN" altLang="zh-CN" sz="1600" dirty="0"/>
              <a:t>°</a:t>
            </a:r>
            <a:r>
              <a:rPr lang="en-US" altLang="zh-CN" sz="1600" dirty="0"/>
              <a:t>placed in </a:t>
            </a:r>
            <a:r>
              <a:rPr lang="en-US" altLang="zh-CN" sz="1600" dirty="0" smtClean="0"/>
              <a:t>traction.</a:t>
            </a:r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Perform closed reduction of the fracture under image intensifier control. Perform open reduction when necessary.</a:t>
            </a:r>
          </a:p>
          <a:p>
            <a:pPr marL="273050" indent="-27305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r="15626" b="12615"/>
          <a:stretch/>
        </p:blipFill>
        <p:spPr>
          <a:xfrm>
            <a:off x="66928" y="4986069"/>
            <a:ext cx="1904747" cy="1911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Confirm nail length and diameter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6475" y="990600"/>
            <a:ext cx="2357492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2875" y="3429000"/>
            <a:ext cx="2362200" cy="234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" y="3429000"/>
            <a:ext cx="3990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962275" y="3886200"/>
            <a:ext cx="15628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Calibri" pitchFamily="34" charset="0"/>
              </a:rPr>
              <a:t>Radiographic Ruler</a:t>
            </a:r>
            <a:endParaRPr lang="zh-CN" altLang="en-US" sz="1400" dirty="0">
              <a:latin typeface="Calibri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6275" y="1524000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Use the Radiographic Ruler to determine the length and the diameter of the nail under the C-arm</a:t>
            </a:r>
            <a:endParaRPr lang="en-US" altLang="zh-CN" sz="1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2075" y="3429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r="15626" b="12615"/>
          <a:stretch/>
        </p:blipFill>
        <p:spPr>
          <a:xfrm>
            <a:off x="66928" y="4986069"/>
            <a:ext cx="1904747" cy="1911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Determine the entry point</a:t>
            </a:r>
            <a:endParaRPr lang="zh-CN" altLang="en-US" sz="3600" dirty="0" smtClean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8275" y="990600"/>
            <a:ext cx="49434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523875" y="1447800"/>
            <a:ext cx="46481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In AP view, the entry point is in line with the axis of the </a:t>
            </a:r>
            <a:r>
              <a:rPr lang="en-US" altLang="zh-CN" sz="1600" dirty="0" err="1" smtClean="0"/>
              <a:t>intramedullary</a:t>
            </a:r>
            <a:r>
              <a:rPr lang="en-US" altLang="zh-CN" sz="1600" dirty="0" smtClean="0"/>
              <a:t> canal and with the lateral tubercle of the </a:t>
            </a:r>
            <a:r>
              <a:rPr lang="en-US" altLang="zh-CN" sz="1600" dirty="0" err="1" smtClean="0"/>
              <a:t>intercondylar</a:t>
            </a:r>
            <a:r>
              <a:rPr lang="en-US" altLang="zh-CN" sz="1600" dirty="0" smtClean="0"/>
              <a:t> eminence.</a:t>
            </a:r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In lateral view the entry point is at the ventral edge of the </a:t>
            </a:r>
            <a:r>
              <a:rPr lang="en-US" altLang="zh-CN" sz="1600" dirty="0" err="1" smtClean="0"/>
              <a:t>tibial</a:t>
            </a:r>
            <a:r>
              <a:rPr lang="en-US" altLang="zh-CN" sz="1600" dirty="0" smtClean="0"/>
              <a:t> plateau.</a:t>
            </a:r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The angle is about 10° to the shaft axis in the lateral </a:t>
            </a:r>
            <a:r>
              <a:rPr lang="en-US" altLang="zh-CN" sz="1600" dirty="0" err="1" smtClean="0"/>
              <a:t>veiw</a:t>
            </a:r>
            <a:endParaRPr lang="zh-CN" alt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629275" y="4419600"/>
            <a:ext cx="949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AP View</a:t>
            </a:r>
            <a:endParaRPr lang="zh-CN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448675" y="4495800"/>
            <a:ext cx="13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Lateral View</a:t>
            </a:r>
            <a:endParaRPr lang="zh-CN" altLang="en-US" sz="1600" dirty="0"/>
          </a:p>
        </p:txBody>
      </p:sp>
      <p:pic>
        <p:nvPicPr>
          <p:cNvPr id="8" name="图片 7" descr="12345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9875" y="3581400"/>
            <a:ext cx="2209800" cy="26382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r="15626" b="12615"/>
          <a:stretch/>
        </p:blipFill>
        <p:spPr>
          <a:xfrm>
            <a:off x="66928" y="4986069"/>
            <a:ext cx="1904747" cy="1911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412" y="4788098"/>
            <a:ext cx="44005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Opening the tibia</a:t>
            </a:r>
            <a:endParaRPr lang="zh-CN" altLang="en-US" sz="3600" dirty="0" smtClean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5075" y="762000"/>
            <a:ext cx="3352800" cy="148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5075" y="2362200"/>
            <a:ext cx="3352800" cy="190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5075" y="4267200"/>
            <a:ext cx="3333750" cy="193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52475" y="1143000"/>
            <a:ext cx="5715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Step 1: Insert guide wire</a:t>
            </a:r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Step 2: Use the awl to open the tibia, Tissue Protector can be used when necessary</a:t>
            </a:r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Step 3: Open tibia with the Drill Bit Ø12 and Protection Sleeve</a:t>
            </a:r>
            <a:endParaRPr lang="zh-CN" altLang="en-US" sz="1600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1075" y="3067050"/>
            <a:ext cx="450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3419475" y="3371850"/>
            <a:ext cx="18870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Guide Wire Ø3.2*300</a:t>
            </a:r>
            <a:endParaRPr lang="zh-CN" altLang="en-US" sz="1400" dirty="0">
              <a:latin typeface="Calibri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1075" y="3524250"/>
            <a:ext cx="20574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904875" y="4514850"/>
            <a:ext cx="14862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Awl, </a:t>
            </a:r>
            <a:r>
              <a:rPr lang="en-US" altLang="zh-CN" sz="1400" dirty="0" err="1" smtClean="0"/>
              <a:t>Cannulated</a:t>
            </a:r>
            <a:endParaRPr lang="zh-CN" altLang="en-US" sz="1400" dirty="0" smtClean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475" y="3752850"/>
            <a:ext cx="16097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3648075" y="4514850"/>
            <a:ext cx="1481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Tissue Protector</a:t>
            </a:r>
            <a:endParaRPr lang="zh-CN" altLang="en-US" sz="1400" dirty="0" smtClean="0"/>
          </a:p>
        </p:txBody>
      </p:sp>
      <p:sp>
        <p:nvSpPr>
          <p:cNvPr id="16" name="矩形 15"/>
          <p:cNvSpPr/>
          <p:nvPr/>
        </p:nvSpPr>
        <p:spPr>
          <a:xfrm>
            <a:off x="1605899" y="5575102"/>
            <a:ext cx="15792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Drill Bit Ø12/Ø3.2</a:t>
            </a:r>
            <a:endParaRPr lang="zh-CN" altLang="en-US" sz="1400" dirty="0" smtClean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66139" y="5251549"/>
            <a:ext cx="248516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矩形 17"/>
          <p:cNvSpPr/>
          <p:nvPr/>
        </p:nvSpPr>
        <p:spPr>
          <a:xfrm>
            <a:off x="3543048" y="5880199"/>
            <a:ext cx="236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Protection Sleeve Ø12</a:t>
            </a:r>
            <a:endParaRPr lang="zh-CN" altLang="en-US" sz="1400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r="15626" b="12615"/>
          <a:stretch/>
        </p:blipFill>
        <p:spPr>
          <a:xfrm>
            <a:off x="66928" y="4986069"/>
            <a:ext cx="1904747" cy="1911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8002</TotalTime>
  <Words>946</Words>
  <Application>Microsoft Office PowerPoint</Application>
  <PresentationFormat>Custom</PresentationFormat>
  <Paragraphs>162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宋体</vt:lpstr>
      <vt:lpstr>Arial</vt:lpstr>
      <vt:lpstr>Calibri</vt:lpstr>
      <vt:lpstr>Wingdings</vt:lpstr>
      <vt:lpstr>默认设计模板</vt:lpstr>
      <vt:lpstr>Tibial Nail, Cannulated</vt:lpstr>
      <vt:lpstr>Anatomy of tibia</vt:lpstr>
      <vt:lpstr>Components</vt:lpstr>
      <vt:lpstr>Locking option</vt:lpstr>
      <vt:lpstr>Indications</vt:lpstr>
      <vt:lpstr>Patient Position &amp; Fracture Reduction</vt:lpstr>
      <vt:lpstr>Confirm nail length and diameter</vt:lpstr>
      <vt:lpstr>Determine the entry point</vt:lpstr>
      <vt:lpstr>Opening the tibia</vt:lpstr>
      <vt:lpstr>Ream medullary canal</vt:lpstr>
      <vt:lpstr>Insert Nail</vt:lpstr>
      <vt:lpstr>Assemble distal aiming devices</vt:lpstr>
      <vt:lpstr>Distal Locking</vt:lpstr>
      <vt:lpstr>Proximal Locking of 4.5mm locking screw </vt:lpstr>
      <vt:lpstr>Compression locking mode (optional)</vt:lpstr>
      <vt:lpstr>Insert static locking screw</vt:lpstr>
      <vt:lpstr>Proximal Locking of 4.8mm locking screw</vt:lpstr>
      <vt:lpstr>Insert End Cap</vt:lpstr>
      <vt:lpstr>Specification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张毓琳</dc:creator>
  <cp:lastModifiedBy>Pyae Phyo Kyaw</cp:lastModifiedBy>
  <cp:revision>439</cp:revision>
  <cp:lastPrinted>2019-06-07T06:11:21Z</cp:lastPrinted>
  <dcterms:created xsi:type="dcterms:W3CDTF">1601-01-01T00:00:00Z</dcterms:created>
  <dcterms:modified xsi:type="dcterms:W3CDTF">2019-06-09T04:16:07Z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