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7" r:id="rId2"/>
  </p:sldMasterIdLst>
  <p:notesMasterIdLst>
    <p:notesMasterId r:id="rId24"/>
  </p:notesMasterIdLst>
  <p:handoutMasterIdLst>
    <p:handoutMasterId r:id="rId25"/>
  </p:handoutMasterIdLst>
  <p:sldIdLst>
    <p:sldId id="1668" r:id="rId3"/>
    <p:sldId id="1689" r:id="rId4"/>
    <p:sldId id="1754" r:id="rId5"/>
    <p:sldId id="1786" r:id="rId6"/>
    <p:sldId id="1784" r:id="rId7"/>
    <p:sldId id="1775" r:id="rId8"/>
    <p:sldId id="1772" r:id="rId9"/>
    <p:sldId id="1776" r:id="rId10"/>
    <p:sldId id="1777" r:id="rId11"/>
    <p:sldId id="1785" r:id="rId12"/>
    <p:sldId id="1779" r:id="rId13"/>
    <p:sldId id="1778" r:id="rId14"/>
    <p:sldId id="1774" r:id="rId15"/>
    <p:sldId id="1791" r:id="rId16"/>
    <p:sldId id="1787" r:id="rId17"/>
    <p:sldId id="1780" r:id="rId18"/>
    <p:sldId id="1781" r:id="rId19"/>
    <p:sldId id="1789" r:id="rId20"/>
    <p:sldId id="1790" r:id="rId21"/>
    <p:sldId id="1782" r:id="rId22"/>
    <p:sldId id="1783" r:id="rId23"/>
  </p:sldIdLst>
  <p:sldSz cx="9144000" cy="5143500" type="screen16x9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389582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779163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168745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558326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1947908" algn="l" defTabSz="779163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337489" algn="l" defTabSz="779163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2727071" algn="l" defTabSz="779163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116652" algn="l" defTabSz="779163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89">
          <p15:clr>
            <a:srgbClr val="A4A3A4"/>
          </p15:clr>
        </p15:guide>
        <p15:guide id="2" orient="horz" pos="1617">
          <p15:clr>
            <a:srgbClr val="A4A3A4"/>
          </p15:clr>
        </p15:guide>
        <p15:guide id="3" orient="horz" pos="286">
          <p15:clr>
            <a:srgbClr val="A4A3A4"/>
          </p15:clr>
        </p15:guide>
        <p15:guide id="4" orient="horz" pos="543">
          <p15:clr>
            <a:srgbClr val="A4A3A4"/>
          </p15:clr>
        </p15:guide>
        <p15:guide id="5" orient="horz" pos="1085">
          <p15:clr>
            <a:srgbClr val="A4A3A4"/>
          </p15:clr>
        </p15:guide>
        <p15:guide id="6" pos="158" userDrawn="1">
          <p15:clr>
            <a:srgbClr val="A4A3A4"/>
          </p15:clr>
        </p15:guide>
        <p15:guide id="7" pos="5602" userDrawn="1">
          <p15:clr>
            <a:srgbClr val="A4A3A4"/>
          </p15:clr>
        </p15:guide>
        <p15:guide id="8" pos="1919">
          <p15:clr>
            <a:srgbClr val="A4A3A4"/>
          </p15:clr>
        </p15:guide>
        <p15:guide id="9" pos="2875">
          <p15:clr>
            <a:srgbClr val="A4A3A4"/>
          </p15:clr>
        </p15:guide>
        <p15:guide id="10" pos="3847">
          <p15:clr>
            <a:srgbClr val="A4A3A4"/>
          </p15:clr>
        </p15:guide>
        <p15:guide id="11" pos="53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CCFF"/>
    <a:srgbClr val="FF0000"/>
    <a:srgbClr val="FF2D2D"/>
    <a:srgbClr val="000000"/>
    <a:srgbClr val="CCECFF"/>
    <a:srgbClr val="00B050"/>
    <a:srgbClr val="66CCFF"/>
    <a:srgbClr val="0066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6568" autoAdjust="0"/>
  </p:normalViewPr>
  <p:slideViewPr>
    <p:cSldViewPr snapToGrid="0">
      <p:cViewPr varScale="1">
        <p:scale>
          <a:sx n="100" d="100"/>
          <a:sy n="100" d="100"/>
        </p:scale>
        <p:origin x="726" y="90"/>
      </p:cViewPr>
      <p:guideLst>
        <p:guide orient="horz" pos="3189"/>
        <p:guide orient="horz" pos="1617"/>
        <p:guide orient="horz" pos="286"/>
        <p:guide orient="horz" pos="543"/>
        <p:guide orient="horz" pos="1085"/>
        <p:guide pos="158"/>
        <p:guide pos="5602"/>
        <p:guide pos="1919"/>
        <p:guide pos="2875"/>
        <p:guide pos="3847"/>
        <p:guide pos="530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howGuides="1">
      <p:cViewPr varScale="1">
        <p:scale>
          <a:sx n="91" d="100"/>
          <a:sy n="91" d="100"/>
        </p:scale>
        <p:origin x="-3822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Arbeitsblat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Arbeitsblat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stacked"/>
        <c:varyColors val="0"/>
        <c:ser>
          <c:idx val="2"/>
          <c:order val="0"/>
          <c:tx>
            <c:strRef>
              <c:f>'v16 ME'!$E$22</c:f>
              <c:strCache>
                <c:ptCount val="1"/>
                <c:pt idx="0">
                  <c:v>Problemstufe 4+5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'v16 ME'!$B$23:$B$35</c:f>
              <c:strCache>
                <c:ptCount val="13"/>
                <c:pt idx="0">
                  <c:v>Konkurrenz durch VHS</c:v>
                </c:pt>
                <c:pt idx="1">
                  <c:v>Konkurrenz durch gewerbliche Anbieter</c:v>
                </c:pt>
                <c:pt idx="2">
                  <c:v>Konkurrenz durch andere Sportvereine im Ort</c:v>
                </c:pt>
                <c:pt idx="3">
                  <c:v>Unklarheit über zukünftige Vereinsentwicklung</c:v>
                </c:pt>
                <c:pt idx="4">
                  <c:v>Ganztagesbetrieb an Schulen</c:v>
                </c:pt>
                <c:pt idx="5">
                  <c:v>Verwaltungstätigkeiten</c:v>
                </c:pt>
                <c:pt idx="6">
                  <c:v>Sportstättensituation</c:v>
                </c:pt>
                <c:pt idx="7">
                  <c:v>Mitgliederbindung/ -gewinnung</c:v>
                </c:pt>
                <c:pt idx="8">
                  <c:v>Gewinnung von Kindern und Jugendlichen</c:v>
                </c:pt>
                <c:pt idx="9">
                  <c:v>Demografischer Wandel</c:v>
                </c:pt>
                <c:pt idx="10">
                  <c:v>Finanzen</c:v>
                </c:pt>
                <c:pt idx="11">
                  <c:v>Bindung / Gewinnung sonst. ehrena. Mitarbeiter/Innen</c:v>
                </c:pt>
                <c:pt idx="12">
                  <c:v>Bindung /Gewinnung qualifizierter Trainer/Innen</c:v>
                </c:pt>
              </c:strCache>
            </c:strRef>
          </c:cat>
          <c:val>
            <c:numRef>
              <c:f>'v16 ME'!$E$23:$E$35</c:f>
              <c:numCache>
                <c:formatCode>0</c:formatCode>
                <c:ptCount val="13"/>
                <c:pt idx="0">
                  <c:v>2.3809523809523809</c:v>
                </c:pt>
                <c:pt idx="1">
                  <c:v>7.1428571428571423</c:v>
                </c:pt>
                <c:pt idx="2">
                  <c:v>7.1428571428571432</c:v>
                </c:pt>
                <c:pt idx="3">
                  <c:v>16.666666666666668</c:v>
                </c:pt>
                <c:pt idx="4">
                  <c:v>26.829268292682926</c:v>
                </c:pt>
                <c:pt idx="5">
                  <c:v>27.906976744186046</c:v>
                </c:pt>
                <c:pt idx="6">
                  <c:v>30.232558139534884</c:v>
                </c:pt>
                <c:pt idx="7">
                  <c:v>33.333333333333336</c:v>
                </c:pt>
                <c:pt idx="8">
                  <c:v>33.333333333333336</c:v>
                </c:pt>
                <c:pt idx="9">
                  <c:v>34.146341463414636</c:v>
                </c:pt>
                <c:pt idx="10">
                  <c:v>34.883720930232556</c:v>
                </c:pt>
                <c:pt idx="11">
                  <c:v>65.116279069767444</c:v>
                </c:pt>
                <c:pt idx="12">
                  <c:v>72.72727272727272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A9-4E4F-AB35-19609B360559}"/>
            </c:ext>
          </c:extLst>
        </c:ser>
        <c:ser>
          <c:idx val="1"/>
          <c:order val="1"/>
          <c:tx>
            <c:strRef>
              <c:f>'v16 ME'!$D$22</c:f>
              <c:strCache>
                <c:ptCount val="1"/>
                <c:pt idx="0">
                  <c:v>Problemstufe 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'v16 ME'!$B$23:$B$35</c:f>
              <c:strCache>
                <c:ptCount val="13"/>
                <c:pt idx="0">
                  <c:v>Konkurrenz durch VHS</c:v>
                </c:pt>
                <c:pt idx="1">
                  <c:v>Konkurrenz durch gewerbliche Anbieter</c:v>
                </c:pt>
                <c:pt idx="2">
                  <c:v>Konkurrenz durch andere Sportvereine im Ort</c:v>
                </c:pt>
                <c:pt idx="3">
                  <c:v>Unklarheit über zukünftige Vereinsentwicklung</c:v>
                </c:pt>
                <c:pt idx="4">
                  <c:v>Ganztagesbetrieb an Schulen</c:v>
                </c:pt>
                <c:pt idx="5">
                  <c:v>Verwaltungstätigkeiten</c:v>
                </c:pt>
                <c:pt idx="6">
                  <c:v>Sportstättensituation</c:v>
                </c:pt>
                <c:pt idx="7">
                  <c:v>Mitgliederbindung/ -gewinnung</c:v>
                </c:pt>
                <c:pt idx="8">
                  <c:v>Gewinnung von Kindern und Jugendlichen</c:v>
                </c:pt>
                <c:pt idx="9">
                  <c:v>Demografischer Wandel</c:v>
                </c:pt>
                <c:pt idx="10">
                  <c:v>Finanzen</c:v>
                </c:pt>
                <c:pt idx="11">
                  <c:v>Bindung / Gewinnung sonst. ehrena. Mitarbeiter/Innen</c:v>
                </c:pt>
                <c:pt idx="12">
                  <c:v>Bindung /Gewinnung qualifizierter Trainer/Innen</c:v>
                </c:pt>
              </c:strCache>
            </c:strRef>
          </c:cat>
          <c:val>
            <c:numRef>
              <c:f>'v16 ME'!$D$23:$D$35</c:f>
              <c:numCache>
                <c:formatCode>0</c:formatCode>
                <c:ptCount val="13"/>
                <c:pt idx="0">
                  <c:v>4.7619047619047619</c:v>
                </c:pt>
                <c:pt idx="1">
                  <c:v>19.047619047619047</c:v>
                </c:pt>
                <c:pt idx="2">
                  <c:v>21.428571428571427</c:v>
                </c:pt>
                <c:pt idx="3">
                  <c:v>33.333333333333336</c:v>
                </c:pt>
                <c:pt idx="4">
                  <c:v>19.512195121951219</c:v>
                </c:pt>
                <c:pt idx="5">
                  <c:v>30.232558139534884</c:v>
                </c:pt>
                <c:pt idx="6">
                  <c:v>13.953488372093023</c:v>
                </c:pt>
                <c:pt idx="7">
                  <c:v>35.714285714285715</c:v>
                </c:pt>
                <c:pt idx="8">
                  <c:v>28.571428571428573</c:v>
                </c:pt>
                <c:pt idx="9">
                  <c:v>31.707317073170731</c:v>
                </c:pt>
                <c:pt idx="10">
                  <c:v>34.883720930232556</c:v>
                </c:pt>
                <c:pt idx="11">
                  <c:v>23.255813953488371</c:v>
                </c:pt>
                <c:pt idx="12">
                  <c:v>18.181818181818183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A9-4E4F-AB35-19609B360559}"/>
            </c:ext>
          </c:extLst>
        </c:ser>
        <c:ser>
          <c:idx val="0"/>
          <c:order val="2"/>
          <c:tx>
            <c:strRef>
              <c:f>'v16 ME'!$C$22</c:f>
              <c:strCache>
                <c:ptCount val="1"/>
                <c:pt idx="0">
                  <c:v>Problemstufe 1+2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'v16 ME'!$B$23:$B$35</c:f>
              <c:strCache>
                <c:ptCount val="13"/>
                <c:pt idx="0">
                  <c:v>Konkurrenz durch VHS</c:v>
                </c:pt>
                <c:pt idx="1">
                  <c:v>Konkurrenz durch gewerbliche Anbieter</c:v>
                </c:pt>
                <c:pt idx="2">
                  <c:v>Konkurrenz durch andere Sportvereine im Ort</c:v>
                </c:pt>
                <c:pt idx="3">
                  <c:v>Unklarheit über zukünftige Vereinsentwicklung</c:v>
                </c:pt>
                <c:pt idx="4">
                  <c:v>Ganztagesbetrieb an Schulen</c:v>
                </c:pt>
                <c:pt idx="5">
                  <c:v>Verwaltungstätigkeiten</c:v>
                </c:pt>
                <c:pt idx="6">
                  <c:v>Sportstättensituation</c:v>
                </c:pt>
                <c:pt idx="7">
                  <c:v>Mitgliederbindung/ -gewinnung</c:v>
                </c:pt>
                <c:pt idx="8">
                  <c:v>Gewinnung von Kindern und Jugendlichen</c:v>
                </c:pt>
                <c:pt idx="9">
                  <c:v>Demografischer Wandel</c:v>
                </c:pt>
                <c:pt idx="10">
                  <c:v>Finanzen</c:v>
                </c:pt>
                <c:pt idx="11">
                  <c:v>Bindung / Gewinnung sonst. ehrena. Mitarbeiter/Innen</c:v>
                </c:pt>
                <c:pt idx="12">
                  <c:v>Bindung /Gewinnung qualifizierter Trainer/Innen</c:v>
                </c:pt>
              </c:strCache>
            </c:strRef>
          </c:cat>
          <c:val>
            <c:numRef>
              <c:f>'v16 ME'!$C$23:$C$35</c:f>
              <c:numCache>
                <c:formatCode>0</c:formatCode>
                <c:ptCount val="13"/>
                <c:pt idx="0">
                  <c:v>92.857142857142847</c:v>
                </c:pt>
                <c:pt idx="1">
                  <c:v>73.80952380952381</c:v>
                </c:pt>
                <c:pt idx="2">
                  <c:v>71.428571428571431</c:v>
                </c:pt>
                <c:pt idx="3">
                  <c:v>50</c:v>
                </c:pt>
                <c:pt idx="4">
                  <c:v>53.658536585365852</c:v>
                </c:pt>
                <c:pt idx="5">
                  <c:v>41.860465116279073</c:v>
                </c:pt>
                <c:pt idx="6">
                  <c:v>55.813953488372093</c:v>
                </c:pt>
                <c:pt idx="7">
                  <c:v>30.952380952380956</c:v>
                </c:pt>
                <c:pt idx="8">
                  <c:v>38.095238095238095</c:v>
                </c:pt>
                <c:pt idx="9">
                  <c:v>34.146341463414636</c:v>
                </c:pt>
                <c:pt idx="10">
                  <c:v>30.232558139534884</c:v>
                </c:pt>
                <c:pt idx="11">
                  <c:v>11.627906976744187</c:v>
                </c:pt>
                <c:pt idx="12">
                  <c:v>9.0909090909090917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A9-4E4F-AB35-19609B3605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overlap val="100"/>
        <c:axId val="243908608"/>
        <c:axId val="243910144"/>
      </c:barChart>
      <c:catAx>
        <c:axId val="2439086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3910144"/>
        <c:crosses val="autoZero"/>
        <c:auto val="1"/>
        <c:lblAlgn val="ctr"/>
        <c:lblOffset val="100"/>
        <c:noMultiLvlLbl val="0"/>
      </c:catAx>
      <c:valAx>
        <c:axId val="243910144"/>
        <c:scaling>
          <c:orientation val="minMax"/>
          <c:max val="100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24390860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'v22 1 MESCH'!$B$10</c:f>
              <c:strCache>
                <c:ptCount val="1"/>
                <c:pt idx="0">
                  <c:v>ja, ist bewegungsfreundlich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'v22 1 MESCH'!$A$11:$A$16</c:f>
              <c:strCache>
                <c:ptCount val="6"/>
                <c:pt idx="0">
                  <c:v>Grundschule</c:v>
                </c:pt>
                <c:pt idx="1">
                  <c:v>Hauptschule</c:v>
                </c:pt>
                <c:pt idx="2">
                  <c:v>Realschule</c:v>
                </c:pt>
                <c:pt idx="3">
                  <c:v>Gymnasium</c:v>
                </c:pt>
                <c:pt idx="5">
                  <c:v>Gesamt</c:v>
                </c:pt>
              </c:strCache>
            </c:strRef>
          </c:cat>
          <c:val>
            <c:numRef>
              <c:f>'v22 1 MESCH'!$B$11:$B$16</c:f>
              <c:numCache>
                <c:formatCode>General</c:formatCode>
                <c:ptCount val="6"/>
                <c:pt idx="0">
                  <c:v>29</c:v>
                </c:pt>
                <c:pt idx="1">
                  <c:v>50</c:v>
                </c:pt>
                <c:pt idx="2">
                  <c:v>50</c:v>
                </c:pt>
                <c:pt idx="3">
                  <c:v>100</c:v>
                </c:pt>
                <c:pt idx="5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6C-410E-824E-D5FE9B84E308}"/>
            </c:ext>
          </c:extLst>
        </c:ser>
        <c:ser>
          <c:idx val="1"/>
          <c:order val="1"/>
          <c:tx>
            <c:strRef>
              <c:f>'v22 1 MESCH'!$C$10</c:f>
              <c:strCache>
                <c:ptCount val="1"/>
                <c:pt idx="0">
                  <c:v>nein, ist nicht bewegungsfreundlich</c:v>
                </c:pt>
              </c:strCache>
            </c:strRef>
          </c:tx>
          <c:invertIfNegative val="0"/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6C-410E-824E-D5FE9B84E30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'v22 1 MESCH'!$A$11:$A$16</c:f>
              <c:strCache>
                <c:ptCount val="6"/>
                <c:pt idx="0">
                  <c:v>Grundschule</c:v>
                </c:pt>
                <c:pt idx="1">
                  <c:v>Hauptschule</c:v>
                </c:pt>
                <c:pt idx="2">
                  <c:v>Realschule</c:v>
                </c:pt>
                <c:pt idx="3">
                  <c:v>Gymnasium</c:v>
                </c:pt>
                <c:pt idx="5">
                  <c:v>Gesamt</c:v>
                </c:pt>
              </c:strCache>
            </c:strRef>
          </c:cat>
          <c:val>
            <c:numRef>
              <c:f>'v22 1 MESCH'!$C$11:$C$16</c:f>
              <c:numCache>
                <c:formatCode>General</c:formatCode>
                <c:ptCount val="6"/>
                <c:pt idx="0">
                  <c:v>71</c:v>
                </c:pt>
                <c:pt idx="1">
                  <c:v>50</c:v>
                </c:pt>
                <c:pt idx="2">
                  <c:v>50</c:v>
                </c:pt>
                <c:pt idx="3">
                  <c:v>0</c:v>
                </c:pt>
                <c:pt idx="5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6C-410E-824E-D5FE9B84E3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1805824"/>
        <c:axId val="141990144"/>
      </c:barChart>
      <c:catAx>
        <c:axId val="141805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1990144"/>
        <c:crosses val="autoZero"/>
        <c:auto val="1"/>
        <c:lblAlgn val="ctr"/>
        <c:lblOffset val="100"/>
        <c:noMultiLvlLbl val="0"/>
      </c:catAx>
      <c:valAx>
        <c:axId val="14199014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180582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F8B401-0000-4E9F-B299-12B26E552E76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483CD0BA-D82A-435A-9704-B3E82DB87F0A}">
      <dgm:prSet phldrT="[Text]" custT="1"/>
      <dgm:spPr/>
      <dgm:t>
        <a:bodyPr/>
        <a:lstStyle/>
        <a:p>
          <a:r>
            <a:rPr lang="de-DE" sz="1400" dirty="0" smtClean="0">
              <a:latin typeface="+mj-lt"/>
            </a:rPr>
            <a:t>Bestands-aufnahmen</a:t>
          </a:r>
          <a:endParaRPr lang="de-DE" sz="1400" dirty="0">
            <a:latin typeface="+mj-lt"/>
          </a:endParaRPr>
        </a:p>
      </dgm:t>
    </dgm:pt>
    <dgm:pt modelId="{792CCF3E-D8A0-427A-ABA2-9F04BCD90CF5}" type="parTrans" cxnId="{0656258B-A355-4237-9AEF-15447AB901A3}">
      <dgm:prSet/>
      <dgm:spPr/>
      <dgm:t>
        <a:bodyPr/>
        <a:lstStyle/>
        <a:p>
          <a:endParaRPr lang="de-DE" sz="1400">
            <a:latin typeface="+mj-lt"/>
          </a:endParaRPr>
        </a:p>
      </dgm:t>
    </dgm:pt>
    <dgm:pt modelId="{0EAB7304-FF3F-4179-BB5D-180BE3E274AA}" type="sibTrans" cxnId="{0656258B-A355-4237-9AEF-15447AB901A3}">
      <dgm:prSet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endParaRPr lang="de-DE" sz="1400">
            <a:latin typeface="+mj-lt"/>
          </a:endParaRPr>
        </a:p>
      </dgm:t>
    </dgm:pt>
    <dgm:pt modelId="{E43658FE-CD83-487D-9A97-EEF6185C38A2}">
      <dgm:prSet phldrT="[Text]" custT="1"/>
      <dgm:spPr/>
      <dgm:t>
        <a:bodyPr/>
        <a:lstStyle/>
        <a:p>
          <a:r>
            <a:rPr lang="de-DE" sz="1400" dirty="0" smtClean="0">
              <a:latin typeface="+mj-lt"/>
            </a:rPr>
            <a:t>Bedarfs-analysen</a:t>
          </a:r>
          <a:endParaRPr lang="de-DE" sz="1400" dirty="0">
            <a:latin typeface="+mj-lt"/>
          </a:endParaRPr>
        </a:p>
      </dgm:t>
    </dgm:pt>
    <dgm:pt modelId="{97A6D297-06E3-4032-B69A-DEB14B817B87}" type="parTrans" cxnId="{B707ED52-2E44-477F-9C56-E17BB998CCC0}">
      <dgm:prSet/>
      <dgm:spPr/>
      <dgm:t>
        <a:bodyPr/>
        <a:lstStyle/>
        <a:p>
          <a:endParaRPr lang="de-DE" sz="1400">
            <a:latin typeface="+mj-lt"/>
          </a:endParaRPr>
        </a:p>
      </dgm:t>
    </dgm:pt>
    <dgm:pt modelId="{6E0C5E04-E8A6-4A7D-A97A-FEA0F0D1338A}" type="sibTrans" cxnId="{B707ED52-2E44-477F-9C56-E17BB998CCC0}">
      <dgm:prSet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endParaRPr lang="de-DE" sz="1400">
            <a:latin typeface="+mj-lt"/>
          </a:endParaRPr>
        </a:p>
      </dgm:t>
    </dgm:pt>
    <dgm:pt modelId="{BB90762F-B51B-4026-9541-A403F0D68A78}">
      <dgm:prSet phldrT="[Text]" custT="1"/>
      <dgm:spPr/>
      <dgm:t>
        <a:bodyPr/>
        <a:lstStyle/>
        <a:p>
          <a:r>
            <a:rPr lang="de-DE" sz="1400" dirty="0" smtClean="0">
              <a:latin typeface="+mj-lt"/>
            </a:rPr>
            <a:t>Formulierung sport-politischer Ziele</a:t>
          </a:r>
          <a:endParaRPr lang="de-DE" sz="1400" dirty="0">
            <a:latin typeface="+mj-lt"/>
          </a:endParaRPr>
        </a:p>
      </dgm:t>
    </dgm:pt>
    <dgm:pt modelId="{1D595C35-9FEC-4C9C-9C35-CBA24E9E625E}" type="parTrans" cxnId="{0F661E88-29C3-4875-9A28-CE48049D9361}">
      <dgm:prSet/>
      <dgm:spPr/>
      <dgm:t>
        <a:bodyPr/>
        <a:lstStyle/>
        <a:p>
          <a:endParaRPr lang="de-DE" sz="1400">
            <a:latin typeface="+mj-lt"/>
          </a:endParaRPr>
        </a:p>
      </dgm:t>
    </dgm:pt>
    <dgm:pt modelId="{2A1EE6BA-2F7B-400D-A49B-91EA02E76826}" type="sibTrans" cxnId="{0F661E88-29C3-4875-9A28-CE48049D9361}">
      <dgm:prSet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endParaRPr lang="de-DE" sz="1400">
            <a:latin typeface="+mj-lt"/>
          </a:endParaRPr>
        </a:p>
      </dgm:t>
    </dgm:pt>
    <dgm:pt modelId="{EA9FF26D-647C-4797-9D80-2A814089E134}">
      <dgm:prSet phldrT="[Text]" custT="1"/>
      <dgm:spPr/>
      <dgm:t>
        <a:bodyPr/>
        <a:lstStyle/>
        <a:p>
          <a:r>
            <a:rPr lang="de-DE" sz="1400" dirty="0" smtClean="0">
              <a:latin typeface="+mj-lt"/>
            </a:rPr>
            <a:t>Empfehlungen und Maßnahmen</a:t>
          </a:r>
          <a:endParaRPr lang="de-DE" sz="1400" dirty="0">
            <a:latin typeface="+mj-lt"/>
          </a:endParaRPr>
        </a:p>
      </dgm:t>
    </dgm:pt>
    <dgm:pt modelId="{64473E79-E36F-4AA9-96FF-2A95F7B65805}" type="parTrans" cxnId="{2077399B-8297-4603-A596-F086A7833EB4}">
      <dgm:prSet/>
      <dgm:spPr/>
      <dgm:t>
        <a:bodyPr/>
        <a:lstStyle/>
        <a:p>
          <a:endParaRPr lang="de-DE" sz="1400">
            <a:latin typeface="+mj-lt"/>
          </a:endParaRPr>
        </a:p>
      </dgm:t>
    </dgm:pt>
    <dgm:pt modelId="{ACF4B59F-546D-4C7E-9414-5BF0EFABA0E9}" type="sibTrans" cxnId="{2077399B-8297-4603-A596-F086A7833EB4}">
      <dgm:prSet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endParaRPr lang="de-DE" sz="1400">
            <a:latin typeface="+mj-lt"/>
          </a:endParaRPr>
        </a:p>
      </dgm:t>
    </dgm:pt>
    <dgm:pt modelId="{E8035D19-FD2D-4AE5-BCE1-4C4A7EAB2CCF}">
      <dgm:prSet phldrT="[Text]" custT="1"/>
      <dgm:spPr/>
      <dgm:t>
        <a:bodyPr/>
        <a:lstStyle/>
        <a:p>
          <a:r>
            <a:rPr lang="de-DE" sz="1400" b="1" dirty="0" smtClean="0">
              <a:solidFill>
                <a:srgbClr val="0070C0"/>
              </a:solidFill>
              <a:latin typeface="+mj-lt"/>
            </a:rPr>
            <a:t>regelmäßige Überprüfung / Erfolgskontrolle und ggf. Anpassung</a:t>
          </a:r>
          <a:endParaRPr lang="de-DE" sz="1400" b="1" dirty="0">
            <a:solidFill>
              <a:srgbClr val="0070C0"/>
            </a:solidFill>
            <a:latin typeface="+mj-lt"/>
          </a:endParaRPr>
        </a:p>
      </dgm:t>
    </dgm:pt>
    <dgm:pt modelId="{49A49BA1-6D9E-4951-BC46-3F40085DF0C5}" type="parTrans" cxnId="{D9E268BC-7E49-4FB4-A3DD-277A715A0C20}">
      <dgm:prSet/>
      <dgm:spPr/>
      <dgm:t>
        <a:bodyPr/>
        <a:lstStyle/>
        <a:p>
          <a:endParaRPr lang="de-DE" sz="1400">
            <a:latin typeface="+mj-lt"/>
          </a:endParaRPr>
        </a:p>
      </dgm:t>
    </dgm:pt>
    <dgm:pt modelId="{61C70206-F343-4805-8B18-4C520D8EAE6E}" type="sibTrans" cxnId="{D9E268BC-7E49-4FB4-A3DD-277A715A0C20}">
      <dgm:prSet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endParaRPr lang="de-DE" sz="1400">
            <a:latin typeface="+mj-lt"/>
          </a:endParaRPr>
        </a:p>
      </dgm:t>
    </dgm:pt>
    <dgm:pt modelId="{80BDA41D-FE53-4FE5-AEDB-3CCC381909BA}" type="pres">
      <dgm:prSet presAssocID="{13F8B401-0000-4E9F-B299-12B26E552E7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A8B32C22-F91B-4708-8436-F4EFA492D678}" type="pres">
      <dgm:prSet presAssocID="{483CD0BA-D82A-435A-9704-B3E82DB87F0A}" presName="dummy" presStyleCnt="0"/>
      <dgm:spPr/>
    </dgm:pt>
    <dgm:pt modelId="{54B5B29E-5140-4D32-827D-E51E2B46D425}" type="pres">
      <dgm:prSet presAssocID="{483CD0BA-D82A-435A-9704-B3E82DB87F0A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B49A35C-B41A-4E94-89F2-E2E8AB547341}" type="pres">
      <dgm:prSet presAssocID="{0EAB7304-FF3F-4179-BB5D-180BE3E274AA}" presName="sibTrans" presStyleLbl="node1" presStyleIdx="0" presStyleCnt="5"/>
      <dgm:spPr/>
      <dgm:t>
        <a:bodyPr/>
        <a:lstStyle/>
        <a:p>
          <a:endParaRPr lang="de-DE"/>
        </a:p>
      </dgm:t>
    </dgm:pt>
    <dgm:pt modelId="{A4C53E75-8FCF-4452-AC90-4B02D309AE6B}" type="pres">
      <dgm:prSet presAssocID="{E43658FE-CD83-487D-9A97-EEF6185C38A2}" presName="dummy" presStyleCnt="0"/>
      <dgm:spPr/>
    </dgm:pt>
    <dgm:pt modelId="{D3FCDBF0-44F5-4EBA-A2FB-A0F31A78C97A}" type="pres">
      <dgm:prSet presAssocID="{E43658FE-CD83-487D-9A97-EEF6185C38A2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8E6ABCB-D07B-41BC-843C-5EE9ACCEB033}" type="pres">
      <dgm:prSet presAssocID="{6E0C5E04-E8A6-4A7D-A97A-FEA0F0D1338A}" presName="sibTrans" presStyleLbl="node1" presStyleIdx="1" presStyleCnt="5"/>
      <dgm:spPr/>
      <dgm:t>
        <a:bodyPr/>
        <a:lstStyle/>
        <a:p>
          <a:endParaRPr lang="de-DE"/>
        </a:p>
      </dgm:t>
    </dgm:pt>
    <dgm:pt modelId="{3CBE55B4-93D9-4ABD-95D0-EE838F8E587C}" type="pres">
      <dgm:prSet presAssocID="{BB90762F-B51B-4026-9541-A403F0D68A78}" presName="dummy" presStyleCnt="0"/>
      <dgm:spPr/>
    </dgm:pt>
    <dgm:pt modelId="{FB535B85-F03C-4DFE-887B-41170D647538}" type="pres">
      <dgm:prSet presAssocID="{BB90762F-B51B-4026-9541-A403F0D68A78}" presName="node" presStyleLbl="revTx" presStyleIdx="2" presStyleCnt="5" custScaleX="11827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8AE1734-0CC9-4EF1-8456-99A4D4F6A51F}" type="pres">
      <dgm:prSet presAssocID="{2A1EE6BA-2F7B-400D-A49B-91EA02E76826}" presName="sibTrans" presStyleLbl="node1" presStyleIdx="2" presStyleCnt="5"/>
      <dgm:spPr/>
      <dgm:t>
        <a:bodyPr/>
        <a:lstStyle/>
        <a:p>
          <a:endParaRPr lang="de-DE"/>
        </a:p>
      </dgm:t>
    </dgm:pt>
    <dgm:pt modelId="{8F55C0B5-1A73-4A04-A534-A1B26029D57B}" type="pres">
      <dgm:prSet presAssocID="{EA9FF26D-647C-4797-9D80-2A814089E134}" presName="dummy" presStyleCnt="0"/>
      <dgm:spPr/>
    </dgm:pt>
    <dgm:pt modelId="{0692B1D5-B8B6-4EA4-810F-23B875999117}" type="pres">
      <dgm:prSet presAssocID="{EA9FF26D-647C-4797-9D80-2A814089E134}" presName="node" presStyleLbl="revTx" presStyleIdx="3" presStyleCnt="5" custScaleX="11636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55BB7C5-DEC7-4B3F-87BC-79EED4C5878A}" type="pres">
      <dgm:prSet presAssocID="{ACF4B59F-546D-4C7E-9414-5BF0EFABA0E9}" presName="sibTrans" presStyleLbl="node1" presStyleIdx="3" presStyleCnt="5"/>
      <dgm:spPr/>
      <dgm:t>
        <a:bodyPr/>
        <a:lstStyle/>
        <a:p>
          <a:endParaRPr lang="de-DE"/>
        </a:p>
      </dgm:t>
    </dgm:pt>
    <dgm:pt modelId="{5E02462F-1A43-4527-AFFD-66DBED475796}" type="pres">
      <dgm:prSet presAssocID="{E8035D19-FD2D-4AE5-BCE1-4C4A7EAB2CCF}" presName="dummy" presStyleCnt="0"/>
      <dgm:spPr/>
    </dgm:pt>
    <dgm:pt modelId="{265C6C2E-4FE8-4FF0-82C5-68D531E9FC66}" type="pres">
      <dgm:prSet presAssocID="{E8035D19-FD2D-4AE5-BCE1-4C4A7EAB2CCF}" presName="node" presStyleLbl="revTx" presStyleIdx="4" presStyleCnt="5" custScaleX="138282" custRadScaleRad="101439" custRadScaleInc="-45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7057453-9DA9-477D-9A52-7DB345B4AE72}" type="pres">
      <dgm:prSet presAssocID="{61C70206-F343-4805-8B18-4C520D8EAE6E}" presName="sibTrans" presStyleLbl="node1" presStyleIdx="4" presStyleCnt="5"/>
      <dgm:spPr/>
      <dgm:t>
        <a:bodyPr/>
        <a:lstStyle/>
        <a:p>
          <a:endParaRPr lang="de-DE"/>
        </a:p>
      </dgm:t>
    </dgm:pt>
  </dgm:ptLst>
  <dgm:cxnLst>
    <dgm:cxn modelId="{CAA97DE9-D7FD-498E-9E69-E1058F66CD13}" type="presOf" srcId="{E43658FE-CD83-487D-9A97-EEF6185C38A2}" destId="{D3FCDBF0-44F5-4EBA-A2FB-A0F31A78C97A}" srcOrd="0" destOrd="0" presId="urn:microsoft.com/office/officeart/2005/8/layout/cycle1"/>
    <dgm:cxn modelId="{55FBB6ED-991E-40F3-B764-DFA8D3878D51}" type="presOf" srcId="{13F8B401-0000-4E9F-B299-12B26E552E76}" destId="{80BDA41D-FE53-4FE5-AEDB-3CCC381909BA}" srcOrd="0" destOrd="0" presId="urn:microsoft.com/office/officeart/2005/8/layout/cycle1"/>
    <dgm:cxn modelId="{0F661E88-29C3-4875-9A28-CE48049D9361}" srcId="{13F8B401-0000-4E9F-B299-12B26E552E76}" destId="{BB90762F-B51B-4026-9541-A403F0D68A78}" srcOrd="2" destOrd="0" parTransId="{1D595C35-9FEC-4C9C-9C35-CBA24E9E625E}" sibTransId="{2A1EE6BA-2F7B-400D-A49B-91EA02E76826}"/>
    <dgm:cxn modelId="{7509E4E8-E35B-4BE7-AD93-9739F2D6C81C}" type="presOf" srcId="{0EAB7304-FF3F-4179-BB5D-180BE3E274AA}" destId="{BB49A35C-B41A-4E94-89F2-E2E8AB547341}" srcOrd="0" destOrd="0" presId="urn:microsoft.com/office/officeart/2005/8/layout/cycle1"/>
    <dgm:cxn modelId="{07C6CA3D-20A1-4DFE-9D90-BB64F0F38198}" type="presOf" srcId="{E8035D19-FD2D-4AE5-BCE1-4C4A7EAB2CCF}" destId="{265C6C2E-4FE8-4FF0-82C5-68D531E9FC66}" srcOrd="0" destOrd="0" presId="urn:microsoft.com/office/officeart/2005/8/layout/cycle1"/>
    <dgm:cxn modelId="{0656258B-A355-4237-9AEF-15447AB901A3}" srcId="{13F8B401-0000-4E9F-B299-12B26E552E76}" destId="{483CD0BA-D82A-435A-9704-B3E82DB87F0A}" srcOrd="0" destOrd="0" parTransId="{792CCF3E-D8A0-427A-ABA2-9F04BCD90CF5}" sibTransId="{0EAB7304-FF3F-4179-BB5D-180BE3E274AA}"/>
    <dgm:cxn modelId="{3BAEE4BD-12E4-4F49-92B5-62151F525924}" type="presOf" srcId="{61C70206-F343-4805-8B18-4C520D8EAE6E}" destId="{77057453-9DA9-477D-9A52-7DB345B4AE72}" srcOrd="0" destOrd="0" presId="urn:microsoft.com/office/officeart/2005/8/layout/cycle1"/>
    <dgm:cxn modelId="{51A88789-1CF2-4403-BC77-AF59548BA787}" type="presOf" srcId="{2A1EE6BA-2F7B-400D-A49B-91EA02E76826}" destId="{68AE1734-0CC9-4EF1-8456-99A4D4F6A51F}" srcOrd="0" destOrd="0" presId="urn:microsoft.com/office/officeart/2005/8/layout/cycle1"/>
    <dgm:cxn modelId="{D9E268BC-7E49-4FB4-A3DD-277A715A0C20}" srcId="{13F8B401-0000-4E9F-B299-12B26E552E76}" destId="{E8035D19-FD2D-4AE5-BCE1-4C4A7EAB2CCF}" srcOrd="4" destOrd="0" parTransId="{49A49BA1-6D9E-4951-BC46-3F40085DF0C5}" sibTransId="{61C70206-F343-4805-8B18-4C520D8EAE6E}"/>
    <dgm:cxn modelId="{9420DAE7-C310-433E-9C66-AE0CEC6DB44F}" type="presOf" srcId="{ACF4B59F-546D-4C7E-9414-5BF0EFABA0E9}" destId="{A55BB7C5-DEC7-4B3F-87BC-79EED4C5878A}" srcOrd="0" destOrd="0" presId="urn:microsoft.com/office/officeart/2005/8/layout/cycle1"/>
    <dgm:cxn modelId="{26066721-5ADB-427D-A3D1-566BF1E5282C}" type="presOf" srcId="{EA9FF26D-647C-4797-9D80-2A814089E134}" destId="{0692B1D5-B8B6-4EA4-810F-23B875999117}" srcOrd="0" destOrd="0" presId="urn:microsoft.com/office/officeart/2005/8/layout/cycle1"/>
    <dgm:cxn modelId="{ACDDC5DC-ED06-45EC-9C83-E1940461CC50}" type="presOf" srcId="{483CD0BA-D82A-435A-9704-B3E82DB87F0A}" destId="{54B5B29E-5140-4D32-827D-E51E2B46D425}" srcOrd="0" destOrd="0" presId="urn:microsoft.com/office/officeart/2005/8/layout/cycle1"/>
    <dgm:cxn modelId="{9B3A37EE-77D3-4160-8C6D-A29C9E2A080A}" type="presOf" srcId="{6E0C5E04-E8A6-4A7D-A97A-FEA0F0D1338A}" destId="{E8E6ABCB-D07B-41BC-843C-5EE9ACCEB033}" srcOrd="0" destOrd="0" presId="urn:microsoft.com/office/officeart/2005/8/layout/cycle1"/>
    <dgm:cxn modelId="{E605D0DB-0A4F-449A-9583-FABC89EB4014}" type="presOf" srcId="{BB90762F-B51B-4026-9541-A403F0D68A78}" destId="{FB535B85-F03C-4DFE-887B-41170D647538}" srcOrd="0" destOrd="0" presId="urn:microsoft.com/office/officeart/2005/8/layout/cycle1"/>
    <dgm:cxn modelId="{B707ED52-2E44-477F-9C56-E17BB998CCC0}" srcId="{13F8B401-0000-4E9F-B299-12B26E552E76}" destId="{E43658FE-CD83-487D-9A97-EEF6185C38A2}" srcOrd="1" destOrd="0" parTransId="{97A6D297-06E3-4032-B69A-DEB14B817B87}" sibTransId="{6E0C5E04-E8A6-4A7D-A97A-FEA0F0D1338A}"/>
    <dgm:cxn modelId="{2077399B-8297-4603-A596-F086A7833EB4}" srcId="{13F8B401-0000-4E9F-B299-12B26E552E76}" destId="{EA9FF26D-647C-4797-9D80-2A814089E134}" srcOrd="3" destOrd="0" parTransId="{64473E79-E36F-4AA9-96FF-2A95F7B65805}" sibTransId="{ACF4B59F-546D-4C7E-9414-5BF0EFABA0E9}"/>
    <dgm:cxn modelId="{CEAE9CA3-ABE7-4A47-995D-3D61144CB88B}" type="presParOf" srcId="{80BDA41D-FE53-4FE5-AEDB-3CCC381909BA}" destId="{A8B32C22-F91B-4708-8436-F4EFA492D678}" srcOrd="0" destOrd="0" presId="urn:microsoft.com/office/officeart/2005/8/layout/cycle1"/>
    <dgm:cxn modelId="{61275C95-3A05-475A-A7CC-1E29D3D24095}" type="presParOf" srcId="{80BDA41D-FE53-4FE5-AEDB-3CCC381909BA}" destId="{54B5B29E-5140-4D32-827D-E51E2B46D425}" srcOrd="1" destOrd="0" presId="urn:microsoft.com/office/officeart/2005/8/layout/cycle1"/>
    <dgm:cxn modelId="{6EB5ED8D-5643-4791-9BF9-7BBFDDAF7497}" type="presParOf" srcId="{80BDA41D-FE53-4FE5-AEDB-3CCC381909BA}" destId="{BB49A35C-B41A-4E94-89F2-E2E8AB547341}" srcOrd="2" destOrd="0" presId="urn:microsoft.com/office/officeart/2005/8/layout/cycle1"/>
    <dgm:cxn modelId="{4A9E6D70-5D09-4785-840A-6E321D6E8AF1}" type="presParOf" srcId="{80BDA41D-FE53-4FE5-AEDB-3CCC381909BA}" destId="{A4C53E75-8FCF-4452-AC90-4B02D309AE6B}" srcOrd="3" destOrd="0" presId="urn:microsoft.com/office/officeart/2005/8/layout/cycle1"/>
    <dgm:cxn modelId="{0EBF1AC2-51DD-4C61-A289-67FC8D3318EE}" type="presParOf" srcId="{80BDA41D-FE53-4FE5-AEDB-3CCC381909BA}" destId="{D3FCDBF0-44F5-4EBA-A2FB-A0F31A78C97A}" srcOrd="4" destOrd="0" presId="urn:microsoft.com/office/officeart/2005/8/layout/cycle1"/>
    <dgm:cxn modelId="{B489CF26-EFDD-4113-B8F3-89AC09255C93}" type="presParOf" srcId="{80BDA41D-FE53-4FE5-AEDB-3CCC381909BA}" destId="{E8E6ABCB-D07B-41BC-843C-5EE9ACCEB033}" srcOrd="5" destOrd="0" presId="urn:microsoft.com/office/officeart/2005/8/layout/cycle1"/>
    <dgm:cxn modelId="{CF4FD69C-7E02-4BD5-BC0A-5EAD7AAB454A}" type="presParOf" srcId="{80BDA41D-FE53-4FE5-AEDB-3CCC381909BA}" destId="{3CBE55B4-93D9-4ABD-95D0-EE838F8E587C}" srcOrd="6" destOrd="0" presId="urn:microsoft.com/office/officeart/2005/8/layout/cycle1"/>
    <dgm:cxn modelId="{DA1E7397-BF76-4FF4-9F60-0892630F778B}" type="presParOf" srcId="{80BDA41D-FE53-4FE5-AEDB-3CCC381909BA}" destId="{FB535B85-F03C-4DFE-887B-41170D647538}" srcOrd="7" destOrd="0" presId="urn:microsoft.com/office/officeart/2005/8/layout/cycle1"/>
    <dgm:cxn modelId="{F0C80E70-6E11-4677-9CEB-0B0FD131E746}" type="presParOf" srcId="{80BDA41D-FE53-4FE5-AEDB-3CCC381909BA}" destId="{68AE1734-0CC9-4EF1-8456-99A4D4F6A51F}" srcOrd="8" destOrd="0" presId="urn:microsoft.com/office/officeart/2005/8/layout/cycle1"/>
    <dgm:cxn modelId="{CB80B550-6FC1-4C77-B62D-44C3CA4E400F}" type="presParOf" srcId="{80BDA41D-FE53-4FE5-AEDB-3CCC381909BA}" destId="{8F55C0B5-1A73-4A04-A534-A1B26029D57B}" srcOrd="9" destOrd="0" presId="urn:microsoft.com/office/officeart/2005/8/layout/cycle1"/>
    <dgm:cxn modelId="{31DE5054-7F85-4B2D-B5EC-C90D2E398CED}" type="presParOf" srcId="{80BDA41D-FE53-4FE5-AEDB-3CCC381909BA}" destId="{0692B1D5-B8B6-4EA4-810F-23B875999117}" srcOrd="10" destOrd="0" presId="urn:microsoft.com/office/officeart/2005/8/layout/cycle1"/>
    <dgm:cxn modelId="{D293850D-E994-4E93-A8EA-A44A66181CBF}" type="presParOf" srcId="{80BDA41D-FE53-4FE5-AEDB-3CCC381909BA}" destId="{A55BB7C5-DEC7-4B3F-87BC-79EED4C5878A}" srcOrd="11" destOrd="0" presId="urn:microsoft.com/office/officeart/2005/8/layout/cycle1"/>
    <dgm:cxn modelId="{8623309E-0296-4CEE-A644-BCDADAD3A3E5}" type="presParOf" srcId="{80BDA41D-FE53-4FE5-AEDB-3CCC381909BA}" destId="{5E02462F-1A43-4527-AFFD-66DBED475796}" srcOrd="12" destOrd="0" presId="urn:microsoft.com/office/officeart/2005/8/layout/cycle1"/>
    <dgm:cxn modelId="{0450BF71-BD84-48C3-B7F7-51A89E6BED85}" type="presParOf" srcId="{80BDA41D-FE53-4FE5-AEDB-3CCC381909BA}" destId="{265C6C2E-4FE8-4FF0-82C5-68D531E9FC66}" srcOrd="13" destOrd="0" presId="urn:microsoft.com/office/officeart/2005/8/layout/cycle1"/>
    <dgm:cxn modelId="{67221951-AD5D-465A-AC06-673EFA0A8EF8}" type="presParOf" srcId="{80BDA41D-FE53-4FE5-AEDB-3CCC381909BA}" destId="{77057453-9DA9-477D-9A52-7DB345B4AE72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F8B401-0000-4E9F-B299-12B26E552E76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80BDA41D-FE53-4FE5-AEDB-3CCC381909BA}" type="pres">
      <dgm:prSet presAssocID="{13F8B401-0000-4E9F-B299-12B26E552E7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</dgm:ptLst>
  <dgm:cxnLst>
    <dgm:cxn modelId="{55FBB6ED-991E-40F3-B764-DFA8D3878D51}" type="presOf" srcId="{13F8B401-0000-4E9F-B299-12B26E552E76}" destId="{80BDA41D-FE53-4FE5-AEDB-3CCC381909BA}" srcOrd="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B5B29E-5140-4D32-827D-E51E2B46D425}">
      <dsp:nvSpPr>
        <dsp:cNvPr id="0" name=""/>
        <dsp:cNvSpPr/>
      </dsp:nvSpPr>
      <dsp:spPr>
        <a:xfrm>
          <a:off x="4442900" y="31495"/>
          <a:ext cx="1072184" cy="1072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+mj-lt"/>
            </a:rPr>
            <a:t>Bestands-aufnahmen</a:t>
          </a:r>
          <a:endParaRPr lang="de-DE" sz="1400" kern="1200" dirty="0">
            <a:latin typeface="+mj-lt"/>
          </a:endParaRPr>
        </a:p>
      </dsp:txBody>
      <dsp:txXfrm>
        <a:off x="4442900" y="31495"/>
        <a:ext cx="1072184" cy="1072184"/>
      </dsp:txXfrm>
    </dsp:sp>
    <dsp:sp modelId="{BB49A35C-B41A-4E94-89F2-E2E8AB547341}">
      <dsp:nvSpPr>
        <dsp:cNvPr id="0" name=""/>
        <dsp:cNvSpPr/>
      </dsp:nvSpPr>
      <dsp:spPr>
        <a:xfrm>
          <a:off x="1919647" y="346"/>
          <a:ext cx="4021297" cy="4021297"/>
        </a:xfrm>
        <a:prstGeom prst="circularArrow">
          <a:avLst>
            <a:gd name="adj1" fmla="val 5199"/>
            <a:gd name="adj2" fmla="val 335844"/>
            <a:gd name="adj3" fmla="val 21293522"/>
            <a:gd name="adj4" fmla="val 19765993"/>
            <a:gd name="adj5" fmla="val 6066"/>
          </a:avLst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FCDBF0-44F5-4EBA-A2FB-A0F31A78C97A}">
      <dsp:nvSpPr>
        <dsp:cNvPr id="0" name=""/>
        <dsp:cNvSpPr/>
      </dsp:nvSpPr>
      <dsp:spPr>
        <a:xfrm>
          <a:off x="5091030" y="2026235"/>
          <a:ext cx="1072184" cy="1072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+mj-lt"/>
            </a:rPr>
            <a:t>Bedarfs-analysen</a:t>
          </a:r>
          <a:endParaRPr lang="de-DE" sz="1400" kern="1200" dirty="0">
            <a:latin typeface="+mj-lt"/>
          </a:endParaRPr>
        </a:p>
      </dsp:txBody>
      <dsp:txXfrm>
        <a:off x="5091030" y="2026235"/>
        <a:ext cx="1072184" cy="1072184"/>
      </dsp:txXfrm>
    </dsp:sp>
    <dsp:sp modelId="{E8E6ABCB-D07B-41BC-843C-5EE9ACCEB033}">
      <dsp:nvSpPr>
        <dsp:cNvPr id="0" name=""/>
        <dsp:cNvSpPr/>
      </dsp:nvSpPr>
      <dsp:spPr>
        <a:xfrm>
          <a:off x="1919647" y="346"/>
          <a:ext cx="4021297" cy="4021297"/>
        </a:xfrm>
        <a:prstGeom prst="circularArrow">
          <a:avLst>
            <a:gd name="adj1" fmla="val 5199"/>
            <a:gd name="adj2" fmla="val 335844"/>
            <a:gd name="adj3" fmla="val 3815083"/>
            <a:gd name="adj4" fmla="val 2253166"/>
            <a:gd name="adj5" fmla="val 6066"/>
          </a:avLst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535B85-F03C-4DFE-887B-41170D647538}">
      <dsp:nvSpPr>
        <dsp:cNvPr id="0" name=""/>
        <dsp:cNvSpPr/>
      </dsp:nvSpPr>
      <dsp:spPr>
        <a:xfrm>
          <a:off x="3296211" y="3259052"/>
          <a:ext cx="1268168" cy="1072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+mj-lt"/>
            </a:rPr>
            <a:t>Formulierung sport-politischer Ziele</a:t>
          </a:r>
          <a:endParaRPr lang="de-DE" sz="1400" kern="1200" dirty="0">
            <a:latin typeface="+mj-lt"/>
          </a:endParaRPr>
        </a:p>
      </dsp:txBody>
      <dsp:txXfrm>
        <a:off x="3296211" y="3259052"/>
        <a:ext cx="1268168" cy="1072184"/>
      </dsp:txXfrm>
    </dsp:sp>
    <dsp:sp modelId="{68AE1734-0CC9-4EF1-8456-99A4D4F6A51F}">
      <dsp:nvSpPr>
        <dsp:cNvPr id="0" name=""/>
        <dsp:cNvSpPr/>
      </dsp:nvSpPr>
      <dsp:spPr>
        <a:xfrm>
          <a:off x="1919647" y="346"/>
          <a:ext cx="4021297" cy="4021297"/>
        </a:xfrm>
        <a:prstGeom prst="circularArrow">
          <a:avLst>
            <a:gd name="adj1" fmla="val 5199"/>
            <a:gd name="adj2" fmla="val 335844"/>
            <a:gd name="adj3" fmla="val 8210990"/>
            <a:gd name="adj4" fmla="val 6649072"/>
            <a:gd name="adj5" fmla="val 6066"/>
          </a:avLst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92B1D5-B8B6-4EA4-810F-23B875999117}">
      <dsp:nvSpPr>
        <dsp:cNvPr id="0" name=""/>
        <dsp:cNvSpPr/>
      </dsp:nvSpPr>
      <dsp:spPr>
        <a:xfrm>
          <a:off x="1609644" y="2026235"/>
          <a:ext cx="1247646" cy="1072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+mj-lt"/>
            </a:rPr>
            <a:t>Empfehlungen und Maßnahmen</a:t>
          </a:r>
          <a:endParaRPr lang="de-DE" sz="1400" kern="1200" dirty="0">
            <a:latin typeface="+mj-lt"/>
          </a:endParaRPr>
        </a:p>
      </dsp:txBody>
      <dsp:txXfrm>
        <a:off x="1609644" y="2026235"/>
        <a:ext cx="1247646" cy="1072184"/>
      </dsp:txXfrm>
    </dsp:sp>
    <dsp:sp modelId="{A55BB7C5-DEC7-4B3F-87BC-79EED4C5878A}">
      <dsp:nvSpPr>
        <dsp:cNvPr id="0" name=""/>
        <dsp:cNvSpPr/>
      </dsp:nvSpPr>
      <dsp:spPr>
        <a:xfrm>
          <a:off x="1918508" y="-49931"/>
          <a:ext cx="4021297" cy="4021297"/>
        </a:xfrm>
        <a:prstGeom prst="circularArrow">
          <a:avLst>
            <a:gd name="adj1" fmla="val 5199"/>
            <a:gd name="adj2" fmla="val 335844"/>
            <a:gd name="adj3" fmla="val 12186715"/>
            <a:gd name="adj4" fmla="val 10673730"/>
            <a:gd name="adj5" fmla="val 6066"/>
          </a:avLst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5C6C2E-4FE8-4FF0-82C5-68D531E9FC66}">
      <dsp:nvSpPr>
        <dsp:cNvPr id="0" name=""/>
        <dsp:cNvSpPr/>
      </dsp:nvSpPr>
      <dsp:spPr>
        <a:xfrm>
          <a:off x="2097182" y="31488"/>
          <a:ext cx="1482637" cy="1072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solidFill>
                <a:srgbClr val="0070C0"/>
              </a:solidFill>
              <a:latin typeface="+mj-lt"/>
            </a:rPr>
            <a:t>regelmäßige Überprüfung / Erfolgskontrolle und ggf. Anpassung</a:t>
          </a:r>
          <a:endParaRPr lang="de-DE" sz="1400" b="1" kern="1200" dirty="0">
            <a:solidFill>
              <a:srgbClr val="0070C0"/>
            </a:solidFill>
            <a:latin typeface="+mj-lt"/>
          </a:endParaRPr>
        </a:p>
      </dsp:txBody>
      <dsp:txXfrm>
        <a:off x="2097182" y="31488"/>
        <a:ext cx="1482637" cy="1072184"/>
      </dsp:txXfrm>
    </dsp:sp>
    <dsp:sp modelId="{77057453-9DA9-477D-9A52-7DB345B4AE72}">
      <dsp:nvSpPr>
        <dsp:cNvPr id="0" name=""/>
        <dsp:cNvSpPr/>
      </dsp:nvSpPr>
      <dsp:spPr>
        <a:xfrm>
          <a:off x="1867468" y="-16181"/>
          <a:ext cx="4021297" cy="4021297"/>
        </a:xfrm>
        <a:prstGeom prst="circularArrow">
          <a:avLst>
            <a:gd name="adj1" fmla="val 5199"/>
            <a:gd name="adj2" fmla="val 335844"/>
            <a:gd name="adj3" fmla="val 16971442"/>
            <a:gd name="adj4" fmla="val 15622520"/>
            <a:gd name="adj5" fmla="val 6066"/>
          </a:avLst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4" tIns="47777" rIns="95554" bIns="47777" numCol="1" anchor="t" anchorCtr="0" compatLnSpc="1">
            <a:prstTxWarp prst="textNoShape">
              <a:avLst/>
            </a:prstTxWarp>
          </a:bodyPr>
          <a:lstStyle>
            <a:lvl1pPr defTabSz="955731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4" y="0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4" tIns="47777" rIns="95554" bIns="47777" numCol="1" anchor="t" anchorCtr="0" compatLnSpc="1">
            <a:prstTxWarp prst="textNoShape">
              <a:avLst/>
            </a:prstTxWarp>
          </a:bodyPr>
          <a:lstStyle>
            <a:lvl1pPr algn="r" defTabSz="955731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83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845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4" tIns="47777" rIns="95554" bIns="47777" numCol="1" anchor="b" anchorCtr="0" compatLnSpc="1">
            <a:prstTxWarp prst="textNoShape">
              <a:avLst/>
            </a:prstTxWarp>
          </a:bodyPr>
          <a:lstStyle>
            <a:lvl1pPr defTabSz="955731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83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4" y="9430845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4" tIns="47777" rIns="95554" bIns="47777" numCol="1" anchor="b" anchorCtr="0" compatLnSpc="1">
            <a:prstTxWarp prst="textNoShape">
              <a:avLst/>
            </a:prstTxWarp>
          </a:bodyPr>
          <a:lstStyle>
            <a:lvl1pPr algn="r" defTabSz="955731">
              <a:defRPr sz="1300"/>
            </a:lvl1pPr>
          </a:lstStyle>
          <a:p>
            <a:pPr>
              <a:defRPr/>
            </a:pPr>
            <a:fld id="{A7EB54D0-6C3B-4651-9AE1-DACB7EE3A5E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8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4" tIns="47777" rIns="95554" bIns="47777" numCol="1" anchor="t" anchorCtr="0" compatLnSpc="1">
            <a:prstTxWarp prst="textNoShape">
              <a:avLst/>
            </a:prstTxWarp>
          </a:bodyPr>
          <a:lstStyle>
            <a:lvl1pPr defTabSz="95573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4" y="0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4" tIns="47777" rIns="95554" bIns="47777" numCol="1" anchor="t" anchorCtr="0" compatLnSpc="1">
            <a:prstTxWarp prst="textNoShape">
              <a:avLst/>
            </a:prstTxWarp>
          </a:bodyPr>
          <a:lstStyle>
            <a:lvl1pPr algn="r" defTabSz="95573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2" y="4714653"/>
            <a:ext cx="4985772" cy="4466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4" tIns="47777" rIns="95554" bIns="47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845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4" tIns="47777" rIns="95554" bIns="47777" numCol="1" anchor="b" anchorCtr="0" compatLnSpc="1">
            <a:prstTxWarp prst="textNoShape">
              <a:avLst/>
            </a:prstTxWarp>
          </a:bodyPr>
          <a:lstStyle>
            <a:lvl1pPr defTabSz="95573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4" y="9430845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4" tIns="47777" rIns="95554" bIns="47777" numCol="1" anchor="b" anchorCtr="0" compatLnSpc="1">
            <a:prstTxWarp prst="textNoShape">
              <a:avLst/>
            </a:prstTxWarp>
          </a:bodyPr>
          <a:lstStyle>
            <a:lvl1pPr algn="r" defTabSz="95573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208BB698-DFD9-410D-BB10-494CB4357B6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7625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89582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77916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16874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55832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947908" algn="l" defTabSz="77916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489" algn="l" defTabSz="77916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071" algn="l" defTabSz="77916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6652" algn="l" defTabSz="77916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Sportentwicklungsplanung</a:t>
            </a:r>
            <a:r>
              <a:rPr lang="de-DE" baseline="0" dirty="0" smtClean="0"/>
              <a:t> … mehr als normierte Sportstätten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8BB698-DFD9-410D-BB10-494CB4357B61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4024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8BB698-DFD9-410D-BB10-494CB4357B61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575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8BB698-DFD9-410D-BB10-494CB4357B61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030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Zukünftig:</a:t>
            </a:r>
            <a:r>
              <a:rPr lang="de-DE" baseline="0" dirty="0" smtClean="0"/>
              <a:t> prognostische Zahlen zeigen, dass die Zahl der Kinder und Jugendliche zurückgehen wird; das wird auch Auswirkungen auf den Bedarf der Vereinsanlagen haben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8BB698-DFD9-410D-BB10-494CB4357B61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4973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8BB698-DFD9-410D-BB10-494CB4357B61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484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555037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 Arial 16pt</a:t>
            </a:r>
            <a:endParaRPr lang="de-DE" dirty="0"/>
          </a:p>
        </p:txBody>
      </p:sp>
      <p:sp>
        <p:nvSpPr>
          <p:cNvPr id="3" name="Textfeld 2"/>
          <p:cNvSpPr txBox="1"/>
          <p:nvPr userDrawn="1"/>
        </p:nvSpPr>
        <p:spPr>
          <a:xfrm>
            <a:off x="0" y="1271199"/>
            <a:ext cx="5563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11,95</a:t>
            </a:r>
            <a:endParaRPr lang="de-DE" dirty="0"/>
          </a:p>
        </p:txBody>
      </p:sp>
      <p:sp>
        <p:nvSpPr>
          <p:cNvPr id="5" name="Textfeld 4"/>
          <p:cNvSpPr txBox="1"/>
          <p:nvPr userDrawn="1"/>
        </p:nvSpPr>
        <p:spPr>
          <a:xfrm>
            <a:off x="2848544" y="129054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4,28</a:t>
            </a:r>
            <a:endParaRPr lang="de-DE" dirty="0"/>
          </a:p>
        </p:txBody>
      </p:sp>
      <p:sp>
        <p:nvSpPr>
          <p:cNvPr id="6" name="Textfeld 5"/>
          <p:cNvSpPr txBox="1"/>
          <p:nvPr userDrawn="1"/>
        </p:nvSpPr>
        <p:spPr>
          <a:xfrm>
            <a:off x="1504158" y="4785539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6,92</a:t>
            </a:r>
            <a:endParaRPr lang="de-DE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5126924" y="723513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4,75</a:t>
            </a:r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144463" y="661214"/>
            <a:ext cx="1378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Subtitel</a:t>
            </a:r>
            <a:r>
              <a:rPr lang="de-DE" dirty="0" smtClean="0"/>
              <a:t> Arial 12pt</a:t>
            </a:r>
            <a:endParaRPr lang="de-DE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163513" y="4937939"/>
            <a:ext cx="77617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00" dirty="0" smtClean="0"/>
              <a:t>Fußnote Arial 6pt</a:t>
            </a:r>
            <a:endParaRPr lang="de-DE" sz="600" dirty="0"/>
          </a:p>
        </p:txBody>
      </p:sp>
      <p:sp>
        <p:nvSpPr>
          <p:cNvPr id="9" name="Textfeld 8"/>
          <p:cNvSpPr txBox="1"/>
          <p:nvPr userDrawn="1"/>
        </p:nvSpPr>
        <p:spPr>
          <a:xfrm>
            <a:off x="5859351" y="129054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4,28</a:t>
            </a:r>
            <a:endParaRPr lang="de-DE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1635694" y="1583938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2,37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03009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391623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700020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4062" y="228259"/>
            <a:ext cx="7772400" cy="28575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 Arial 16pt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174062" y="658120"/>
            <a:ext cx="8596312" cy="3483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+mj-lt"/>
              </a:defRPr>
            </a:lvl1pPr>
          </a:lstStyle>
          <a:p>
            <a:pPr lvl="0"/>
            <a:r>
              <a:rPr lang="de-DE" dirty="0" err="1" smtClean="0"/>
              <a:t>Subtitel</a:t>
            </a:r>
            <a:r>
              <a:rPr lang="de-DE" dirty="0" smtClean="0"/>
              <a:t> Arial 12pt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713022" y="4936230"/>
            <a:ext cx="4255718" cy="19011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600">
                <a:latin typeface="+mj-lt"/>
              </a:defRPr>
            </a:lvl1pPr>
          </a:lstStyle>
          <a:p>
            <a:pPr lvl="0"/>
            <a:r>
              <a:rPr lang="de-DE" dirty="0" err="1" smtClean="0"/>
              <a:t>Footer</a:t>
            </a:r>
            <a:r>
              <a:rPr lang="de-DE" dirty="0" smtClean="0"/>
              <a:t> rechts Arial 6pt</a:t>
            </a:r>
            <a:endParaRPr lang="de-DE" dirty="0"/>
          </a:p>
        </p:txBody>
      </p:sp>
      <p:sp>
        <p:nvSpPr>
          <p:cNvPr id="19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174062" y="4936230"/>
            <a:ext cx="4255718" cy="1901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600">
                <a:latin typeface="+mj-lt"/>
              </a:defRPr>
            </a:lvl1pPr>
          </a:lstStyle>
          <a:p>
            <a:pPr lvl="0"/>
            <a:r>
              <a:rPr lang="de-DE" dirty="0" err="1" smtClean="0"/>
              <a:t>Footer</a:t>
            </a:r>
            <a:r>
              <a:rPr lang="de-DE" dirty="0" smtClean="0"/>
              <a:t> links Arial 6pt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571895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549649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4062" y="228259"/>
            <a:ext cx="7772400" cy="28575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 Arial 16pt</a:t>
            </a:r>
            <a:endParaRPr lang="de-DE" dirty="0"/>
          </a:p>
        </p:txBody>
      </p:sp>
      <p:sp>
        <p:nvSpPr>
          <p:cNvPr id="3" name="Textfeld 2"/>
          <p:cNvSpPr txBox="1"/>
          <p:nvPr userDrawn="1"/>
        </p:nvSpPr>
        <p:spPr>
          <a:xfrm>
            <a:off x="0" y="1271199"/>
            <a:ext cx="5563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11,95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2848544" y="129054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4,28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1504158" y="4785539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6,92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Textfeld 6"/>
          <p:cNvSpPr txBox="1"/>
          <p:nvPr userDrawn="1"/>
        </p:nvSpPr>
        <p:spPr>
          <a:xfrm>
            <a:off x="5126924" y="723513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4,75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5859351" y="129054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4,28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1635694" y="1583938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2,37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174062" y="658120"/>
            <a:ext cx="8596312" cy="3483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+mj-lt"/>
              </a:defRPr>
            </a:lvl1pPr>
          </a:lstStyle>
          <a:p>
            <a:pPr lvl="0"/>
            <a:r>
              <a:rPr lang="de-DE" dirty="0" err="1" smtClean="0"/>
              <a:t>Subtitel</a:t>
            </a:r>
            <a:r>
              <a:rPr lang="de-DE" dirty="0" smtClean="0"/>
              <a:t> Arial 12pt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713022" y="4936230"/>
            <a:ext cx="4255718" cy="19011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600">
                <a:latin typeface="+mj-lt"/>
              </a:defRPr>
            </a:lvl1pPr>
          </a:lstStyle>
          <a:p>
            <a:pPr lvl="0"/>
            <a:r>
              <a:rPr lang="de-DE" dirty="0" err="1" smtClean="0"/>
              <a:t>Footer</a:t>
            </a:r>
            <a:r>
              <a:rPr lang="de-DE" dirty="0" smtClean="0"/>
              <a:t> rechts Arial 6pt</a:t>
            </a:r>
            <a:endParaRPr lang="de-DE" dirty="0"/>
          </a:p>
        </p:txBody>
      </p:sp>
      <p:sp>
        <p:nvSpPr>
          <p:cNvPr id="19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174062" y="4936230"/>
            <a:ext cx="4255718" cy="1901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600">
                <a:latin typeface="+mj-lt"/>
              </a:defRPr>
            </a:lvl1pPr>
          </a:lstStyle>
          <a:p>
            <a:pPr lvl="0"/>
            <a:r>
              <a:rPr lang="de-DE" dirty="0" err="1" smtClean="0"/>
              <a:t>Footer</a:t>
            </a:r>
            <a:r>
              <a:rPr lang="de-DE" dirty="0" smtClean="0"/>
              <a:t> links Arial 6pt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179496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062" y="228259"/>
            <a:ext cx="77724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7916" tIns="38958" rIns="77916" bIns="389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das Titelformat zu bearbeiten</a:t>
            </a:r>
          </a:p>
        </p:txBody>
      </p:sp>
      <p:pic>
        <p:nvPicPr>
          <p:cNvPr id="5" name="Picture 7" descr="Z:\IKPS Verwaltung\Logo IKPS neu\LOGO RZ\IKPS_Logo_4c_klein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0"/>
          <a:stretch>
            <a:fillRect/>
          </a:stretch>
        </p:blipFill>
        <p:spPr bwMode="auto">
          <a:xfrm>
            <a:off x="7360920" y="156965"/>
            <a:ext cx="1625237" cy="382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Z:\IKPS Verwaltung\Logo IKPS neu\LOGO RZ\kreise_ecke dunkler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44" y="3971140"/>
            <a:ext cx="3103415" cy="1171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5" r:id="rId3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7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7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7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700">
          <a:solidFill>
            <a:schemeClr val="tx2"/>
          </a:solidFill>
          <a:latin typeface="Arial" charset="0"/>
        </a:defRPr>
      </a:lvl5pPr>
      <a:lvl6pPr marL="389582" algn="l" rtl="0" fontAlgn="base">
        <a:spcBef>
          <a:spcPct val="0"/>
        </a:spcBef>
        <a:spcAft>
          <a:spcPct val="0"/>
        </a:spcAft>
        <a:defRPr sz="1700">
          <a:solidFill>
            <a:schemeClr val="tx2"/>
          </a:solidFill>
          <a:latin typeface="Arial" charset="0"/>
        </a:defRPr>
      </a:lvl6pPr>
      <a:lvl7pPr marL="779163" algn="l" rtl="0" fontAlgn="base">
        <a:spcBef>
          <a:spcPct val="0"/>
        </a:spcBef>
        <a:spcAft>
          <a:spcPct val="0"/>
        </a:spcAft>
        <a:defRPr sz="1700">
          <a:solidFill>
            <a:schemeClr val="tx2"/>
          </a:solidFill>
          <a:latin typeface="Arial" charset="0"/>
        </a:defRPr>
      </a:lvl7pPr>
      <a:lvl8pPr marL="1168745" algn="l" rtl="0" fontAlgn="base">
        <a:spcBef>
          <a:spcPct val="0"/>
        </a:spcBef>
        <a:spcAft>
          <a:spcPct val="0"/>
        </a:spcAft>
        <a:defRPr sz="1700">
          <a:solidFill>
            <a:schemeClr val="tx2"/>
          </a:solidFill>
          <a:latin typeface="Arial" charset="0"/>
        </a:defRPr>
      </a:lvl8pPr>
      <a:lvl9pPr marL="1558326" algn="l" rtl="0" fontAlgn="base">
        <a:spcBef>
          <a:spcPct val="0"/>
        </a:spcBef>
        <a:spcAft>
          <a:spcPct val="0"/>
        </a:spcAft>
        <a:defRPr sz="1700">
          <a:solidFill>
            <a:schemeClr val="tx2"/>
          </a:solidFill>
          <a:latin typeface="Arial" charset="0"/>
        </a:defRPr>
      </a:lvl9pPr>
    </p:titleStyle>
    <p:bodyStyle>
      <a:lvl1pPr marL="292186" indent="-292186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33070" indent="-243488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973954" indent="-194791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363534" indent="-194791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4pPr>
      <a:lvl5pPr marL="1753117" indent="-194791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142698" indent="-194791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2532280" indent="-194791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2921861" indent="-194791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3311443" indent="-194791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582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163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745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326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7908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489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071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6652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062" y="228259"/>
            <a:ext cx="77724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7916" tIns="38958" rIns="77916" bIns="389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das Titelformat zu bearbeiten</a:t>
            </a:r>
          </a:p>
        </p:txBody>
      </p:sp>
      <p:pic>
        <p:nvPicPr>
          <p:cNvPr id="5" name="Picture 7" descr="Z:\IKPS Verwaltung\Logo IKPS neu\LOGO RZ\IKPS_Logo_4c_klein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0"/>
          <a:stretch>
            <a:fillRect/>
          </a:stretch>
        </p:blipFill>
        <p:spPr bwMode="auto">
          <a:xfrm>
            <a:off x="7360920" y="156965"/>
            <a:ext cx="1625237" cy="382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Z:\IKPS Verwaltung\Logo IKPS neu\LOGO RZ\kreise_ecke dunkler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44" y="3971140"/>
            <a:ext cx="3103415" cy="1171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326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7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7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7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700">
          <a:solidFill>
            <a:schemeClr val="tx2"/>
          </a:solidFill>
          <a:latin typeface="Arial" charset="0"/>
        </a:defRPr>
      </a:lvl5pPr>
      <a:lvl6pPr marL="389582" algn="l" rtl="0" fontAlgn="base">
        <a:spcBef>
          <a:spcPct val="0"/>
        </a:spcBef>
        <a:spcAft>
          <a:spcPct val="0"/>
        </a:spcAft>
        <a:defRPr sz="1700">
          <a:solidFill>
            <a:schemeClr val="tx2"/>
          </a:solidFill>
          <a:latin typeface="Arial" charset="0"/>
        </a:defRPr>
      </a:lvl6pPr>
      <a:lvl7pPr marL="779163" algn="l" rtl="0" fontAlgn="base">
        <a:spcBef>
          <a:spcPct val="0"/>
        </a:spcBef>
        <a:spcAft>
          <a:spcPct val="0"/>
        </a:spcAft>
        <a:defRPr sz="1700">
          <a:solidFill>
            <a:schemeClr val="tx2"/>
          </a:solidFill>
          <a:latin typeface="Arial" charset="0"/>
        </a:defRPr>
      </a:lvl7pPr>
      <a:lvl8pPr marL="1168745" algn="l" rtl="0" fontAlgn="base">
        <a:spcBef>
          <a:spcPct val="0"/>
        </a:spcBef>
        <a:spcAft>
          <a:spcPct val="0"/>
        </a:spcAft>
        <a:defRPr sz="1700">
          <a:solidFill>
            <a:schemeClr val="tx2"/>
          </a:solidFill>
          <a:latin typeface="Arial" charset="0"/>
        </a:defRPr>
      </a:lvl8pPr>
      <a:lvl9pPr marL="1558326" algn="l" rtl="0" fontAlgn="base">
        <a:spcBef>
          <a:spcPct val="0"/>
        </a:spcBef>
        <a:spcAft>
          <a:spcPct val="0"/>
        </a:spcAft>
        <a:defRPr sz="1700">
          <a:solidFill>
            <a:schemeClr val="tx2"/>
          </a:solidFill>
          <a:latin typeface="Arial" charset="0"/>
        </a:defRPr>
      </a:lvl9pPr>
    </p:titleStyle>
    <p:bodyStyle>
      <a:lvl1pPr marL="292186" indent="-292186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33070" indent="-243488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973954" indent="-194791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363534" indent="-194791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4pPr>
      <a:lvl5pPr marL="1753117" indent="-194791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142698" indent="-194791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2532280" indent="-194791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2921861" indent="-194791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3311443" indent="-194791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582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163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745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326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7908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489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071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6652" algn="l" defTabSz="77916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941638" y="1397000"/>
            <a:ext cx="6276975" cy="1971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2400" b="1" dirty="0" smtClean="0">
                <a:solidFill>
                  <a:schemeClr val="tx2"/>
                </a:solidFill>
              </a:rPr>
              <a:t>Sportstättenentwicklungsplanung</a:t>
            </a:r>
            <a:br>
              <a:rPr lang="de-DE" sz="2400" b="1" dirty="0" smtClean="0">
                <a:solidFill>
                  <a:schemeClr val="tx2"/>
                </a:solidFill>
              </a:rPr>
            </a:br>
            <a:r>
              <a:rPr lang="de-DE" sz="2400" b="1" dirty="0" smtClean="0">
                <a:solidFill>
                  <a:schemeClr val="tx2"/>
                </a:solidFill>
              </a:rPr>
              <a:t>für die Stadt Meschede</a:t>
            </a:r>
          </a:p>
          <a:p>
            <a:endParaRPr lang="de-DE" sz="1800" b="1" dirty="0" smtClean="0">
              <a:solidFill>
                <a:srgbClr val="0070C0"/>
              </a:solidFill>
            </a:endParaRPr>
          </a:p>
          <a:p>
            <a:r>
              <a:rPr lang="de-DE" sz="1800" b="1" dirty="0" smtClean="0">
                <a:solidFill>
                  <a:srgbClr val="0070C0"/>
                </a:solidFill>
              </a:rPr>
              <a:t>Vorstellung </a:t>
            </a:r>
            <a:r>
              <a:rPr lang="de-DE" sz="1800" b="1" dirty="0">
                <a:solidFill>
                  <a:srgbClr val="0070C0"/>
                </a:solidFill>
              </a:rPr>
              <a:t>der Ergebnisse</a:t>
            </a:r>
          </a:p>
          <a:p>
            <a:endParaRPr lang="de-DE" sz="2400" b="1" dirty="0" smtClean="0">
              <a:solidFill>
                <a:schemeClr val="tx2"/>
              </a:solidFill>
            </a:endParaRPr>
          </a:p>
          <a:p>
            <a:r>
              <a:rPr lang="de-DE" dirty="0" smtClean="0">
                <a:solidFill>
                  <a:schemeClr val="tx2"/>
                </a:solidFill>
              </a:rPr>
              <a:t>Meschede, den 23. Juni 2020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941638" y="3695600"/>
            <a:ext cx="4928250" cy="740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dirty="0" smtClean="0">
                <a:solidFill>
                  <a:schemeClr val="tx2"/>
                </a:solidFill>
              </a:rPr>
              <a:t>Institut </a:t>
            </a:r>
            <a:r>
              <a:rPr lang="de-DE" dirty="0">
                <a:solidFill>
                  <a:schemeClr val="tx2"/>
                </a:solidFill>
              </a:rPr>
              <a:t>für Kooperative Planung und Sportentwicklung (ikps)</a:t>
            </a:r>
          </a:p>
          <a:p>
            <a:r>
              <a:rPr lang="de-DE" dirty="0" smtClean="0">
                <a:solidFill>
                  <a:schemeClr val="tx2"/>
                </a:solidFill>
              </a:rPr>
              <a:t>Dr. Julia Thurn</a:t>
            </a:r>
          </a:p>
          <a:p>
            <a:r>
              <a:rPr lang="de-DE" dirty="0" smtClean="0">
                <a:solidFill>
                  <a:schemeClr val="tx2"/>
                </a:solidFill>
              </a:rPr>
              <a:t>www.kooperative-planung.de</a:t>
            </a:r>
            <a:endParaRPr lang="de-D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22621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m 9"/>
          <p:cNvGraphicFramePr>
            <a:graphicFrameLocks/>
          </p:cNvGraphicFramePr>
          <p:nvPr>
            <p:extLst/>
          </p:nvPr>
        </p:nvGraphicFramePr>
        <p:xfrm>
          <a:off x="268288" y="1099122"/>
          <a:ext cx="8609012" cy="3833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Bewegungsfreundlicher Schulhof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77653" y="4932847"/>
            <a:ext cx="1584386" cy="186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600" dirty="0"/>
              <a:t>Quelle: </a:t>
            </a:r>
            <a:r>
              <a:rPr lang="de-DE" sz="600" dirty="0" smtClean="0"/>
              <a:t>Schulbefragung Meschede, 2019</a:t>
            </a:r>
            <a:endParaRPr lang="de-DE" sz="600" b="1" dirty="0">
              <a:solidFill>
                <a:schemeClr val="tx2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7044341" y="4932847"/>
            <a:ext cx="1921016" cy="186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de-DE" sz="600" dirty="0"/>
              <a:t>Angaben in Prozent; Anzahl der gültigen Fälle </a:t>
            </a:r>
            <a:r>
              <a:rPr lang="de-DE" sz="600" dirty="0" smtClean="0"/>
              <a:t>N=9</a:t>
            </a:r>
            <a:endParaRPr lang="de-DE" sz="6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1925" y="671900"/>
            <a:ext cx="87153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Würden Sie Ihren Schulhof als „bewegungsfreundlich“ bezeichnen?</a:t>
            </a:r>
          </a:p>
        </p:txBody>
      </p:sp>
    </p:spTree>
    <p:extLst>
      <p:ext uri="{BB962C8B-B14F-4D97-AF65-F5344CB8AC3E}">
        <p14:creationId xmlns:p14="http://schemas.microsoft.com/office/powerpoint/2010/main" val="390282141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Sport </a:t>
            </a:r>
            <a:r>
              <a:rPr lang="de-DE" dirty="0"/>
              <a:t>und Bewegung im öffentlichen Raum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68288" y="1874490"/>
            <a:ext cx="806037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>
                <a:solidFill>
                  <a:srgbClr val="000000"/>
                </a:solidFill>
              </a:rPr>
              <a:t>Bewegungsanregende Gestaltung und Öffnung von Schulhöfen außerhalb der </a:t>
            </a:r>
            <a:r>
              <a:rPr lang="de-DE" sz="1600" dirty="0" smtClean="0">
                <a:solidFill>
                  <a:srgbClr val="000000"/>
                </a:solidFill>
              </a:rPr>
              <a:t>Unterrichtszeiten</a:t>
            </a:r>
            <a:endParaRPr lang="de-DE" sz="1600" dirty="0">
              <a:solidFill>
                <a:srgbClr val="000000"/>
              </a:solidFill>
            </a:endParaRPr>
          </a:p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>
                <a:solidFill>
                  <a:srgbClr val="000000"/>
                </a:solidFill>
              </a:rPr>
              <a:t>Schaffung attraktiver und altersübergreifend gestalteter </a:t>
            </a:r>
            <a:r>
              <a:rPr lang="de-DE" sz="1600" dirty="0" smtClean="0">
                <a:solidFill>
                  <a:srgbClr val="000000"/>
                </a:solidFill>
              </a:rPr>
              <a:t>Spielplätze</a:t>
            </a:r>
            <a:endParaRPr lang="de-DE" sz="1600" dirty="0">
              <a:solidFill>
                <a:srgbClr val="000000"/>
              </a:solidFill>
            </a:endParaRPr>
          </a:p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>
                <a:solidFill>
                  <a:srgbClr val="000000"/>
                </a:solidFill>
              </a:rPr>
              <a:t>Mehrgenerationen-Angebot im </a:t>
            </a:r>
            <a:r>
              <a:rPr lang="de-DE" sz="1600" dirty="0" err="1" smtClean="0">
                <a:solidFill>
                  <a:srgbClr val="000000"/>
                </a:solidFill>
              </a:rPr>
              <a:t>Hennepark</a:t>
            </a:r>
            <a:endParaRPr lang="de-DE" sz="1600" dirty="0">
              <a:solidFill>
                <a:srgbClr val="000000"/>
              </a:solidFill>
            </a:endParaRPr>
          </a:p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 err="1" smtClean="0">
                <a:solidFill>
                  <a:srgbClr val="000000"/>
                </a:solidFill>
              </a:rPr>
              <a:t>Hennesee</a:t>
            </a:r>
            <a:endParaRPr lang="de-DE" sz="1600" dirty="0">
              <a:solidFill>
                <a:srgbClr val="000000"/>
              </a:solidFill>
            </a:endParaRPr>
          </a:p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 err="1">
                <a:solidFill>
                  <a:srgbClr val="000000"/>
                </a:solidFill>
              </a:rPr>
              <a:t>Attraktivierung</a:t>
            </a:r>
            <a:r>
              <a:rPr lang="de-DE" sz="1600" dirty="0">
                <a:solidFill>
                  <a:srgbClr val="000000"/>
                </a:solidFill>
              </a:rPr>
              <a:t> des </a:t>
            </a:r>
            <a:r>
              <a:rPr lang="de-DE" sz="1600" dirty="0" smtClean="0">
                <a:solidFill>
                  <a:srgbClr val="000000"/>
                </a:solidFill>
              </a:rPr>
              <a:t>Ruhrufers</a:t>
            </a:r>
            <a:endParaRPr lang="de-DE" sz="1600" dirty="0">
              <a:solidFill>
                <a:srgbClr val="000000"/>
              </a:solidFill>
            </a:endParaRPr>
          </a:p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>
                <a:solidFill>
                  <a:srgbClr val="000000"/>
                </a:solidFill>
              </a:rPr>
              <a:t>Bewegungsangebote / Spielpunkte im öffentlichen Raum</a:t>
            </a:r>
          </a:p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>
                <a:solidFill>
                  <a:srgbClr val="000000"/>
                </a:solidFill>
              </a:rPr>
              <a:t>Publikation der Bewegungs- und Sportmöglichkeiten</a:t>
            </a:r>
          </a:p>
        </p:txBody>
      </p:sp>
      <p:sp>
        <p:nvSpPr>
          <p:cNvPr id="6" name="Abgerundetes Rechteck 5"/>
          <p:cNvSpPr/>
          <p:nvPr/>
        </p:nvSpPr>
        <p:spPr bwMode="auto">
          <a:xfrm>
            <a:off x="268289" y="862013"/>
            <a:ext cx="8609012" cy="919401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hangingPunct="0"/>
            <a:r>
              <a:rPr lang="de-DE" sz="1600" dirty="0">
                <a:solidFill>
                  <a:srgbClr val="FFFFFF"/>
                </a:solidFill>
              </a:rPr>
              <a:t>Die Bewegungs- und Freizeitsportmöglichkeiten in Meschede sollen quantitativ und qualitativ </a:t>
            </a:r>
            <a:r>
              <a:rPr lang="de-DE" sz="1600" dirty="0" smtClean="0">
                <a:solidFill>
                  <a:srgbClr val="FFFFFF"/>
                </a:solidFill>
              </a:rPr>
              <a:t>ausgebaut </a:t>
            </a:r>
            <a:r>
              <a:rPr lang="de-DE" sz="1600" dirty="0">
                <a:solidFill>
                  <a:srgbClr val="FFFFFF"/>
                </a:solidFill>
              </a:rPr>
              <a:t>werden. Vor allem Schulhöfe sollen verstärkt bewegungsfreundlich und </a:t>
            </a:r>
            <a:r>
              <a:rPr lang="de-DE" sz="1600" dirty="0" smtClean="0">
                <a:solidFill>
                  <a:srgbClr val="FFFFFF"/>
                </a:solidFill>
              </a:rPr>
              <a:t>-fördernd </a:t>
            </a:r>
            <a:r>
              <a:rPr lang="de-DE" sz="1600" dirty="0">
                <a:solidFill>
                  <a:srgbClr val="FFFFFF"/>
                </a:solidFill>
              </a:rPr>
              <a:t>umgestaltet </a:t>
            </a:r>
            <a:r>
              <a:rPr lang="de-DE" sz="1600" dirty="0" smtClean="0">
                <a:solidFill>
                  <a:srgbClr val="FFFFFF"/>
                </a:solidFill>
              </a:rPr>
              <a:t>werden. </a:t>
            </a:r>
            <a:endParaRPr lang="de-DE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35219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Wege </a:t>
            </a:r>
            <a:r>
              <a:rPr lang="de-DE" dirty="0"/>
              <a:t>für Sport und Bewegung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68288" y="1874490"/>
            <a:ext cx="80603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600" dirty="0"/>
              <a:t>Ausbau und sichere Gestaltung von Radwegeverbindungen zwischen den </a:t>
            </a:r>
            <a:r>
              <a:rPr lang="de-DE" sz="1600" dirty="0" smtClean="0"/>
              <a:t>Stadtteilen</a:t>
            </a:r>
          </a:p>
          <a:p>
            <a:endParaRPr lang="de-DE" sz="16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600" dirty="0"/>
              <a:t>Beleuchtete </a:t>
            </a:r>
            <a:r>
              <a:rPr lang="de-DE" sz="1600" dirty="0" smtClean="0"/>
              <a:t>Finnenlaufbahn</a:t>
            </a:r>
          </a:p>
          <a:p>
            <a:endParaRPr lang="de-DE" sz="16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600" dirty="0"/>
              <a:t>Inlineskatestrecke </a:t>
            </a:r>
            <a:r>
              <a:rPr lang="de-DE" sz="1600" dirty="0" smtClean="0"/>
              <a:t>Kohlwedertal</a:t>
            </a:r>
          </a:p>
          <a:p>
            <a:endParaRPr lang="de-DE" sz="16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600" dirty="0"/>
              <a:t>Kommunikation der Wege für Sport und </a:t>
            </a:r>
            <a:r>
              <a:rPr lang="de-DE" sz="1600" dirty="0" smtClean="0"/>
              <a:t>Bewegung</a:t>
            </a:r>
            <a:endParaRPr lang="de-DE" sz="1600" dirty="0"/>
          </a:p>
        </p:txBody>
      </p:sp>
      <p:sp>
        <p:nvSpPr>
          <p:cNvPr id="6" name="Abgerundetes Rechteck 5"/>
          <p:cNvSpPr/>
          <p:nvPr/>
        </p:nvSpPr>
        <p:spPr bwMode="auto">
          <a:xfrm>
            <a:off x="268289" y="862013"/>
            <a:ext cx="8609012" cy="374571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hangingPunct="0"/>
            <a:r>
              <a:rPr lang="de-DE" sz="1600" dirty="0">
                <a:solidFill>
                  <a:schemeClr val="bg1"/>
                </a:solidFill>
              </a:rPr>
              <a:t>Die Wege für Sport und Bewegung werden ausgebaut und qualitativ verbessert. </a:t>
            </a:r>
          </a:p>
        </p:txBody>
      </p:sp>
    </p:spTree>
    <p:extLst>
      <p:ext uri="{BB962C8B-B14F-4D97-AF65-F5344CB8AC3E}">
        <p14:creationId xmlns:p14="http://schemas.microsoft.com/office/powerpoint/2010/main" val="19216246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Bestands-Bedarfs-Bilanzierungen – Methodik (1)</a:t>
            </a:r>
            <a:br>
              <a:rPr lang="de-DE" dirty="0" smtClean="0"/>
            </a:br>
            <a:r>
              <a:rPr lang="de-DE" dirty="0" smtClean="0"/>
              <a:t>Schulbilanzierung </a:t>
            </a:r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022593"/>
              </p:ext>
            </p:extLst>
          </p:nvPr>
        </p:nvGraphicFramePr>
        <p:xfrm>
          <a:off x="268288" y="878295"/>
          <a:ext cx="8609012" cy="27736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737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1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18666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Schulbedarf</a:t>
                      </a:r>
                      <a:r>
                        <a:rPr lang="de-DE" sz="16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Hallen</a:t>
                      </a:r>
                      <a:endParaRPr lang="de-DE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982663" indent="-982663">
                        <a:buFont typeface="Arial" panose="020B0604020202020204" pitchFamily="34" charset="0"/>
                        <a:buNone/>
                      </a:pPr>
                      <a:r>
                        <a:rPr lang="de-DE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Bedarf:  </a:t>
                      </a:r>
                      <a:r>
                        <a:rPr lang="de-DE" sz="1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Angaben der Schulen zur Anzahl der</a:t>
                      </a:r>
                      <a:r>
                        <a:rPr lang="de-DE" sz="16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Sportgruppen, Soll-Sportstunden des Pflichtsportunterricht und zu außerunterrichtliche Sportangeboten (AGs, Ganztagsangebote)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600" b="0" baseline="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96938" indent="-896938">
                        <a:buFont typeface="Arial" panose="020B0604020202020204" pitchFamily="34" charset="0"/>
                        <a:buNone/>
                      </a:pPr>
                      <a:r>
                        <a:rPr lang="de-DE" sz="16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Bestand:</a:t>
                      </a:r>
                      <a:r>
                        <a:rPr lang="de-DE" sz="16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Sporthallen, die von den Schulen genutzt werden (Angaben der Stadt Meschede)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600" b="0" baseline="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de-DE" sz="16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Gegenüberstellung des Bedarfs und Bestands in Anlageneinheiten Einzelhalle für die Gesamtstadt und einzelne Stadtteile</a:t>
                      </a:r>
                      <a:endParaRPr lang="de-DE" sz="1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67103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Bestands-Bedarfs-Bilanzierungen – Methodik (2)</a:t>
            </a:r>
            <a:br>
              <a:rPr lang="de-DE" dirty="0" smtClean="0"/>
            </a:br>
            <a:r>
              <a:rPr lang="de-DE" dirty="0" smtClean="0"/>
              <a:t>Vereinsbilanzierung </a:t>
            </a:r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664415"/>
              </p:ext>
            </p:extLst>
          </p:nvPr>
        </p:nvGraphicFramePr>
        <p:xfrm>
          <a:off x="268288" y="734355"/>
          <a:ext cx="8609012" cy="427790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089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99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2106"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Bedarfe</a:t>
                      </a:r>
                      <a:endParaRPr lang="de-DE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Aktuelle Sportgruppen nach Angaben der Vereinsbefragung</a:t>
                      </a:r>
                      <a:r>
                        <a:rPr lang="de-DE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Recherche und Belegungsplänen von Montag bis Freitag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Normative Zuordnung der Sportarten zu Anlagentypen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571242"/>
                  </a:ext>
                </a:extLst>
              </a:tr>
              <a:tr h="1625600"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Bestand Hallen &amp; Räume</a:t>
                      </a:r>
                      <a:endParaRPr lang="de-DE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Unterteilung nach Hallentypen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Aktuell mögliche Nutzungszeit nach Schulende </a:t>
                      </a:r>
                    </a:p>
                    <a:p>
                      <a:pPr marL="285750" marR="0" lvl="0" indent="-285750" algn="l" defTabSz="7791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Auslastungsgrad von 90 Prozent</a:t>
                      </a:r>
                      <a:endParaRPr lang="de-DE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Angaben der Stadt Meschede</a:t>
                      </a:r>
                      <a:endParaRPr lang="de-DE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54"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Bestand</a:t>
                      </a:r>
                      <a:r>
                        <a:rPr lang="de-DE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Sportaußenanlagen</a:t>
                      </a:r>
                      <a:endParaRPr lang="de-DE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Unterteilung nach Großspielfelder,</a:t>
                      </a:r>
                      <a:r>
                        <a:rPr lang="de-DE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Kleinspielfelder und Leichtathletikanlagen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Wöchentliche maximale Nutzungszeit ist abhängig vom Belag und Beleuchtung</a:t>
                      </a:r>
                    </a:p>
                    <a:p>
                      <a:pPr marL="285750" marR="0" lvl="0" indent="-285750" algn="l" defTabSz="7791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Auslastungsgrad von 90 Prozent</a:t>
                      </a:r>
                      <a:endParaRPr lang="de-DE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Angaben der</a:t>
                      </a:r>
                      <a:r>
                        <a:rPr lang="de-DE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Stadt Meschede</a:t>
                      </a:r>
                      <a:endParaRPr lang="de-DE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13985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Bestands-Bedarfs-Bilanzierungen – Ergebnisse </a:t>
            </a: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827691"/>
              </p:ext>
            </p:extLst>
          </p:nvPr>
        </p:nvGraphicFramePr>
        <p:xfrm>
          <a:off x="268288" y="641219"/>
          <a:ext cx="8609012" cy="436108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089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99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0443"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Schulbedarf</a:t>
                      </a:r>
                      <a:r>
                        <a:rPr lang="de-DE" sz="14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Hallen</a:t>
                      </a:r>
                      <a:endParaRPr lang="de-DE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Defizite in </a:t>
                      </a:r>
                      <a:r>
                        <a:rPr lang="de-DE" sz="1400" b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Freienohl</a:t>
                      </a:r>
                      <a:r>
                        <a:rPr lang="de-DE" sz="14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und Meschede</a:t>
                      </a:r>
                      <a:endParaRPr lang="de-DE" sz="1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6071"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Vereinsbedarf Hallen</a:t>
                      </a:r>
                      <a:endParaRPr lang="de-DE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gesamtstädtisch</a:t>
                      </a:r>
                      <a:r>
                        <a:rPr lang="de-DE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ausreichende </a:t>
                      </a:r>
                      <a:r>
                        <a:rPr lang="de-DE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Versorgung mit kleinen Hallen und Räumen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gesamtstädtisches Defizit</a:t>
                      </a:r>
                      <a:r>
                        <a:rPr lang="de-DE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bei großen, ballspieltauglichen Hallen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massive Unterversorgung, wenn alle </a:t>
                      </a:r>
                      <a:br>
                        <a:rPr lang="de-DE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Fußball-Jugendmannschaften im Winter in Hallen trainieren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Defizit in </a:t>
                      </a:r>
                      <a:r>
                        <a:rPr lang="de-DE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Freienohl</a:t>
                      </a:r>
                      <a:endParaRPr lang="de-DE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4571"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Vereinsbedarf</a:t>
                      </a:r>
                      <a:r>
                        <a:rPr lang="de-DE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Sportaußenanlagen</a:t>
                      </a:r>
                      <a:endParaRPr lang="de-DE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 Sommer Überkapazitäten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 Winter gesamtstädtisch und in den Bezirken ausreichende Versorgung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09601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Sportaußenanlagen </a:t>
            </a:r>
            <a:r>
              <a:rPr lang="de-DE" dirty="0"/>
              <a:t>für den Schul- und Vereinssport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68288" y="1874490"/>
            <a:ext cx="806037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>
                <a:solidFill>
                  <a:srgbClr val="000000"/>
                </a:solidFill>
              </a:rPr>
              <a:t>Sanierung und Aufwertung Sportplatz </a:t>
            </a:r>
            <a:r>
              <a:rPr lang="de-DE" sz="1600" dirty="0" err="1" smtClean="0">
                <a:solidFill>
                  <a:srgbClr val="000000"/>
                </a:solidFill>
              </a:rPr>
              <a:t>Schederweg</a:t>
            </a:r>
            <a:endParaRPr lang="de-DE" sz="1600" b="1" dirty="0">
              <a:solidFill>
                <a:srgbClr val="FF0000"/>
              </a:solidFill>
            </a:endParaRPr>
          </a:p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>
                <a:solidFill>
                  <a:srgbClr val="000000"/>
                </a:solidFill>
              </a:rPr>
              <a:t>Sportplatz </a:t>
            </a:r>
            <a:r>
              <a:rPr lang="de-DE" sz="1600" dirty="0" err="1">
                <a:solidFill>
                  <a:srgbClr val="000000"/>
                </a:solidFill>
              </a:rPr>
              <a:t>Calle</a:t>
            </a:r>
            <a:r>
              <a:rPr lang="de-DE" sz="1600" dirty="0">
                <a:solidFill>
                  <a:srgbClr val="000000"/>
                </a:solidFill>
              </a:rPr>
              <a:t>-Wallen</a:t>
            </a:r>
          </a:p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>
                <a:solidFill>
                  <a:srgbClr val="000000"/>
                </a:solidFill>
              </a:rPr>
              <a:t>Jugendspielfeld in Berge</a:t>
            </a:r>
          </a:p>
        </p:txBody>
      </p:sp>
      <p:sp>
        <p:nvSpPr>
          <p:cNvPr id="6" name="Abgerundetes Rechteck 5"/>
          <p:cNvSpPr/>
          <p:nvPr/>
        </p:nvSpPr>
        <p:spPr bwMode="auto">
          <a:xfrm>
            <a:off x="268289" y="862013"/>
            <a:ext cx="8609012" cy="64698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hangingPunct="0"/>
            <a:r>
              <a:rPr lang="de-DE" sz="1600" dirty="0">
                <a:solidFill>
                  <a:srgbClr val="FFFFFF"/>
                </a:solidFill>
              </a:rPr>
              <a:t>Einzelne Sportaußenanlagen werden modernisiert und qualitativ aufgewertet. Darüber hinaus werden punktuell zusätzliche Kapazitäten geschaffen. </a:t>
            </a:r>
          </a:p>
        </p:txBody>
      </p:sp>
    </p:spTree>
    <p:extLst>
      <p:ext uri="{BB962C8B-B14F-4D97-AF65-F5344CB8AC3E}">
        <p14:creationId xmlns:p14="http://schemas.microsoft.com/office/powerpoint/2010/main" val="64517472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Hallen </a:t>
            </a:r>
            <a:r>
              <a:rPr lang="de-DE" dirty="0"/>
              <a:t>und Räume für den Schul- und Vereinssport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68289" y="1882110"/>
            <a:ext cx="806037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>
                <a:solidFill>
                  <a:srgbClr val="000000"/>
                </a:solidFill>
              </a:rPr>
              <a:t>Zentrale Erfassung und Vergabe von anderen Räumen für sportliche Nutzungen</a:t>
            </a:r>
          </a:p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>
                <a:solidFill>
                  <a:srgbClr val="000000"/>
                </a:solidFill>
              </a:rPr>
              <a:t>Einheitliche Hallenbelegung der verschiedenen Träger</a:t>
            </a:r>
          </a:p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>
                <a:solidFill>
                  <a:srgbClr val="000000"/>
                </a:solidFill>
              </a:rPr>
              <a:t>Belegung der städtischen Sporthallen in den Ferien</a:t>
            </a:r>
          </a:p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>
                <a:solidFill>
                  <a:srgbClr val="000000"/>
                </a:solidFill>
              </a:rPr>
              <a:t>Erarbeitung einer schriftlichen Prioritätenliste zur Vergabe von Hallenzeiten</a:t>
            </a:r>
          </a:p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>
                <a:solidFill>
                  <a:srgbClr val="000000"/>
                </a:solidFill>
              </a:rPr>
              <a:t>Erhöhung der Transparenz der Hallenbelegung</a:t>
            </a:r>
          </a:p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>
                <a:solidFill>
                  <a:srgbClr val="000000"/>
                </a:solidFill>
              </a:rPr>
              <a:t>Abstimmung der Belegungszeiten zwischen den Schulen im August-Macke-Schulzentrum</a:t>
            </a:r>
          </a:p>
          <a:p>
            <a:pPr marL="171450" indent="-1714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1600" dirty="0">
                <a:solidFill>
                  <a:srgbClr val="000000"/>
                </a:solidFill>
              </a:rPr>
              <a:t>Erweiterung der Hallenkapazitäten</a:t>
            </a:r>
          </a:p>
        </p:txBody>
      </p:sp>
      <p:sp>
        <p:nvSpPr>
          <p:cNvPr id="6" name="Abgerundetes Rechteck 5"/>
          <p:cNvSpPr/>
          <p:nvPr/>
        </p:nvSpPr>
        <p:spPr bwMode="auto">
          <a:xfrm>
            <a:off x="268289" y="862013"/>
            <a:ext cx="8609012" cy="64698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hangingPunct="0"/>
            <a:r>
              <a:rPr lang="de-DE" sz="1600" dirty="0">
                <a:solidFill>
                  <a:srgbClr val="FFFFFF"/>
                </a:solidFill>
              </a:rPr>
              <a:t>Die Belegung der Turn- und Sporthallen wird verbessert und der Bestand an Turn- und Sporthallen punktuell erweitert. </a:t>
            </a:r>
          </a:p>
        </p:txBody>
      </p:sp>
    </p:spTree>
    <p:extLst>
      <p:ext uri="{BB962C8B-B14F-4D97-AF65-F5344CB8AC3E}">
        <p14:creationId xmlns:p14="http://schemas.microsoft.com/office/powerpoint/2010/main" val="341434166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Externe Stellungnahme zu den Zielen und Empfehlungen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50825" y="988890"/>
            <a:ext cx="80603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600" dirty="0" smtClean="0"/>
              <a:t>Organisierter und nicht organisierter Sport berücksichtigt</a:t>
            </a:r>
          </a:p>
          <a:p>
            <a:endParaRPr lang="de-DE" sz="160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600" dirty="0" smtClean="0"/>
              <a:t>demografische Entwicklung  - </a:t>
            </a:r>
            <a:r>
              <a:rPr lang="de-DE" sz="1600" dirty="0"/>
              <a:t>Sport- und Bewegungsangebote und </a:t>
            </a:r>
            <a:r>
              <a:rPr lang="de-DE" sz="1600" dirty="0" smtClean="0"/>
              <a:t>Zusammenarbeit der Vereine</a:t>
            </a:r>
          </a:p>
          <a:p>
            <a:endParaRPr lang="de-DE" sz="160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600" dirty="0" smtClean="0"/>
              <a:t>Bedeutung von Sport im öffentlichen Raum</a:t>
            </a:r>
          </a:p>
          <a:p>
            <a:endParaRPr lang="de-DE" sz="160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600" dirty="0" smtClean="0"/>
              <a:t>Belegungspraxis der Sporthallen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de-DE" sz="1600" dirty="0"/>
          </a:p>
        </p:txBody>
      </p:sp>
      <p:sp>
        <p:nvSpPr>
          <p:cNvPr id="3" name="Textfeld 2"/>
          <p:cNvSpPr txBox="1"/>
          <p:nvPr/>
        </p:nvSpPr>
        <p:spPr>
          <a:xfrm>
            <a:off x="250825" y="3645093"/>
            <a:ext cx="8642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dirty="0"/>
              <a:t>Handlungsempfehlungen für die nächsten 8 bis 10 Jahre mit vorschlagendem Charakter</a:t>
            </a:r>
          </a:p>
          <a:p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dirty="0"/>
              <a:t>Umsetzung ist vorbehaltlich der finanziellen und personellen Machbarkeit sowie der politischen Zustimmung zu sehen</a:t>
            </a:r>
          </a:p>
          <a:p>
            <a:endParaRPr lang="de-DE" sz="1600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174062" y="3479800"/>
            <a:ext cx="8826005" cy="1582738"/>
          </a:xfrm>
          <a:prstGeom prst="roundRect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75471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9" r="1955"/>
          <a:stretch/>
        </p:blipFill>
        <p:spPr bwMode="auto">
          <a:xfrm>
            <a:off x="720" y="1038124"/>
            <a:ext cx="2385060" cy="305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Von der Sportentwicklungsplanung zum </a:t>
            </a:r>
            <a:r>
              <a:rPr lang="de-DE" dirty="0" smtClean="0"/>
              <a:t>Sportentwicklungsprozess (1)</a:t>
            </a:r>
            <a:endParaRPr lang="de-DE" dirty="0"/>
          </a:p>
        </p:txBody>
      </p:sp>
      <p:graphicFrame>
        <p:nvGraphicFramePr>
          <p:cNvPr id="4" name="Diagramm 3"/>
          <p:cNvGraphicFramePr/>
          <p:nvPr>
            <p:extLst/>
          </p:nvPr>
        </p:nvGraphicFramePr>
        <p:xfrm>
          <a:off x="617220" y="735965"/>
          <a:ext cx="7772860" cy="4332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506722" y="2344540"/>
            <a:ext cx="211468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kommunales Netzwerk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für Sport und Bewegung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in Meschede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956406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</a:t>
            </a:r>
            <a:r>
              <a:rPr lang="de-DE" dirty="0"/>
              <a:t>ikps stellt sich vor</a:t>
            </a:r>
          </a:p>
        </p:txBody>
      </p:sp>
      <p:sp>
        <p:nvSpPr>
          <p:cNvPr id="3" name="Text Box 1029"/>
          <p:cNvSpPr txBox="1">
            <a:spLocks noChangeArrowheads="1"/>
          </p:cNvSpPr>
          <p:nvPr/>
        </p:nvSpPr>
        <p:spPr bwMode="auto">
          <a:xfrm>
            <a:off x="2942306" y="800518"/>
            <a:ext cx="593499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1066800">
              <a:defRPr sz="1600">
                <a:solidFill>
                  <a:schemeClr val="tx2"/>
                </a:solidFill>
                <a:latin typeface="Arial" charset="0"/>
              </a:defRPr>
            </a:lvl1pPr>
            <a:lvl2pPr marL="742950" indent="-285750" defTabSz="1066800">
              <a:defRPr sz="1600">
                <a:solidFill>
                  <a:schemeClr val="tx2"/>
                </a:solidFill>
                <a:latin typeface="Arial" charset="0"/>
              </a:defRPr>
            </a:lvl2pPr>
            <a:lvl3pPr marL="1143000" indent="-228600" defTabSz="1066800">
              <a:defRPr sz="1600">
                <a:solidFill>
                  <a:schemeClr val="tx2"/>
                </a:solidFill>
                <a:latin typeface="Arial" charset="0"/>
              </a:defRPr>
            </a:lvl3pPr>
            <a:lvl4pPr marL="1600200" indent="-228600" defTabSz="1066800">
              <a:defRPr sz="1600">
                <a:solidFill>
                  <a:schemeClr val="tx2"/>
                </a:solidFill>
                <a:latin typeface="Arial" charset="0"/>
              </a:defRPr>
            </a:lvl4pPr>
            <a:lvl5pPr marL="2057400" indent="-228600" defTabSz="1066800">
              <a:defRPr sz="1600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defTabSz="1066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defTabSz="1066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defTabSz="1066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defTabSz="1066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400" b="1" dirty="0" smtClean="0">
                <a:solidFill>
                  <a:srgbClr val="0066CC"/>
                </a:solidFill>
              </a:rPr>
              <a:t>Facts</a:t>
            </a:r>
            <a:endParaRPr lang="de-DE" altLang="de-DE" sz="1200" b="1" dirty="0" smtClean="0">
              <a:solidFill>
                <a:srgbClr val="0066CC"/>
              </a:solidFill>
            </a:endParaRPr>
          </a:p>
          <a:p>
            <a:pPr algn="l" eaLnBrk="1" hangingPunct="1"/>
            <a:endParaRPr lang="de-DE" altLang="de-DE" sz="1200" b="1" dirty="0" smtClean="0">
              <a:solidFill>
                <a:srgbClr val="0066CC"/>
              </a:solidFill>
            </a:endParaRPr>
          </a:p>
          <a:p>
            <a:pPr marL="171450" indent="-171450" algn="l" eaLnBrk="1" hangingPunct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sz="1200" dirty="0" smtClean="0">
                <a:solidFill>
                  <a:srgbClr val="000000"/>
                </a:solidFill>
              </a:rPr>
              <a:t>gegründet im Jahr 2002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sz="1200" dirty="0">
                <a:solidFill>
                  <a:srgbClr val="000000"/>
                </a:solidFill>
              </a:rPr>
              <a:t>bundesweit und im deutschsprachigen Ausland tätig</a:t>
            </a:r>
          </a:p>
          <a:p>
            <a:pPr marL="171450" indent="-171450" algn="l" eaLnBrk="1" hangingPunct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sz="1200" dirty="0" smtClean="0">
                <a:solidFill>
                  <a:srgbClr val="000000"/>
                </a:solidFill>
              </a:rPr>
              <a:t>Begleitung von mehr </a:t>
            </a:r>
            <a:r>
              <a:rPr lang="de-DE" sz="1200" dirty="0">
                <a:solidFill>
                  <a:srgbClr val="000000"/>
                </a:solidFill>
              </a:rPr>
              <a:t>als </a:t>
            </a:r>
            <a:r>
              <a:rPr lang="de-DE" sz="1200" dirty="0" smtClean="0">
                <a:solidFill>
                  <a:srgbClr val="000000"/>
                </a:solidFill>
              </a:rPr>
              <a:t>400 Städten </a:t>
            </a:r>
            <a:r>
              <a:rPr lang="de-DE" sz="1200" dirty="0">
                <a:solidFill>
                  <a:srgbClr val="000000"/>
                </a:solidFill>
              </a:rPr>
              <a:t>und Gemeinden </a:t>
            </a:r>
            <a:r>
              <a:rPr lang="de-DE" sz="1200" dirty="0" smtClean="0">
                <a:solidFill>
                  <a:srgbClr val="000000"/>
                </a:solidFill>
              </a:rPr>
              <a:t>bei </a:t>
            </a:r>
            <a:r>
              <a:rPr lang="de-DE" sz="1200" dirty="0">
                <a:solidFill>
                  <a:srgbClr val="000000"/>
                </a:solidFill>
              </a:rPr>
              <a:t>der  </a:t>
            </a:r>
            <a:r>
              <a:rPr lang="de-DE" sz="1200" dirty="0" smtClean="0">
                <a:solidFill>
                  <a:srgbClr val="000000"/>
                </a:solidFill>
              </a:rPr>
              <a:t>Sportentwicklung (von kleiner </a:t>
            </a:r>
            <a:r>
              <a:rPr lang="de-DE" sz="1200" dirty="0">
                <a:solidFill>
                  <a:srgbClr val="000000"/>
                </a:solidFill>
              </a:rPr>
              <a:t>Gemeinde bis hin zu Großstädten und </a:t>
            </a:r>
            <a:r>
              <a:rPr lang="de-DE" sz="1200" dirty="0" smtClean="0">
                <a:solidFill>
                  <a:srgbClr val="000000"/>
                </a:solidFill>
              </a:rPr>
              <a:t>Landkreisen)</a:t>
            </a:r>
            <a:endParaRPr lang="de-DE" sz="1200" dirty="0">
              <a:solidFill>
                <a:srgbClr val="000000"/>
              </a:solidFill>
            </a:endParaRPr>
          </a:p>
        </p:txBody>
      </p:sp>
      <p:sp>
        <p:nvSpPr>
          <p:cNvPr id="4" name="Text Box 1030"/>
          <p:cNvSpPr txBox="1">
            <a:spLocks noChangeArrowheads="1"/>
          </p:cNvSpPr>
          <p:nvPr/>
        </p:nvSpPr>
        <p:spPr bwMode="auto">
          <a:xfrm>
            <a:off x="2942305" y="2326330"/>
            <a:ext cx="5934995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400" b="1" dirty="0" smtClean="0">
                <a:solidFill>
                  <a:srgbClr val="0066CC"/>
                </a:solidFill>
              </a:rPr>
              <a:t>Unser Netzwerk</a:t>
            </a:r>
          </a:p>
          <a:p>
            <a:pPr algn="l" eaLnBrk="1" hangingPunct="1"/>
            <a:endParaRPr lang="de-DE" altLang="de-DE" sz="1200" b="1" dirty="0" smtClean="0">
              <a:solidFill>
                <a:srgbClr val="3333CC"/>
              </a:solidFill>
            </a:endParaRPr>
          </a:p>
          <a:p>
            <a:pPr marL="171450" indent="-171450" algn="l" eaLnBrk="1" hangingPunct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altLang="de-DE" sz="1200" dirty="0" smtClean="0">
                <a:solidFill>
                  <a:srgbClr val="000000"/>
                </a:solidFill>
              </a:rPr>
              <a:t>enge Zusammenarbeit mit verschiedenen Landessportverbänden, u.a. Landessportverband Hessen, Württembergischer Landessportverband</a:t>
            </a:r>
          </a:p>
          <a:p>
            <a:pPr marL="171450" indent="-171450" algn="l" eaLnBrk="1" hangingPunct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altLang="de-DE" sz="1200" dirty="0" smtClean="0">
                <a:solidFill>
                  <a:srgbClr val="000000"/>
                </a:solidFill>
              </a:rPr>
              <a:t>beratend tätig für Arbeitsgemeinschaft Deutscher Sportämter (ADS)</a:t>
            </a:r>
          </a:p>
          <a:p>
            <a:pPr marL="171450" indent="-171450" algn="l" eaLnBrk="1" hangingPunct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altLang="de-DE" sz="1200" dirty="0" smtClean="0">
                <a:solidFill>
                  <a:srgbClr val="000000"/>
                </a:solidFill>
              </a:rPr>
              <a:t>Lehrtätigkeit für verschiedene Fachverbände, u.a. Verwaltungsschule Baden-Württemberg, Württembergische Verwaltungsakademie, Bundesverband Wohnen und Stadtentwicklung (VHW)</a:t>
            </a:r>
            <a:endParaRPr lang="de-DE" altLang="de-DE" sz="1200" dirty="0">
              <a:solidFill>
                <a:srgbClr val="000000"/>
              </a:solidFill>
            </a:endParaRP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altLang="de-DE" sz="1200" dirty="0" smtClean="0">
                <a:solidFill>
                  <a:srgbClr val="000000"/>
                </a:solidFill>
              </a:rPr>
              <a:t>Mitarbeit in Fachgremien, u.a. zum „Memorandum </a:t>
            </a:r>
            <a:r>
              <a:rPr lang="de-DE" altLang="de-DE" sz="1200" dirty="0">
                <a:solidFill>
                  <a:srgbClr val="000000"/>
                </a:solidFill>
              </a:rPr>
              <a:t>zur kommunalen </a:t>
            </a:r>
            <a:r>
              <a:rPr lang="de-DE" altLang="de-DE" sz="1200" dirty="0" smtClean="0">
                <a:solidFill>
                  <a:srgbClr val="000000"/>
                </a:solidFill>
              </a:rPr>
              <a:t>Sportentwicklungsplanung“</a:t>
            </a:r>
            <a:endParaRPr lang="de-DE" altLang="de-DE" sz="1200" dirty="0">
              <a:solidFill>
                <a:srgbClr val="000000"/>
              </a:solidFill>
            </a:endParaRP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altLang="de-DE" sz="1200" dirty="0" smtClean="0">
                <a:solidFill>
                  <a:srgbClr val="000000"/>
                </a:solidFill>
              </a:rPr>
              <a:t>Fachberater im Bäderberatungsteam des Württembergischen und Bayerischen Schwimmverbandes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70531" y="1412113"/>
            <a:ext cx="2362200" cy="3726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sz="1600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dirty="0" smtClean="0">
                <a:solidFill>
                  <a:srgbClr val="777777"/>
                </a:solidFill>
              </a:rPr>
              <a:t>Dr. Stefan Eckl</a:t>
            </a:r>
          </a:p>
          <a:p>
            <a:pPr algn="l" eaLnBrk="1" hangingPunct="1"/>
            <a:r>
              <a:rPr lang="de-DE" altLang="de-DE" sz="800" dirty="0" smtClean="0">
                <a:solidFill>
                  <a:srgbClr val="777777"/>
                </a:solidFill>
                <a:cs typeface="Times New Roman" pitchFamily="18" charset="0"/>
              </a:rPr>
              <a:t>Schwerpunkt seiner Arbeit ist die wissenschaftliche Begleitung von sportpolitischen Veränderungsprozessen in Kommunen, Vereinen und Verbänden.</a:t>
            </a:r>
            <a:r>
              <a:rPr lang="de-DE" altLang="de-DE" sz="800" dirty="0" smtClean="0">
                <a:solidFill>
                  <a:srgbClr val="777777"/>
                </a:solidFill>
              </a:rPr>
              <a:t> </a:t>
            </a:r>
          </a:p>
          <a:p>
            <a:pPr algn="l" eaLnBrk="1" hangingPunct="1"/>
            <a:endParaRPr lang="de-DE" altLang="de-DE" sz="800" dirty="0" smtClean="0">
              <a:solidFill>
                <a:srgbClr val="777777"/>
              </a:solidFill>
            </a:endParaRPr>
          </a:p>
          <a:p>
            <a:r>
              <a:rPr lang="de-DE" altLang="de-DE" sz="1200" dirty="0" smtClean="0">
                <a:solidFill>
                  <a:srgbClr val="777777"/>
                </a:solidFill>
              </a:rPr>
              <a:t>Dennis Rischer</a:t>
            </a:r>
            <a:endParaRPr lang="de-DE" altLang="de-DE" sz="1200" dirty="0">
              <a:solidFill>
                <a:srgbClr val="777777"/>
              </a:solidFill>
            </a:endParaRPr>
          </a:p>
          <a:p>
            <a:r>
              <a:rPr lang="de-DE" altLang="de-DE" sz="800" dirty="0" smtClean="0">
                <a:solidFill>
                  <a:srgbClr val="777777"/>
                </a:solidFill>
                <a:cs typeface="Times New Roman" pitchFamily="18" charset="0"/>
              </a:rPr>
              <a:t>Stadt- und Regionalplaner, freier Mitarbeiter am ikps</a:t>
            </a:r>
            <a:endParaRPr lang="de-DE" altLang="de-DE" sz="800" dirty="0">
              <a:solidFill>
                <a:srgbClr val="777777"/>
              </a:solidFill>
            </a:endParaRPr>
          </a:p>
          <a:p>
            <a:pPr algn="l" eaLnBrk="1" hangingPunct="1"/>
            <a:endParaRPr lang="de-DE" altLang="de-DE" sz="800" dirty="0" smtClean="0">
              <a:solidFill>
                <a:srgbClr val="777777"/>
              </a:solidFill>
            </a:endParaRPr>
          </a:p>
          <a:p>
            <a:pPr algn="l" eaLnBrk="1" hangingPunct="1"/>
            <a:r>
              <a:rPr lang="de-DE" altLang="de-DE" sz="1200" dirty="0" smtClean="0">
                <a:solidFill>
                  <a:srgbClr val="777777"/>
                </a:solidFill>
              </a:rPr>
              <a:t>Wolfgang Schabert</a:t>
            </a:r>
          </a:p>
          <a:p>
            <a:pPr algn="l" eaLnBrk="1" hangingPunct="1"/>
            <a:r>
              <a:rPr lang="de-DE" altLang="de-DE" sz="800" dirty="0" smtClean="0">
                <a:solidFill>
                  <a:srgbClr val="777777"/>
                </a:solidFill>
                <a:cs typeface="Times New Roman" pitchFamily="18" charset="0"/>
              </a:rPr>
              <a:t>Diplom-Sportwissenschaftler,</a:t>
            </a:r>
          </a:p>
          <a:p>
            <a:pPr algn="l" eaLnBrk="1" hangingPunct="1"/>
            <a:r>
              <a:rPr lang="de-DE" altLang="de-DE" sz="800" dirty="0" smtClean="0">
                <a:solidFill>
                  <a:srgbClr val="777777"/>
                </a:solidFill>
                <a:cs typeface="Times New Roman" pitchFamily="18" charset="0"/>
              </a:rPr>
              <a:t>Sein Arbeitsschwerpunkt liegt in der kommunalen Sportentwicklungsplanung und der Vereinsentwicklung.</a:t>
            </a:r>
          </a:p>
          <a:p>
            <a:pPr algn="l" eaLnBrk="1" hangingPunct="1"/>
            <a:endParaRPr lang="de-DE" altLang="de-DE" sz="800" dirty="0">
              <a:solidFill>
                <a:srgbClr val="777777"/>
              </a:solidFill>
              <a:cs typeface="Times New Roman" pitchFamily="18" charset="0"/>
            </a:endParaRPr>
          </a:p>
          <a:p>
            <a:pPr algn="l" eaLnBrk="1" hangingPunct="1"/>
            <a:r>
              <a:rPr lang="de-DE" altLang="de-DE" sz="1200" dirty="0">
                <a:solidFill>
                  <a:srgbClr val="777777"/>
                </a:solidFill>
              </a:rPr>
              <a:t>Dr. </a:t>
            </a:r>
            <a:r>
              <a:rPr lang="de-DE" altLang="de-DE" sz="1200" dirty="0" smtClean="0">
                <a:solidFill>
                  <a:srgbClr val="777777"/>
                </a:solidFill>
              </a:rPr>
              <a:t>Julia Thurn</a:t>
            </a:r>
            <a:endParaRPr lang="de-DE" altLang="de-DE" sz="1200" dirty="0">
              <a:solidFill>
                <a:srgbClr val="777777"/>
              </a:solidFill>
            </a:endParaRPr>
          </a:p>
          <a:p>
            <a:pPr algn="l" eaLnBrk="1" hangingPunct="1"/>
            <a:r>
              <a:rPr lang="de-DE" sz="800" dirty="0" smtClean="0">
                <a:solidFill>
                  <a:srgbClr val="777777"/>
                </a:solidFill>
              </a:rPr>
              <a:t>Tätigkeitsschwerpunkt ist die kommunale Sportentwicklungsplanung und die Bewegungs- </a:t>
            </a:r>
            <a:r>
              <a:rPr lang="de-DE" sz="800" dirty="0">
                <a:solidFill>
                  <a:srgbClr val="777777"/>
                </a:solidFill>
              </a:rPr>
              <a:t>und </a:t>
            </a:r>
            <a:r>
              <a:rPr lang="de-DE" sz="800" dirty="0" smtClean="0">
                <a:solidFill>
                  <a:srgbClr val="777777"/>
                </a:solidFill>
              </a:rPr>
              <a:t>Gesundheitsförderung.</a:t>
            </a:r>
          </a:p>
          <a:p>
            <a:pPr algn="l" eaLnBrk="1" hangingPunct="1"/>
            <a:endParaRPr lang="de-DE" altLang="de-DE" sz="800" dirty="0">
              <a:solidFill>
                <a:srgbClr val="777777"/>
              </a:solidFill>
              <a:cs typeface="Times New Roman" pitchFamily="18" charset="0"/>
            </a:endParaRPr>
          </a:p>
          <a:p>
            <a:pPr algn="l" eaLnBrk="1" hangingPunct="1"/>
            <a:r>
              <a:rPr lang="de-DE" altLang="de-DE" sz="1200" dirty="0">
                <a:solidFill>
                  <a:srgbClr val="777777"/>
                </a:solidFill>
              </a:rPr>
              <a:t>Dr. Jörg Wetterich</a:t>
            </a:r>
          </a:p>
          <a:p>
            <a:pPr algn="l" eaLnBrk="1" hangingPunct="1"/>
            <a:r>
              <a:rPr lang="de-DE" altLang="de-DE" sz="800" dirty="0">
                <a:solidFill>
                  <a:srgbClr val="777777"/>
                </a:solidFill>
                <a:cs typeface="Times New Roman" pitchFamily="18" charset="0"/>
              </a:rPr>
              <a:t>ehemaliger Leiter des Forschungsschwerpunktes „Sportentwicklungsplanung und Politikberatung“ des Instituts für Sportwissenschaft der Universität Stuttgart. </a:t>
            </a:r>
            <a:endParaRPr lang="de-DE" altLang="de-DE" sz="800" dirty="0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7530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Von der Sportentwicklungsplanung zum </a:t>
            </a:r>
            <a:r>
              <a:rPr lang="de-DE" dirty="0" smtClean="0"/>
              <a:t>Sportentwicklungsprozess (2)</a:t>
            </a: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079544558"/>
              </p:ext>
            </p:extLst>
          </p:nvPr>
        </p:nvGraphicFramePr>
        <p:xfrm>
          <a:off x="617220" y="735965"/>
          <a:ext cx="7772860" cy="4332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480371" y="2313287"/>
            <a:ext cx="227177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kommunales Netzwerk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für Sport und Bewegung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de-DE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in Meschede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50825" y="3532719"/>
            <a:ext cx="8626474" cy="75405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720725" lvl="0" indent="-274638">
              <a:spcBef>
                <a:spcPts val="1800"/>
              </a:spcBef>
              <a:buFont typeface="Wingdings" panose="05000000000000000000" pitchFamily="2" charset="2"/>
              <a:buChar char="Ø"/>
              <a:defRPr/>
            </a:pPr>
            <a:r>
              <a:rPr lang="de-DE" sz="1400" dirty="0" smtClean="0">
                <a:solidFill>
                  <a:srgbClr val="000000"/>
                </a:solidFill>
              </a:rPr>
              <a:t>gemeinsam </a:t>
            </a:r>
            <a:r>
              <a:rPr lang="de-DE" sz="1400" b="1" dirty="0" smtClean="0">
                <a:solidFill>
                  <a:srgbClr val="000000"/>
                </a:solidFill>
              </a:rPr>
              <a:t>Starterprojekte</a:t>
            </a:r>
            <a:r>
              <a:rPr lang="de-DE" sz="1400" dirty="0" smtClean="0">
                <a:solidFill>
                  <a:srgbClr val="000000"/>
                </a:solidFill>
              </a:rPr>
              <a:t> definieren, die besonders wichtig und dringlich sind</a:t>
            </a:r>
          </a:p>
          <a:p>
            <a:pPr marL="720725" lvl="0" indent="-274638">
              <a:spcBef>
                <a:spcPts val="1800"/>
              </a:spcBef>
              <a:buFont typeface="Wingdings" panose="05000000000000000000" pitchFamily="2" charset="2"/>
              <a:buChar char="Ø"/>
              <a:defRPr/>
            </a:pPr>
            <a:r>
              <a:rPr lang="de-DE" sz="1400" b="1" dirty="0" smtClean="0">
                <a:solidFill>
                  <a:srgbClr val="000000"/>
                </a:solidFill>
              </a:rPr>
              <a:t>gemeinsame</a:t>
            </a:r>
            <a:r>
              <a:rPr lang="de-DE" sz="1400" dirty="0" smtClean="0">
                <a:solidFill>
                  <a:srgbClr val="000000"/>
                </a:solidFill>
              </a:rPr>
              <a:t> (Stadt, Vereine, Politik) schrittweise </a:t>
            </a:r>
            <a:r>
              <a:rPr lang="de-DE" sz="1400" b="1" dirty="0" smtClean="0">
                <a:solidFill>
                  <a:srgbClr val="000000"/>
                </a:solidFill>
              </a:rPr>
              <a:t>Umsetzung</a:t>
            </a:r>
            <a:r>
              <a:rPr lang="de-DE" sz="1400" dirty="0" smtClean="0">
                <a:solidFill>
                  <a:srgbClr val="000000"/>
                </a:solidFill>
              </a:rPr>
              <a:t> in den nächsten 8 bis 10 Jahren</a:t>
            </a:r>
            <a:endParaRPr lang="de-DE" sz="1400" dirty="0">
              <a:solidFill>
                <a:srgbClr val="000000"/>
              </a:solidFill>
            </a:endParaRPr>
          </a:p>
        </p:txBody>
      </p:sp>
      <p:sp>
        <p:nvSpPr>
          <p:cNvPr id="6" name="Ellipse 5"/>
          <p:cNvSpPr/>
          <p:nvPr/>
        </p:nvSpPr>
        <p:spPr bwMode="auto">
          <a:xfrm>
            <a:off x="3420000" y="2275200"/>
            <a:ext cx="2253600" cy="957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Ellipse 8"/>
          <p:cNvSpPr/>
          <p:nvPr/>
        </p:nvSpPr>
        <p:spPr bwMode="auto">
          <a:xfrm>
            <a:off x="3362400" y="2109600"/>
            <a:ext cx="2484000" cy="1123200"/>
          </a:xfrm>
          <a:prstGeom prst="ellipse">
            <a:avLst/>
          </a:prstGeom>
          <a:noFill/>
          <a:ln w="349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250825" y="964304"/>
            <a:ext cx="8751887" cy="73866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>
            <a:spAutoFit/>
          </a:bodyPr>
          <a:lstStyle/>
          <a:p>
            <a:pPr marL="720725" lvl="0" indent="-274638">
              <a:spcBef>
                <a:spcPts val="1800"/>
              </a:spcBef>
              <a:buFont typeface="Wingdings" panose="05000000000000000000" pitchFamily="2" charset="2"/>
              <a:buChar char="Ø"/>
              <a:defRPr/>
            </a:pPr>
            <a:r>
              <a:rPr lang="de-DE" sz="1400" dirty="0" smtClean="0">
                <a:solidFill>
                  <a:srgbClr val="000000"/>
                </a:solidFill>
              </a:rPr>
              <a:t>wir empfehlen, </a:t>
            </a:r>
            <a:r>
              <a:rPr lang="de-DE" sz="1400" dirty="0">
                <a:solidFill>
                  <a:srgbClr val="000000"/>
                </a:solidFill>
              </a:rPr>
              <a:t>dass sich das Gremium der Kooperativen Planungsgruppe </a:t>
            </a:r>
            <a:r>
              <a:rPr lang="de-DE" sz="1400" b="1" dirty="0">
                <a:solidFill>
                  <a:srgbClr val="000000"/>
                </a:solidFill>
              </a:rPr>
              <a:t>regelmäßig</a:t>
            </a:r>
            <a:r>
              <a:rPr lang="de-DE" sz="1400" dirty="0">
                <a:solidFill>
                  <a:srgbClr val="000000"/>
                </a:solidFill>
              </a:rPr>
              <a:t>  (z.B. 1x im Jahr, auf Einladung der Stadt) trifft, um die </a:t>
            </a:r>
            <a:r>
              <a:rPr lang="de-DE" sz="1400" b="1" dirty="0">
                <a:solidFill>
                  <a:srgbClr val="000000"/>
                </a:solidFill>
              </a:rPr>
              <a:t>Umsetzung</a:t>
            </a:r>
            <a:r>
              <a:rPr lang="de-DE" sz="1400" dirty="0">
                <a:solidFill>
                  <a:srgbClr val="000000"/>
                </a:solidFill>
              </a:rPr>
              <a:t> und die </a:t>
            </a:r>
            <a:r>
              <a:rPr lang="de-DE" sz="1400" b="1" dirty="0">
                <a:solidFill>
                  <a:srgbClr val="000000"/>
                </a:solidFill>
              </a:rPr>
              <a:t>Fortschreibung</a:t>
            </a:r>
            <a:r>
              <a:rPr lang="de-DE" sz="1400" dirty="0">
                <a:solidFill>
                  <a:srgbClr val="000000"/>
                </a:solidFill>
              </a:rPr>
              <a:t> des Sportentwicklungsplanes zu begleiten</a:t>
            </a:r>
            <a:r>
              <a:rPr lang="de-DE" sz="1400" dirty="0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315575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941638" y="1397000"/>
            <a:ext cx="6276975" cy="2156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2400" b="1" dirty="0" smtClean="0">
                <a:solidFill>
                  <a:srgbClr val="0070C0"/>
                </a:solidFill>
              </a:rPr>
              <a:t>Vielen Dank für Ihre Aufmerksamkeit</a:t>
            </a:r>
            <a:endParaRPr lang="de-DE" sz="2400" b="1" dirty="0">
              <a:solidFill>
                <a:srgbClr val="0070C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Sportstättenentwicklungsplanung</a:t>
            </a:r>
            <a:b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für die Stadt Meschede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Meschede, den 23. Juni 2020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941638" y="3695600"/>
            <a:ext cx="4928250" cy="740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Institut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für Kooperative Planung und Sportentwicklung (ikps)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Dr. Julia Thurn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www.kooperative-planung.de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04570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0000"/>
                </a:solidFill>
                <a:latin typeface="Arial" pitchFamily="34" charset="0"/>
              </a:rPr>
              <a:t>Planungskonzept</a:t>
            </a:r>
            <a:endParaRPr lang="de-DE" dirty="0"/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636146" y="2113615"/>
            <a:ext cx="1866622" cy="223157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>
            <a:spAutoFit/>
          </a:bodyPr>
          <a:lstStyle/>
          <a:p>
            <a:endParaRPr lang="de-DE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004565" y="2122933"/>
            <a:ext cx="1866622" cy="223157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>
            <a:spAutoFit/>
          </a:bodyPr>
          <a:lstStyle/>
          <a:p>
            <a:endParaRPr lang="de-DE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267728" y="2104298"/>
            <a:ext cx="1866622" cy="223157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>
            <a:spAutoFit/>
          </a:bodyPr>
          <a:lstStyle/>
          <a:p>
            <a:endParaRPr lang="de-DE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343905" y="3442545"/>
            <a:ext cx="1716114" cy="3377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6343905" y="3022649"/>
            <a:ext cx="1716114" cy="33077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1023185" y="776536"/>
            <a:ext cx="7086339" cy="447246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rgbClr val="C0C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1023185" y="1441581"/>
            <a:ext cx="7086339" cy="447246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anchor="ctr">
            <a:spAutoFit/>
          </a:bodyPr>
          <a:lstStyle/>
          <a:p>
            <a:endParaRPr lang="de-DE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6257296" y="2124097"/>
            <a:ext cx="1896104" cy="430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de-DE" b="1" dirty="0">
                <a:solidFill>
                  <a:srgbClr val="FFFFFF"/>
                </a:solidFill>
                <a:latin typeface="Arial" charset="0"/>
              </a:rPr>
              <a:t>Bestands-</a:t>
            </a:r>
          </a:p>
          <a:p>
            <a:pPr algn="ctr"/>
            <a:r>
              <a:rPr lang="de-DE" b="1" dirty="0" err="1">
                <a:solidFill>
                  <a:srgbClr val="FFFFFF"/>
                </a:solidFill>
                <a:latin typeface="Arial" charset="0"/>
              </a:rPr>
              <a:t>aufnahme</a:t>
            </a:r>
            <a:endParaRPr lang="de-DE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1985202" y="1390031"/>
            <a:ext cx="517161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5000"/>
              </a:lnSpc>
            </a:pPr>
            <a:r>
              <a:rPr lang="de-DE" b="1" dirty="0">
                <a:solidFill>
                  <a:srgbClr val="FFFFFF"/>
                </a:solidFill>
                <a:latin typeface="Arial" charset="0"/>
              </a:rPr>
              <a:t>Sport- und </a:t>
            </a:r>
            <a:r>
              <a:rPr lang="de-DE" b="1" dirty="0" smtClean="0">
                <a:solidFill>
                  <a:srgbClr val="FFFFFF"/>
                </a:solidFill>
                <a:latin typeface="Arial" charset="0"/>
              </a:rPr>
              <a:t>bewegungsfreundliche Stadt</a:t>
            </a:r>
            <a:endParaRPr lang="de-DE" b="1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25000"/>
              </a:lnSpc>
            </a:pPr>
            <a:r>
              <a:rPr lang="de-DE" dirty="0">
                <a:solidFill>
                  <a:srgbClr val="FFFFFF"/>
                </a:solidFill>
                <a:latin typeface="Arial" charset="0"/>
              </a:rPr>
              <a:t>Ziele und Empfehlungen der Planungsgruppe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3995606" y="2124097"/>
            <a:ext cx="11160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b="1" dirty="0">
                <a:solidFill>
                  <a:srgbClr val="FFFFFF"/>
                </a:solidFill>
                <a:latin typeface="Arial" charset="0"/>
              </a:rPr>
              <a:t>Kooperative </a:t>
            </a:r>
          </a:p>
          <a:p>
            <a:pPr algn="ctr"/>
            <a:r>
              <a:rPr lang="de-DE" b="1" dirty="0">
                <a:solidFill>
                  <a:srgbClr val="FFFFFF"/>
                </a:solidFill>
                <a:latin typeface="Arial" charset="0"/>
              </a:rPr>
              <a:t>Planung</a:t>
            </a:r>
            <a:endParaRPr lang="de-DE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996950" y="2124097"/>
            <a:ext cx="1899207" cy="423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de-DE" b="1" dirty="0">
                <a:solidFill>
                  <a:srgbClr val="FFFFFF"/>
                </a:solidFill>
                <a:latin typeface="Arial" charset="0"/>
              </a:rPr>
              <a:t>Bedarfsanalyse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1225550" y="701958"/>
            <a:ext cx="667106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de-DE" b="1" dirty="0">
                <a:solidFill>
                  <a:srgbClr val="000000"/>
                </a:solidFill>
                <a:latin typeface="Arial" charset="0"/>
              </a:rPr>
              <a:t>Kommunalpolitische Entscheidung und Verabschiedung </a:t>
            </a:r>
            <a:r>
              <a:rPr lang="de-DE" b="1" dirty="0" smtClean="0">
                <a:solidFill>
                  <a:srgbClr val="000000"/>
                </a:solidFill>
                <a:latin typeface="Arial" charset="0"/>
              </a:rPr>
              <a:t>eines Sportstättenentwicklungsplanes</a:t>
            </a:r>
            <a:endParaRPr 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1126255" y="2555540"/>
            <a:ext cx="1655600" cy="1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200" b="1">
                <a:solidFill>
                  <a:srgbClr val="000000"/>
                </a:solidFill>
                <a:latin typeface="Arial" charset="0"/>
              </a:rPr>
              <a:t>Organisierter Sport</a:t>
            </a:r>
            <a:endParaRPr lang="de-DE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6511560" y="3398095"/>
            <a:ext cx="1380804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de-DE" sz="1100" b="1" dirty="0">
                <a:solidFill>
                  <a:srgbClr val="000000"/>
                </a:solidFill>
                <a:latin typeface="Arial" charset="0"/>
              </a:rPr>
              <a:t>Bevölkerungs- u. </a:t>
            </a:r>
          </a:p>
          <a:p>
            <a:pPr algn="ctr"/>
            <a:r>
              <a:rPr lang="de-DE" sz="1100" b="1" dirty="0">
                <a:solidFill>
                  <a:srgbClr val="000000"/>
                </a:solidFill>
                <a:latin typeface="Arial" charset="0"/>
              </a:rPr>
              <a:t>Schulentwicklung</a:t>
            </a:r>
            <a:endParaRPr 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6502743" y="2969520"/>
            <a:ext cx="1398438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de-DE" sz="1100" b="1" dirty="0">
                <a:solidFill>
                  <a:srgbClr val="000000"/>
                </a:solidFill>
                <a:latin typeface="Arial" charset="0"/>
              </a:rPr>
              <a:t>Sport- und</a:t>
            </a:r>
          </a:p>
          <a:p>
            <a:pPr algn="ctr"/>
            <a:r>
              <a:rPr lang="de-DE" sz="1100" b="1" dirty="0">
                <a:solidFill>
                  <a:srgbClr val="000000"/>
                </a:solidFill>
                <a:latin typeface="Arial" charset="0"/>
              </a:rPr>
              <a:t>Bewegungsräume</a:t>
            </a:r>
            <a:endParaRPr lang="de-DE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23" name="AutoShape 28"/>
          <p:cNvCxnSpPr>
            <a:cxnSpLocks noChangeShapeType="1"/>
            <a:endCxn id="11" idx="2"/>
          </p:cNvCxnSpPr>
          <p:nvPr/>
        </p:nvCxnSpPr>
        <p:spPr bwMode="auto">
          <a:xfrm flipV="1">
            <a:off x="4567130" y="1888827"/>
            <a:ext cx="0" cy="215470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AutoShape 29"/>
          <p:cNvCxnSpPr>
            <a:cxnSpLocks noChangeShapeType="1"/>
            <a:stCxn id="11" idx="0"/>
            <a:endCxn id="10" idx="2"/>
          </p:cNvCxnSpPr>
          <p:nvPr/>
        </p:nvCxnSpPr>
        <p:spPr bwMode="auto">
          <a:xfrm flipV="1">
            <a:off x="4567130" y="1223782"/>
            <a:ext cx="0" cy="217799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AutoShape 33"/>
          <p:cNvSpPr>
            <a:spLocks noChangeArrowheads="1"/>
          </p:cNvSpPr>
          <p:nvPr/>
        </p:nvSpPr>
        <p:spPr bwMode="auto">
          <a:xfrm>
            <a:off x="2549999" y="4562986"/>
            <a:ext cx="4032712" cy="447246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anchor="ctr">
            <a:spAutoFit/>
          </a:bodyPr>
          <a:lstStyle/>
          <a:p>
            <a:endParaRPr lang="de-DE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" name="Text Box 34"/>
          <p:cNvSpPr txBox="1">
            <a:spLocks noChangeArrowheads="1"/>
          </p:cNvSpPr>
          <p:nvPr/>
        </p:nvSpPr>
        <p:spPr bwMode="auto">
          <a:xfrm>
            <a:off x="2734643" y="4634416"/>
            <a:ext cx="366497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5000"/>
              </a:lnSpc>
            </a:pPr>
            <a:r>
              <a:rPr lang="de-DE" b="1" dirty="0">
                <a:solidFill>
                  <a:srgbClr val="FFFFFF"/>
                </a:solidFill>
                <a:latin typeface="Arial" charset="0"/>
              </a:rPr>
              <a:t>Bestands-Bedarfs-Bilanzierung Sportanlagen</a:t>
            </a:r>
            <a:endParaRPr lang="de-DE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7" name="AutoShape 35"/>
          <p:cNvSpPr>
            <a:spLocks noChangeArrowheads="1"/>
          </p:cNvSpPr>
          <p:nvPr/>
        </p:nvSpPr>
        <p:spPr bwMode="auto">
          <a:xfrm>
            <a:off x="3719714" y="2841956"/>
            <a:ext cx="1714949" cy="7976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de-DE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" name="Rectangle 36"/>
          <p:cNvSpPr>
            <a:spLocks noChangeArrowheads="1"/>
          </p:cNvSpPr>
          <p:nvPr/>
        </p:nvSpPr>
        <p:spPr bwMode="auto">
          <a:xfrm>
            <a:off x="3704999" y="3136810"/>
            <a:ext cx="17068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sz="1100" b="1" dirty="0" smtClean="0">
                <a:solidFill>
                  <a:srgbClr val="000000"/>
                </a:solidFill>
                <a:latin typeface="Arial" charset="0"/>
              </a:rPr>
              <a:t>Planungsgruppe</a:t>
            </a:r>
            <a:endParaRPr lang="de-DE" sz="1100" b="1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29" name="AutoShape 37"/>
          <p:cNvCxnSpPr>
            <a:cxnSpLocks noChangeShapeType="1"/>
            <a:stCxn id="4" idx="2"/>
            <a:endCxn id="25" idx="1"/>
          </p:cNvCxnSpPr>
          <p:nvPr/>
        </p:nvCxnSpPr>
        <p:spPr bwMode="auto">
          <a:xfrm rot="16200000" flipH="1">
            <a:off x="2027885" y="4264495"/>
            <a:ext cx="432105" cy="612122"/>
          </a:xfrm>
          <a:prstGeom prst="bentConnector2">
            <a:avLst/>
          </a:prstGeom>
          <a:noFill/>
          <a:ln w="38100">
            <a:solidFill>
              <a:schemeClr val="bg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AutoShape 38"/>
          <p:cNvCxnSpPr>
            <a:cxnSpLocks noChangeShapeType="1"/>
            <a:stCxn id="5" idx="2"/>
            <a:endCxn id="25" idx="3"/>
          </p:cNvCxnSpPr>
          <p:nvPr/>
        </p:nvCxnSpPr>
        <p:spPr bwMode="auto">
          <a:xfrm rot="5400000">
            <a:off x="6666505" y="4252075"/>
            <a:ext cx="450740" cy="618329"/>
          </a:xfrm>
          <a:prstGeom prst="bentConnector2">
            <a:avLst/>
          </a:prstGeom>
          <a:noFill/>
          <a:ln w="38100">
            <a:solidFill>
              <a:schemeClr val="bg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39"/>
          <p:cNvCxnSpPr>
            <a:cxnSpLocks noChangeShapeType="1"/>
            <a:stCxn id="25" idx="0"/>
          </p:cNvCxnSpPr>
          <p:nvPr/>
        </p:nvCxnSpPr>
        <p:spPr bwMode="auto">
          <a:xfrm flipV="1">
            <a:off x="4567130" y="4335869"/>
            <a:ext cx="0" cy="227117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6343905" y="3870507"/>
            <a:ext cx="1716114" cy="3377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6381920" y="3839599"/>
            <a:ext cx="1640085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de-DE" sz="1100" b="1" dirty="0" smtClean="0">
                <a:solidFill>
                  <a:srgbClr val="000000"/>
                </a:solidFill>
                <a:latin typeface="Arial" charset="0"/>
              </a:rPr>
              <a:t>andere</a:t>
            </a:r>
            <a:br>
              <a:rPr lang="de-DE" sz="1100" b="1" dirty="0" smtClean="0">
                <a:solidFill>
                  <a:srgbClr val="000000"/>
                </a:solidFill>
                <a:latin typeface="Arial" charset="0"/>
              </a:rPr>
            </a:br>
            <a:r>
              <a:rPr lang="de-DE" sz="1100" b="1" dirty="0" smtClean="0">
                <a:solidFill>
                  <a:srgbClr val="000000"/>
                </a:solidFill>
                <a:latin typeface="Arial" charset="0"/>
              </a:rPr>
              <a:t>Fachplanungen</a:t>
            </a:r>
            <a:endParaRPr 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" name="AutoShape 8"/>
          <p:cNvSpPr>
            <a:spLocks noChangeArrowheads="1"/>
          </p:cNvSpPr>
          <p:nvPr/>
        </p:nvSpPr>
        <p:spPr bwMode="auto">
          <a:xfrm>
            <a:off x="1104900" y="2588796"/>
            <a:ext cx="1698310" cy="3453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de-DE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6" name="AutoShape 8"/>
          <p:cNvSpPr>
            <a:spLocks noChangeArrowheads="1"/>
          </p:cNvSpPr>
          <p:nvPr/>
        </p:nvSpPr>
        <p:spPr bwMode="auto">
          <a:xfrm>
            <a:off x="1104900" y="3056417"/>
            <a:ext cx="1698310" cy="3453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de-DE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1126255" y="2635545"/>
            <a:ext cx="1655600" cy="1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de-DE" sz="1100" b="1" dirty="0" smtClean="0">
                <a:solidFill>
                  <a:srgbClr val="000000"/>
                </a:solidFill>
                <a:latin typeface="Arial" charset="0"/>
              </a:rPr>
              <a:t>Sportvereine</a:t>
            </a:r>
            <a:endParaRPr lang="de-DE" sz="11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" name="Text Box 18"/>
          <p:cNvSpPr txBox="1">
            <a:spLocks noChangeArrowheads="1"/>
          </p:cNvSpPr>
          <p:nvPr/>
        </p:nvSpPr>
        <p:spPr bwMode="auto">
          <a:xfrm>
            <a:off x="1126255" y="3095290"/>
            <a:ext cx="1655600" cy="1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de-DE" sz="1100" b="1" dirty="0" smtClean="0">
                <a:solidFill>
                  <a:srgbClr val="000000"/>
                </a:solidFill>
                <a:latin typeface="Arial" charset="0"/>
              </a:rPr>
              <a:t>Schulen</a:t>
            </a:r>
            <a:endParaRPr lang="de-DE" sz="11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40" name="Gerade Verbindung mit Pfeil 39"/>
          <p:cNvCxnSpPr/>
          <p:nvPr/>
        </p:nvCxnSpPr>
        <p:spPr bwMode="auto">
          <a:xfrm>
            <a:off x="2889807" y="3229401"/>
            <a:ext cx="74633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>
            <a:off x="5512852" y="3229401"/>
            <a:ext cx="74633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olid"/>
            <a:round/>
            <a:headEnd type="triangl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AutoShape 8"/>
          <p:cNvSpPr>
            <a:spLocks noChangeArrowheads="1"/>
          </p:cNvSpPr>
          <p:nvPr/>
        </p:nvSpPr>
        <p:spPr bwMode="auto">
          <a:xfrm>
            <a:off x="6352807" y="2584020"/>
            <a:ext cx="1698310" cy="3453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de-DE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6374950" y="2529180"/>
            <a:ext cx="1654024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de-DE" sz="1100" b="1" dirty="0" smtClean="0">
                <a:solidFill>
                  <a:srgbClr val="000000"/>
                </a:solidFill>
                <a:latin typeface="Arial" charset="0"/>
              </a:rPr>
              <a:t>Sport- und Bewegungsangebote</a:t>
            </a:r>
            <a:endParaRPr lang="de-DE" sz="1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8" name="AutoShape 8"/>
          <p:cNvSpPr>
            <a:spLocks noChangeArrowheads="1"/>
          </p:cNvSpPr>
          <p:nvPr/>
        </p:nvSpPr>
        <p:spPr bwMode="auto">
          <a:xfrm>
            <a:off x="1116102" y="3518098"/>
            <a:ext cx="1698310" cy="3453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de-DE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" name="Text Box 18"/>
          <p:cNvSpPr txBox="1">
            <a:spLocks noChangeArrowheads="1"/>
          </p:cNvSpPr>
          <p:nvPr/>
        </p:nvSpPr>
        <p:spPr bwMode="auto">
          <a:xfrm>
            <a:off x="1137457" y="3556971"/>
            <a:ext cx="1655600" cy="1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de-DE" sz="1100" b="1" dirty="0" smtClean="0">
                <a:solidFill>
                  <a:srgbClr val="000000"/>
                </a:solidFill>
              </a:rPr>
              <a:t>Sportlehrer*innen</a:t>
            </a:r>
            <a:endParaRPr lang="de-DE" sz="11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5825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Stärken-Schwächen-Analyse</a:t>
            </a:r>
            <a:endParaRPr lang="de-D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617538"/>
            <a:ext cx="8418513" cy="390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713693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4062" y="228259"/>
            <a:ext cx="7436338" cy="285750"/>
          </a:xfrm>
        </p:spPr>
        <p:txBody>
          <a:bodyPr/>
          <a:lstStyle/>
          <a:p>
            <a:r>
              <a:rPr lang="de-DE" dirty="0" smtClean="0">
                <a:solidFill>
                  <a:srgbClr val="000000"/>
                </a:solidFill>
                <a:latin typeface="Arial" pitchFamily="34" charset="0"/>
              </a:rPr>
              <a:t>Themenfelder und Ziele für eine sport- und bewegungsfreundliche Stadt Meschede zu …</a:t>
            </a:r>
            <a:endParaRPr lang="de-DE" dirty="0"/>
          </a:p>
        </p:txBody>
      </p:sp>
      <p:sp>
        <p:nvSpPr>
          <p:cNvPr id="43" name="Abgerundetes Rechteck 42"/>
          <p:cNvSpPr/>
          <p:nvPr/>
        </p:nvSpPr>
        <p:spPr bwMode="auto">
          <a:xfrm>
            <a:off x="261089" y="862013"/>
            <a:ext cx="8609012" cy="34051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Sport-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und </a:t>
            </a: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Bewegungsangebote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4" name="Abgerundetes Rechteck 43"/>
          <p:cNvSpPr/>
          <p:nvPr/>
        </p:nvSpPr>
        <p:spPr bwMode="auto">
          <a:xfrm>
            <a:off x="255089" y="1472279"/>
            <a:ext cx="8609012" cy="34051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Vereinsentwicklung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5" name="Abgerundetes Rechteck 44"/>
          <p:cNvSpPr/>
          <p:nvPr/>
        </p:nvSpPr>
        <p:spPr bwMode="auto">
          <a:xfrm>
            <a:off x="250825" y="2083814"/>
            <a:ext cx="8609012" cy="34051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Sportförderrichtlinien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6" name="Abgerundetes Rechteck 45"/>
          <p:cNvSpPr/>
          <p:nvPr/>
        </p:nvSpPr>
        <p:spPr bwMode="auto">
          <a:xfrm>
            <a:off x="250825" y="2665613"/>
            <a:ext cx="8609012" cy="34051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hangingPunct="0"/>
            <a:r>
              <a:rPr lang="de-DE" sz="1400" dirty="0" smtClean="0">
                <a:solidFill>
                  <a:schemeClr val="bg1"/>
                </a:solidFill>
              </a:rPr>
              <a:t>Wege </a:t>
            </a:r>
            <a:r>
              <a:rPr lang="de-DE" sz="1400" dirty="0">
                <a:solidFill>
                  <a:schemeClr val="bg1"/>
                </a:solidFill>
              </a:rPr>
              <a:t>für Sport und </a:t>
            </a:r>
            <a:r>
              <a:rPr lang="de-DE" sz="1400" dirty="0" smtClean="0">
                <a:solidFill>
                  <a:schemeClr val="bg1"/>
                </a:solidFill>
              </a:rPr>
              <a:t>Bewegung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47" name="Abgerundetes Rechteck 46"/>
          <p:cNvSpPr/>
          <p:nvPr/>
        </p:nvSpPr>
        <p:spPr bwMode="auto">
          <a:xfrm>
            <a:off x="261089" y="3272680"/>
            <a:ext cx="8609012" cy="34051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hangingPunct="0"/>
            <a:r>
              <a:rPr lang="de-DE" sz="1400" dirty="0" smtClean="0">
                <a:solidFill>
                  <a:srgbClr val="FFFFFF"/>
                </a:solidFill>
              </a:rPr>
              <a:t>Bewegungs- </a:t>
            </a:r>
            <a:r>
              <a:rPr lang="de-DE" sz="1400" dirty="0">
                <a:solidFill>
                  <a:srgbClr val="FFFFFF"/>
                </a:solidFill>
              </a:rPr>
              <a:t>und </a:t>
            </a:r>
            <a:r>
              <a:rPr lang="de-DE" sz="1400" dirty="0" smtClean="0">
                <a:solidFill>
                  <a:srgbClr val="FFFFFF"/>
                </a:solidFill>
              </a:rPr>
              <a:t>Freizeitsportmöglichkeiten und Schulhöfe</a:t>
            </a:r>
            <a:endParaRPr lang="de-DE" sz="1400" dirty="0">
              <a:solidFill>
                <a:srgbClr val="FFFFFF"/>
              </a:solidFill>
            </a:endParaRPr>
          </a:p>
        </p:txBody>
      </p:sp>
      <p:sp>
        <p:nvSpPr>
          <p:cNvPr id="49" name="Abgerundetes Rechteck 48"/>
          <p:cNvSpPr/>
          <p:nvPr/>
        </p:nvSpPr>
        <p:spPr bwMode="auto">
          <a:xfrm>
            <a:off x="261089" y="3864312"/>
            <a:ext cx="8609012" cy="34051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hangingPunct="0"/>
            <a:r>
              <a:rPr lang="de-DE" sz="1400" dirty="0" smtClean="0">
                <a:solidFill>
                  <a:srgbClr val="FFFFFF"/>
                </a:solidFill>
              </a:rPr>
              <a:t>Sportaußenanlagen</a:t>
            </a:r>
            <a:endParaRPr lang="de-DE" sz="1400" dirty="0">
              <a:solidFill>
                <a:srgbClr val="FFFFFF"/>
              </a:solidFill>
            </a:endParaRPr>
          </a:p>
        </p:txBody>
      </p:sp>
      <p:sp>
        <p:nvSpPr>
          <p:cNvPr id="50" name="Abgerundetes Rechteck 49"/>
          <p:cNvSpPr/>
          <p:nvPr/>
        </p:nvSpPr>
        <p:spPr bwMode="auto">
          <a:xfrm>
            <a:off x="250825" y="4480127"/>
            <a:ext cx="8609012" cy="34051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hangingPunct="0"/>
            <a:r>
              <a:rPr lang="de-DE" sz="1400" dirty="0" smtClean="0">
                <a:solidFill>
                  <a:srgbClr val="FFFFFF"/>
                </a:solidFill>
              </a:rPr>
              <a:t>Turn- </a:t>
            </a:r>
            <a:r>
              <a:rPr lang="de-DE" sz="1400" dirty="0">
                <a:solidFill>
                  <a:srgbClr val="FFFFFF"/>
                </a:solidFill>
              </a:rPr>
              <a:t>und </a:t>
            </a:r>
            <a:r>
              <a:rPr lang="de-DE" sz="1400" dirty="0" smtClean="0">
                <a:solidFill>
                  <a:srgbClr val="FFFFFF"/>
                </a:solidFill>
              </a:rPr>
              <a:t>Sporthallen</a:t>
            </a:r>
            <a:endParaRPr lang="de-DE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74190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Sport- und Bewegungsangebote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68288" y="1874490"/>
            <a:ext cx="80603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Verbesserung 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der Angebote für Kinder und </a:t>
            </a: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Jugendliche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Ausbau 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der Angebote für </a:t>
            </a: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Ältere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Verbesserung 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der Öffentlichkeitsarbeit</a:t>
            </a:r>
          </a:p>
        </p:txBody>
      </p:sp>
      <p:sp>
        <p:nvSpPr>
          <p:cNvPr id="6" name="Abgerundetes Rechteck 5"/>
          <p:cNvSpPr/>
          <p:nvPr/>
        </p:nvSpPr>
        <p:spPr bwMode="auto">
          <a:xfrm>
            <a:off x="268289" y="862013"/>
            <a:ext cx="8609012" cy="64698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Die Sport- und Bewegungsangebote, insbesondere für Kinder, Jugendliche und Ältere, werden qualitativ und quantitativ verbessert. </a:t>
            </a:r>
          </a:p>
        </p:txBody>
      </p:sp>
    </p:spTree>
    <p:extLst>
      <p:ext uri="{BB962C8B-B14F-4D97-AF65-F5344CB8AC3E}">
        <p14:creationId xmlns:p14="http://schemas.microsoft.com/office/powerpoint/2010/main" val="153987508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Hauptproblem </a:t>
            </a:r>
            <a:r>
              <a:rPr lang="de-DE" dirty="0"/>
              <a:t>der </a:t>
            </a:r>
            <a:r>
              <a:rPr lang="de-DE" dirty="0" smtClean="0"/>
              <a:t>Sportvereine in Meschede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Prozentwerte; Anzahl der gültigen Fälle: </a:t>
            </a:r>
            <a:r>
              <a:rPr lang="de-DE" dirty="0" smtClean="0"/>
              <a:t>N=41-44</a:t>
            </a:r>
            <a:endParaRPr lang="de-DE" dirty="0"/>
          </a:p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Quelle: Sportvereinsbefragung Meschede, 2019</a:t>
            </a:r>
            <a:endParaRPr lang="de-DE" dirty="0"/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1041169"/>
              </p:ext>
            </p:extLst>
          </p:nvPr>
        </p:nvGraphicFramePr>
        <p:xfrm>
          <a:off x="280987" y="1082040"/>
          <a:ext cx="8596313" cy="3916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179409" y="659525"/>
            <a:ext cx="2988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>
                <a:solidFill>
                  <a:srgbClr val="0070C0"/>
                </a:solidFill>
              </a:rPr>
              <a:t>… </a:t>
            </a:r>
            <a:r>
              <a:rPr lang="de-DE" sz="1400" b="1" dirty="0" smtClean="0">
                <a:solidFill>
                  <a:srgbClr val="0070C0"/>
                </a:solidFill>
              </a:rPr>
              <a:t>ist </a:t>
            </a:r>
            <a:r>
              <a:rPr lang="de-DE" sz="1400" b="1" dirty="0">
                <a:solidFill>
                  <a:srgbClr val="0070C0"/>
                </a:solidFill>
              </a:rPr>
              <a:t>die ehrenamtliche </a:t>
            </a:r>
            <a:r>
              <a:rPr lang="de-DE" sz="1400" b="1" dirty="0" smtClean="0">
                <a:solidFill>
                  <a:srgbClr val="0070C0"/>
                </a:solidFill>
              </a:rPr>
              <a:t>Mitarbeit</a:t>
            </a:r>
            <a:endParaRPr lang="de-DE" sz="1400" b="1" dirty="0"/>
          </a:p>
        </p:txBody>
      </p:sp>
      <p:sp>
        <p:nvSpPr>
          <p:cNvPr id="9" name="Rechteck 8"/>
          <p:cNvSpPr/>
          <p:nvPr/>
        </p:nvSpPr>
        <p:spPr bwMode="auto">
          <a:xfrm>
            <a:off x="174062" y="1082040"/>
            <a:ext cx="8703238" cy="640398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89497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Kooperationen </a:t>
            </a:r>
            <a:r>
              <a:rPr lang="de-DE" dirty="0"/>
              <a:t>und Vernetzung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68288" y="1874490"/>
            <a:ext cx="80603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Sportvereinsübergreifende 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Angebote </a:t>
            </a: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ausbauen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Kooperation Sportvereine – </a:t>
            </a: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Schulen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Kooperationen Sportvereine – andere </a:t>
            </a: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Institutionen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Vereinsübergreifende hauptamtliche </a:t>
            </a: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Geschäftsstelle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Abgerundetes Rechteck 5"/>
          <p:cNvSpPr/>
          <p:nvPr/>
        </p:nvSpPr>
        <p:spPr bwMode="auto">
          <a:xfrm>
            <a:off x="268289" y="862013"/>
            <a:ext cx="8609012" cy="64698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Die Zusammenarbeit der Sportvereine untereinander und mit anderen Institutionen wird ausgebaut und teilweise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verberuflicht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8397362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Sportförderung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68288" y="1874490"/>
            <a:ext cx="8060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Schriftliche 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Sportförderrichtlinien aufstellen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Abgerundetes Rechteck 5"/>
          <p:cNvSpPr/>
          <p:nvPr/>
        </p:nvSpPr>
        <p:spPr bwMode="auto">
          <a:xfrm>
            <a:off x="268289" y="862013"/>
            <a:ext cx="8609012" cy="64698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Es werden Sportförderrichtlinien auf Grundlage der Ergebnisse der Sportentwicklungsplanung erstellt. </a:t>
            </a:r>
          </a:p>
        </p:txBody>
      </p:sp>
    </p:spTree>
    <p:extLst>
      <p:ext uri="{BB962C8B-B14F-4D97-AF65-F5344CB8AC3E}">
        <p14:creationId xmlns:p14="http://schemas.microsoft.com/office/powerpoint/2010/main" val="183931470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KPS 16:9">
  <a:themeElements>
    <a:clrScheme name="IKPS Stuttgart 2005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KPS Stuttgart 2005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41275" cap="flat" cmpd="sng" algn="ctr">
          <a:solidFill>
            <a:srgbClr val="FF2D2D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IKPS Stuttgart 20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KPS Stuttgart 20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KPS Stuttgart 20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KPS Stuttgart 20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KPS Stuttgart 20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KPS Stuttgart 20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KPS Stuttgart 20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KPS 16:9">
  <a:themeElements>
    <a:clrScheme name="IKPS Stuttgart 2005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KPS Stuttgart 2005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70C0"/>
        </a:solidFill>
        <a:ln>
          <a:noFill/>
        </a:ln>
        <a:effectLst/>
        <a:ex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41275" cap="flat" cmpd="sng" algn="ctr">
          <a:solidFill>
            <a:srgbClr val="FF2D2D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IKPS Stuttgart 20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KPS Stuttgart 20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KPS Stuttgart 20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KPS Stuttgart 20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KPS Stuttgart 20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KPS Stuttgart 20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KPS Stuttgart 20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KPS Farbpalett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66CC"/>
    </a:accent1>
    <a:accent2>
      <a:srgbClr val="FF9900"/>
    </a:accent2>
    <a:accent3>
      <a:srgbClr val="99CC00"/>
    </a:accent3>
    <a:accent4>
      <a:srgbClr val="333300"/>
    </a:accent4>
    <a:accent5>
      <a:srgbClr val="99CCFF"/>
    </a:accent5>
    <a:accent6>
      <a:srgbClr val="969696"/>
    </a:accent6>
    <a:hlink>
      <a:srgbClr val="0000FF"/>
    </a:hlink>
    <a:folHlink>
      <a:srgbClr val="800080"/>
    </a:folHlink>
  </a:clrScheme>
  <a:fontScheme name="Larissa Klassisch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IKPS Farbpalett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66CC"/>
    </a:accent1>
    <a:accent2>
      <a:srgbClr val="FF9900"/>
    </a:accent2>
    <a:accent3>
      <a:srgbClr val="99CC00"/>
    </a:accent3>
    <a:accent4>
      <a:srgbClr val="333300"/>
    </a:accent4>
    <a:accent5>
      <a:srgbClr val="99CCFF"/>
    </a:accent5>
    <a:accent6>
      <a:srgbClr val="969696"/>
    </a:accent6>
    <a:hlink>
      <a:srgbClr val="0000FF"/>
    </a:hlink>
    <a:folHlink>
      <a:srgbClr val="800080"/>
    </a:folHlink>
  </a:clrScheme>
  <a:fontScheme name="Larissa Klassisch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C:\Office-Vorlagen\IKPS Stuttgart 2005.pot</Template>
  <TotalTime>0</TotalTime>
  <Words>1019</Words>
  <Application>Microsoft Office PowerPoint</Application>
  <PresentationFormat>Bildschirmpräsentation (16:9)</PresentationFormat>
  <Paragraphs>199</Paragraphs>
  <Slides>21</Slides>
  <Notes>5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21</vt:i4>
      </vt:variant>
    </vt:vector>
  </HeadingPairs>
  <TitlesOfParts>
    <vt:vector size="26" baseType="lpstr">
      <vt:lpstr>Arial</vt:lpstr>
      <vt:lpstr>Times New Roman</vt:lpstr>
      <vt:lpstr>Wingdings</vt:lpstr>
      <vt:lpstr>IKPS 16:9</vt:lpstr>
      <vt:lpstr>1_IKPS 16:9</vt:lpstr>
      <vt:lpstr>PowerPoint-Präsentation</vt:lpstr>
      <vt:lpstr>das ikps stellt sich vor</vt:lpstr>
      <vt:lpstr>Planungskonzept</vt:lpstr>
      <vt:lpstr>Stärken-Schwächen-Analyse</vt:lpstr>
      <vt:lpstr>Themenfelder und Ziele für eine sport- und bewegungsfreundliche Stadt Meschede zu …</vt:lpstr>
      <vt:lpstr>Sport- und Bewegungsangebote</vt:lpstr>
      <vt:lpstr>Hauptproblem der Sportvereine in Meschede</vt:lpstr>
      <vt:lpstr>Kooperationen und Vernetzung</vt:lpstr>
      <vt:lpstr>Sportförderung</vt:lpstr>
      <vt:lpstr>Bewegungsfreundlicher Schulhof</vt:lpstr>
      <vt:lpstr>Sport und Bewegung im öffentlichen Raum</vt:lpstr>
      <vt:lpstr>Wege für Sport und Bewegung</vt:lpstr>
      <vt:lpstr>Bestands-Bedarfs-Bilanzierungen – Methodik (1) Schulbilanzierung </vt:lpstr>
      <vt:lpstr>Bestands-Bedarfs-Bilanzierungen – Methodik (2) Vereinsbilanzierung </vt:lpstr>
      <vt:lpstr>Bestands-Bedarfs-Bilanzierungen – Ergebnisse </vt:lpstr>
      <vt:lpstr>Sportaußenanlagen für den Schul- und Vereinssport</vt:lpstr>
      <vt:lpstr>Hallen und Räume für den Schul- und Vereinssport</vt:lpstr>
      <vt:lpstr>Externe Stellungnahme zu den Zielen und Empfehlungen</vt:lpstr>
      <vt:lpstr>Von der Sportentwicklungsplanung zum Sportentwicklungsprozess (1)</vt:lpstr>
      <vt:lpstr>Von der Sportentwicklungsplanung zum Sportentwicklungsprozess (2)</vt:lpstr>
      <vt:lpstr>PowerPoint-Präsentation</vt:lpstr>
    </vt:vector>
  </TitlesOfParts>
  <Company>IKPS - Institut für Kooperative Planung und Sportentwicklung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IKPS - Institut für Kooperative Planung und Sportentwicklung</dc:creator>
  <cp:lastModifiedBy>Ausleih-PC, 1</cp:lastModifiedBy>
  <cp:revision>1301</cp:revision>
  <cp:lastPrinted>2018-11-13T13:21:59Z</cp:lastPrinted>
  <dcterms:created xsi:type="dcterms:W3CDTF">2005-03-15T18:02:21Z</dcterms:created>
  <dcterms:modified xsi:type="dcterms:W3CDTF">2020-06-23T18:07:59Z</dcterms:modified>
</cp:coreProperties>
</file>