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0" r:id="rId2"/>
    <p:sldId id="331" r:id="rId3"/>
    <p:sldId id="333" r:id="rId4"/>
    <p:sldId id="332" r:id="rId5"/>
    <p:sldId id="334" r:id="rId6"/>
  </p:sldIdLst>
  <p:sldSz cx="9144000" cy="5143500" type="screen16x9"/>
  <p:notesSz cx="6858000" cy="9144000"/>
  <p:defaultTextStyle>
    <a:defPPr>
      <a:defRPr lang="nl-NL"/>
    </a:defPPr>
    <a:lvl1pPr algn="l" defTabSz="34224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342240" indent="-101250" algn="l" defTabSz="34224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685316" indent="-203336" algn="l" defTabSz="34224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027555" indent="-304585" algn="l" defTabSz="34224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370631" indent="-406671" algn="l" defTabSz="342240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1204951" algn="l" defTabSz="48198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1445941" algn="l" defTabSz="48198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1686931" algn="l" defTabSz="48198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1927921" algn="l" defTabSz="48198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F2E1B"/>
    <a:srgbClr val="B3011B"/>
    <a:srgbClr val="A8011B"/>
    <a:srgbClr val="B72E1B"/>
    <a:srgbClr val="00332B"/>
    <a:srgbClr val="E8CDCC"/>
    <a:srgbClr val="BE2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846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E08AC0F-D1D2-4A44-864E-AFA45BF975EA}" type="datetime1">
              <a:rPr lang="nl-NL"/>
              <a:pPr/>
              <a:t>28-5-2021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4534F47-2D0A-4AA3-9E4F-A4FBC83640CE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0177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Koptekst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FEC474F-AD7D-4BB1-8BDC-6CB42C1229A6}" type="datetime1">
              <a:rPr lang="nl-NL"/>
              <a:pPr/>
              <a:t>28-5-2021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tekststijl van het model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50276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Voettekst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3A92990F-7D0F-4CA5-85B7-815E14670A9F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17069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4224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342240" algn="l" defTabSz="34224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685316" algn="l" defTabSz="34224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027555" algn="l" defTabSz="34224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370631" algn="l" defTabSz="34224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1713801" algn="l" defTabSz="3427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561" algn="l" defTabSz="3427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322" algn="l" defTabSz="3427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082" algn="l" defTabSz="34276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48843" y="948911"/>
            <a:ext cx="3481386" cy="322629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83387" y="948911"/>
            <a:ext cx="3512715" cy="3226294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48844" y="948911"/>
            <a:ext cx="7247257" cy="3226294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48842" y="948911"/>
            <a:ext cx="3481386" cy="474455"/>
          </a:xfrm>
        </p:spPr>
        <p:txBody>
          <a:bodyPr/>
          <a:lstStyle>
            <a:lvl1pPr marL="0" indent="0">
              <a:buNone/>
              <a:defRPr sz="1300" b="1"/>
            </a:lvl1pPr>
            <a:lvl2pPr marL="342760" indent="0">
              <a:buNone/>
              <a:defRPr sz="1500" b="1"/>
            </a:lvl2pPr>
            <a:lvl3pPr marL="685520" indent="0">
              <a:buNone/>
              <a:defRPr sz="1400" b="1"/>
            </a:lvl3pPr>
            <a:lvl4pPr marL="1028281" indent="0">
              <a:buNone/>
              <a:defRPr sz="1200" b="1"/>
            </a:lvl4pPr>
            <a:lvl5pPr marL="1371041" indent="0">
              <a:buNone/>
              <a:defRPr sz="1200" b="1"/>
            </a:lvl5pPr>
            <a:lvl6pPr marL="1713801" indent="0">
              <a:buNone/>
              <a:defRPr sz="1200" b="1"/>
            </a:lvl6pPr>
            <a:lvl7pPr marL="2056561" indent="0">
              <a:buNone/>
              <a:defRPr sz="1200" b="1"/>
            </a:lvl7pPr>
            <a:lvl8pPr marL="2399322" indent="0">
              <a:buNone/>
              <a:defRPr sz="1200" b="1"/>
            </a:lvl8pPr>
            <a:lvl9pPr marL="2742082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948843" y="1423366"/>
            <a:ext cx="3481386" cy="2751839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8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83385" y="948911"/>
            <a:ext cx="3512236" cy="474455"/>
          </a:xfrm>
        </p:spPr>
        <p:txBody>
          <a:bodyPr/>
          <a:lstStyle>
            <a:lvl1pPr marL="0" indent="0">
              <a:buNone/>
              <a:defRPr sz="1300" b="1"/>
            </a:lvl1pPr>
            <a:lvl2pPr marL="342760" indent="0">
              <a:buNone/>
              <a:defRPr sz="1500" b="1"/>
            </a:lvl2pPr>
            <a:lvl3pPr marL="685520" indent="0">
              <a:buNone/>
              <a:defRPr sz="1400" b="1"/>
            </a:lvl3pPr>
            <a:lvl4pPr marL="1028281" indent="0">
              <a:buNone/>
              <a:defRPr sz="1200" b="1"/>
            </a:lvl4pPr>
            <a:lvl5pPr marL="1371041" indent="0">
              <a:buNone/>
              <a:defRPr sz="1200" b="1"/>
            </a:lvl5pPr>
            <a:lvl6pPr marL="1713801" indent="0">
              <a:buNone/>
              <a:defRPr sz="1200" b="1"/>
            </a:lvl6pPr>
            <a:lvl7pPr marL="2056561" indent="0">
              <a:buNone/>
              <a:defRPr sz="1200" b="1"/>
            </a:lvl7pPr>
            <a:lvl8pPr marL="2399322" indent="0">
              <a:buNone/>
              <a:defRPr sz="1200" b="1"/>
            </a:lvl8pPr>
            <a:lvl9pPr marL="2742082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9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83387" y="1423366"/>
            <a:ext cx="3512715" cy="2751839"/>
          </a:xfrm>
        </p:spPr>
        <p:txBody>
          <a:bodyPr/>
          <a:lstStyle>
            <a:lvl1pPr>
              <a:defRPr sz="1300"/>
            </a:lvl1pPr>
            <a:lvl2pPr>
              <a:defRPr sz="13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10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90508" y="292240"/>
            <a:ext cx="6289960" cy="3538103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  <a:lvl2pPr marL="342760" indent="0">
              <a:buNone/>
              <a:defRPr sz="2100"/>
            </a:lvl2pPr>
            <a:lvl3pPr marL="685520" indent="0">
              <a:buNone/>
              <a:defRPr sz="1800"/>
            </a:lvl3pPr>
            <a:lvl4pPr marL="1028281" indent="0">
              <a:buNone/>
              <a:defRPr sz="1500"/>
            </a:lvl4pPr>
            <a:lvl5pPr marL="1371041" indent="0">
              <a:buNone/>
              <a:defRPr sz="1500"/>
            </a:lvl5pPr>
            <a:lvl6pPr marL="1713801" indent="0">
              <a:buNone/>
              <a:defRPr sz="1500"/>
            </a:lvl6pPr>
            <a:lvl7pPr marL="2056561" indent="0">
              <a:buNone/>
              <a:defRPr sz="1500"/>
            </a:lvl7pPr>
            <a:lvl8pPr marL="2399322" indent="0">
              <a:buNone/>
              <a:defRPr sz="1500"/>
            </a:lvl8pPr>
            <a:lvl9pPr marL="2742082" indent="0">
              <a:buNone/>
              <a:defRPr sz="15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90508" y="3830343"/>
            <a:ext cx="6289960" cy="420034"/>
          </a:xfrm>
        </p:spPr>
        <p:txBody>
          <a:bodyPr/>
          <a:lstStyle>
            <a:lvl1pPr marL="0" indent="0" algn="ctr">
              <a:buNone/>
              <a:defRPr sz="900"/>
            </a:lvl1pPr>
            <a:lvl2pPr marL="342760" indent="0">
              <a:buNone/>
              <a:defRPr sz="900"/>
            </a:lvl2pPr>
            <a:lvl3pPr marL="685520" indent="0">
              <a:buNone/>
              <a:defRPr sz="700"/>
            </a:lvl3pPr>
            <a:lvl4pPr marL="1028281" indent="0">
              <a:buNone/>
              <a:defRPr sz="700"/>
            </a:lvl4pPr>
            <a:lvl5pPr marL="1371041" indent="0">
              <a:buNone/>
              <a:defRPr sz="700"/>
            </a:lvl5pPr>
            <a:lvl6pPr marL="1713801" indent="0">
              <a:buNone/>
              <a:defRPr sz="700"/>
            </a:lvl6pPr>
            <a:lvl7pPr marL="2056561" indent="0">
              <a:buNone/>
              <a:defRPr sz="700"/>
            </a:lvl7pPr>
            <a:lvl8pPr marL="2399322" indent="0">
              <a:buNone/>
              <a:defRPr sz="700"/>
            </a:lvl8pPr>
            <a:lvl9pPr marL="2742082" indent="0">
              <a:buNone/>
              <a:defRPr sz="7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paginavull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6" name="Tijdelijke aanduiding voor inhoud 2"/>
          <p:cNvSpPr>
            <a:spLocks noGrp="1"/>
          </p:cNvSpPr>
          <p:nvPr>
            <p:ph idx="1"/>
          </p:nvPr>
        </p:nvSpPr>
        <p:spPr>
          <a:xfrm>
            <a:off x="948844" y="948911"/>
            <a:ext cx="7247257" cy="3226294"/>
          </a:xfrm>
        </p:spPr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948963" y="2378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948963" y="1099751"/>
            <a:ext cx="7246915" cy="302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1031" name="Afbeelding 9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685405" y="4589482"/>
            <a:ext cx="2024282" cy="429323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 useBgFill="1">
        <p:nvSpPr>
          <p:cNvPr id="2" name="Rectangle 1"/>
          <p:cNvSpPr/>
          <p:nvPr userDrawn="1"/>
        </p:nvSpPr>
        <p:spPr>
          <a:xfrm>
            <a:off x="6386658" y="4573414"/>
            <a:ext cx="2393992" cy="554018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8198" tIns="24099" rIns="48198" bIns="24099" rtlCol="0" anchor="ctr"/>
          <a:lstStyle/>
          <a:p>
            <a:pPr algn="ctr"/>
            <a:endParaRPr lang="en-GB"/>
          </a:p>
        </p:txBody>
      </p:sp>
      <p:pic>
        <p:nvPicPr>
          <p:cNvPr id="10" name="Tijdelijke aanduiding voor inhoud 3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97" y="4605700"/>
            <a:ext cx="2261559" cy="465494"/>
          </a:xfrm>
          <a:prstGeom prst="rect">
            <a:avLst/>
          </a:prstGeom>
        </p:spPr>
      </p:pic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 lIns="48198" tIns="24099" rIns="48198" bIns="24099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629163A-FBD7-4E29-981A-B4C07F9B68C5}" type="slidenum">
              <a:rPr lang="nl-NL" smtClean="0"/>
              <a:pPr/>
              <a:t>‹N°›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0" r:id="rId7"/>
  </p:sldLayoutIdLst>
  <p:hf hdr="0" ftr="0" dt="0"/>
  <p:txStyles>
    <p:titleStyle>
      <a:lvl1pPr algn="l" defTabSz="34224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BE2E1A"/>
          </a:solidFill>
          <a:latin typeface="+mj-lt"/>
          <a:ea typeface="ＭＳ Ｐゴシック" charset="0"/>
          <a:cs typeface="ＭＳ Ｐゴシック" charset="0"/>
        </a:defRPr>
      </a:lvl1pPr>
      <a:lvl2pPr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5pPr>
      <a:lvl6pPr marL="240990"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6pPr>
      <a:lvl7pPr marL="481980"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7pPr>
      <a:lvl8pPr marL="722970"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8pPr>
      <a:lvl9pPr marL="963960" algn="l" defTabSz="342240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BE2E1A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9110" indent="-189110" algn="l" defTabSz="342240" rtl="0" eaLnBrk="1" fontAlgn="base" hangingPunct="1">
        <a:spcBef>
          <a:spcPct val="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379058" indent="-189110" algn="l" defTabSz="342240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587413" indent="-189110" algn="l" defTabSz="342240" rtl="0" eaLnBrk="1" fontAlgn="base" hangingPunct="1">
        <a:spcBef>
          <a:spcPct val="0"/>
        </a:spcBef>
        <a:spcAft>
          <a:spcPct val="0"/>
        </a:spcAft>
        <a:buFont typeface="Lucida Grande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796606" indent="-189110" algn="l" defTabSz="342240" rtl="0" eaLnBrk="1" fontAlgn="base" hangingPunct="1">
        <a:spcBef>
          <a:spcPct val="0"/>
        </a:spcBef>
        <a:spcAft>
          <a:spcPct val="0"/>
        </a:spcAft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004963" indent="-189110" algn="l" defTabSz="342240" rtl="0" eaLnBrk="1" fontAlgn="base" hangingPunct="1">
        <a:spcBef>
          <a:spcPct val="0"/>
        </a:spcBef>
        <a:spcAft>
          <a:spcPct val="0"/>
        </a:spcAft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182" indent="-171380" algn="l" defTabSz="34276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942" indent="-171380" algn="l" defTabSz="34276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702" indent="-171380" algn="l" defTabSz="34276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3462" indent="-171380" algn="l" defTabSz="34276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760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520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281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041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801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561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322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082" algn="l" defTabSz="34276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47256" y="948911"/>
            <a:ext cx="7648846" cy="322629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Did you undergo this kind of control in an airport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/>
          <a:lstStyle/>
          <a:p>
            <a:fld id="{1969B5FB-C47F-4639-8D8B-72ED7262276C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2DF70623-14BC-446B-AD78-0678A5A30FFE}"/>
              </a:ext>
            </a:extLst>
          </p:cNvPr>
          <p:cNvSpPr txBox="1">
            <a:spLocks/>
          </p:cNvSpPr>
          <p:nvPr/>
        </p:nvSpPr>
        <p:spPr bwMode="auto">
          <a:xfrm>
            <a:off x="1101363" y="3902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BE2E1A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4099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48198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72297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96396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800" dirty="0"/>
              <a:t>IMS for detection of explosives</a:t>
            </a:r>
          </a:p>
        </p:txBody>
      </p:sp>
      <p:pic>
        <p:nvPicPr>
          <p:cNvPr id="10" name="Image 9" descr="Une image contenant personne, bleu&#10;&#10;Description générée automatiquement">
            <a:extLst>
              <a:ext uri="{FF2B5EF4-FFF2-40B4-BE49-F238E27FC236}">
                <a16:creationId xmlns:a16="http://schemas.microsoft.com/office/drawing/2014/main" id="{D20308A5-F9C9-49C7-BD29-C94BC6E5C3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88" y="1534875"/>
            <a:ext cx="4069712" cy="2287178"/>
          </a:xfrm>
          <a:prstGeom prst="rect">
            <a:avLst/>
          </a:prstGeom>
        </p:spPr>
      </p:pic>
      <p:pic>
        <p:nvPicPr>
          <p:cNvPr id="12" name="Image 11" descr="Une image contenant texte, personne, homme, intérieur&#10;&#10;Description générée automatiquement">
            <a:extLst>
              <a:ext uri="{FF2B5EF4-FFF2-40B4-BE49-F238E27FC236}">
                <a16:creationId xmlns:a16="http://schemas.microsoft.com/office/drawing/2014/main" id="{F68435FA-1737-4625-BD6C-F20D55215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6453" y="1670442"/>
            <a:ext cx="3020291" cy="201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5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12"/>
    </mc:Choice>
    <mc:Fallback xmlns="">
      <p:transition spd="slow" advTm="3841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47256" y="948911"/>
            <a:ext cx="3719944" cy="3534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It is actually an ion mobility experiment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/>
          <a:lstStyle/>
          <a:p>
            <a:fld id="{1969B5FB-C47F-4639-8D8B-72ED7262276C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2DF70623-14BC-446B-AD78-0678A5A30FFE}"/>
              </a:ext>
            </a:extLst>
          </p:cNvPr>
          <p:cNvSpPr txBox="1">
            <a:spLocks/>
          </p:cNvSpPr>
          <p:nvPr/>
        </p:nvSpPr>
        <p:spPr bwMode="auto">
          <a:xfrm>
            <a:off x="1101363" y="3902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BE2E1A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4099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48198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72297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96396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800" dirty="0"/>
              <a:t>IMS for detection of explosives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4B943A3-FD04-4C5E-9B2D-DBEEFA432896}"/>
              </a:ext>
            </a:extLst>
          </p:cNvPr>
          <p:cNvSpPr txBox="1"/>
          <p:nvPr/>
        </p:nvSpPr>
        <p:spPr>
          <a:xfrm>
            <a:off x="-1" y="4881890"/>
            <a:ext cx="7287491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www.smithsdetection.com // Yang and </a:t>
            </a:r>
            <a:r>
              <a:rPr lang="en-US" sz="1050" dirty="0" err="1">
                <a:solidFill>
                  <a:schemeClr val="bg1"/>
                </a:solidFill>
              </a:rPr>
              <a:t>Attygalle</a:t>
            </a:r>
            <a:r>
              <a:rPr lang="en-US" sz="1050" dirty="0">
                <a:solidFill>
                  <a:schemeClr val="bg1"/>
                </a:solidFill>
              </a:rPr>
              <a:t>, </a:t>
            </a:r>
            <a:r>
              <a:rPr lang="en-US" sz="1050" i="1" dirty="0">
                <a:solidFill>
                  <a:schemeClr val="bg1"/>
                </a:solidFill>
              </a:rPr>
              <a:t>J. Am. Soc. Mass </a:t>
            </a:r>
            <a:r>
              <a:rPr lang="en-US" sz="1050" i="1" dirty="0" err="1">
                <a:solidFill>
                  <a:schemeClr val="bg1"/>
                </a:solidFill>
              </a:rPr>
              <a:t>Spectrom</a:t>
            </a:r>
            <a:r>
              <a:rPr lang="en-US" sz="1050" i="1" dirty="0">
                <a:solidFill>
                  <a:schemeClr val="bg1"/>
                </a:solidFill>
              </a:rPr>
              <a:t>. </a:t>
            </a:r>
            <a:r>
              <a:rPr lang="en-US" sz="1050" b="1" dirty="0">
                <a:solidFill>
                  <a:schemeClr val="bg1"/>
                </a:solidFill>
              </a:rPr>
              <a:t>(2011)</a:t>
            </a:r>
            <a:r>
              <a:rPr lang="en-US" sz="1050" dirty="0">
                <a:solidFill>
                  <a:schemeClr val="bg1"/>
                </a:solidFill>
              </a:rPr>
              <a:t> 22, 1395-1402.  </a:t>
            </a:r>
            <a:endParaRPr lang="en-GB" sz="1050" dirty="0">
              <a:solidFill>
                <a:schemeClr val="bg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ADC84DA-FCA2-45D4-A61F-2E9A0EC03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782" y="1517993"/>
            <a:ext cx="3610338" cy="2382824"/>
          </a:xfrm>
          <a:prstGeom prst="rect">
            <a:avLst/>
          </a:prstGeom>
        </p:spPr>
      </p:pic>
      <p:sp>
        <p:nvSpPr>
          <p:cNvPr id="11" name="Content Placeholder 12">
            <a:extLst>
              <a:ext uri="{FF2B5EF4-FFF2-40B4-BE49-F238E27FC236}">
                <a16:creationId xmlns:a16="http://schemas.microsoft.com/office/drawing/2014/main" id="{F5614F5F-54AE-4C2C-A937-6763214B1466}"/>
              </a:ext>
            </a:extLst>
          </p:cNvPr>
          <p:cNvSpPr txBox="1">
            <a:spLocks/>
          </p:cNvSpPr>
          <p:nvPr/>
        </p:nvSpPr>
        <p:spPr bwMode="auto">
          <a:xfrm>
            <a:off x="4267200" y="1199213"/>
            <a:ext cx="4274127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Ionization sources : </a:t>
            </a:r>
            <a:r>
              <a:rPr lang="en-GB" sz="1400" baseline="30000" dirty="0"/>
              <a:t>63</a:t>
            </a:r>
            <a:r>
              <a:rPr lang="en-GB" sz="1400" dirty="0"/>
              <a:t>Ni, </a:t>
            </a:r>
            <a:r>
              <a:rPr lang="en-GB" sz="1400" dirty="0" err="1"/>
              <a:t>HePI</a:t>
            </a:r>
            <a:r>
              <a:rPr lang="en-GB" sz="1400" dirty="0"/>
              <a:t> or corona discharge</a:t>
            </a:r>
            <a:endParaRPr lang="en-GB" sz="1400" baseline="30000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A172FC8B-89CC-473C-91EB-2B2F394A6408}"/>
              </a:ext>
            </a:extLst>
          </p:cNvPr>
          <p:cNvCxnSpPr>
            <a:cxnSpLocks/>
          </p:cNvCxnSpPr>
          <p:nvPr/>
        </p:nvCxnSpPr>
        <p:spPr>
          <a:xfrm>
            <a:off x="6257018" y="1517993"/>
            <a:ext cx="0" cy="290302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2">
            <a:extLst>
              <a:ext uri="{FF2B5EF4-FFF2-40B4-BE49-F238E27FC236}">
                <a16:creationId xmlns:a16="http://schemas.microsoft.com/office/drawing/2014/main" id="{4FC2060C-ADB8-4F7D-901F-3817059642DC}"/>
              </a:ext>
            </a:extLst>
          </p:cNvPr>
          <p:cNvSpPr txBox="1">
            <a:spLocks/>
          </p:cNvSpPr>
          <p:nvPr/>
        </p:nvSpPr>
        <p:spPr bwMode="auto">
          <a:xfrm>
            <a:off x="4724820" y="1835242"/>
            <a:ext cx="1932708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100" dirty="0"/>
              <a:t>Emission of </a:t>
            </a:r>
            <a:r>
              <a:rPr lang="en-GB" sz="1100" dirty="0"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GB" sz="1100" dirty="0"/>
              <a:t> particles</a:t>
            </a:r>
          </a:p>
        </p:txBody>
      </p:sp>
    </p:spTree>
    <p:extLst>
      <p:ext uri="{BB962C8B-B14F-4D97-AF65-F5344CB8AC3E}">
        <p14:creationId xmlns:p14="http://schemas.microsoft.com/office/powerpoint/2010/main" val="3849553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412"/>
    </mc:Choice>
    <mc:Fallback>
      <p:transition spd="slow" advTm="384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4D27F823-5C97-466C-8725-CAD5DD23F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7528" y="2764573"/>
            <a:ext cx="2165773" cy="1473619"/>
          </a:xfrm>
          <a:prstGeom prst="rect">
            <a:avLst/>
          </a:prstGeom>
        </p:spPr>
      </p:pic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47256" y="948911"/>
            <a:ext cx="3719944" cy="3534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It is actually an ion mobility experiment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/>
          <a:lstStyle/>
          <a:p>
            <a:fld id="{1969B5FB-C47F-4639-8D8B-72ED7262276C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2DF70623-14BC-446B-AD78-0678A5A30FFE}"/>
              </a:ext>
            </a:extLst>
          </p:cNvPr>
          <p:cNvSpPr txBox="1">
            <a:spLocks/>
          </p:cNvSpPr>
          <p:nvPr/>
        </p:nvSpPr>
        <p:spPr bwMode="auto">
          <a:xfrm>
            <a:off x="1101363" y="3902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BE2E1A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4099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48198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72297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96396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800" dirty="0"/>
              <a:t>IMS for detection of explosives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4B943A3-FD04-4C5E-9B2D-DBEEFA432896}"/>
              </a:ext>
            </a:extLst>
          </p:cNvPr>
          <p:cNvSpPr txBox="1"/>
          <p:nvPr/>
        </p:nvSpPr>
        <p:spPr>
          <a:xfrm>
            <a:off x="0" y="4427560"/>
            <a:ext cx="65185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>
                <a:solidFill>
                  <a:schemeClr val="bg1"/>
                </a:solidFill>
              </a:rPr>
              <a:t>https://www.dhs.gov/sites/default/files/publications/HH-IMS-Detector-TN_0712-508.pdf</a:t>
            </a:r>
          </a:p>
          <a:p>
            <a:endParaRPr lang="en-US" sz="1050">
              <a:solidFill>
                <a:schemeClr val="bg1"/>
              </a:solidFill>
            </a:endParaRPr>
          </a:p>
          <a:p>
            <a:endParaRPr lang="en-US" sz="1050">
              <a:solidFill>
                <a:schemeClr val="bg1"/>
              </a:solidFill>
            </a:endParaRPr>
          </a:p>
          <a:p>
            <a:r>
              <a:rPr lang="en-GB" sz="1050">
                <a:solidFill>
                  <a:schemeClr val="bg1"/>
                </a:solidFill>
              </a:rPr>
              <a:t>Roscioli, </a:t>
            </a:r>
            <a:r>
              <a:rPr lang="en-GB" sz="1050" i="1">
                <a:solidFill>
                  <a:schemeClr val="bg1"/>
                </a:solidFill>
              </a:rPr>
              <a:t>et al.</a:t>
            </a:r>
            <a:r>
              <a:rPr lang="en-GB" sz="1050">
                <a:solidFill>
                  <a:schemeClr val="bg1"/>
                </a:solidFill>
              </a:rPr>
              <a:t> </a:t>
            </a:r>
            <a:r>
              <a:rPr lang="en-GB" sz="1050" i="1">
                <a:solidFill>
                  <a:schemeClr val="bg1"/>
                </a:solidFill>
              </a:rPr>
              <a:t>Analytical Chemistry </a:t>
            </a:r>
            <a:r>
              <a:rPr lang="en-GB" sz="1050">
                <a:solidFill>
                  <a:schemeClr val="bg1"/>
                </a:solidFill>
              </a:rPr>
              <a:t>(2011)</a:t>
            </a:r>
            <a:r>
              <a:rPr lang="en-GB" sz="1050" b="1">
                <a:solidFill>
                  <a:schemeClr val="bg1"/>
                </a:solidFill>
              </a:rPr>
              <a:t>, 83, 5965-5971.</a:t>
            </a:r>
            <a:endParaRPr lang="en-GB" sz="1050" dirty="0">
              <a:solidFill>
                <a:schemeClr val="bg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ADC84DA-FCA2-45D4-A61F-2E9A0EC039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82" y="1517993"/>
            <a:ext cx="3610338" cy="2382824"/>
          </a:xfrm>
          <a:prstGeom prst="rect">
            <a:avLst/>
          </a:prstGeom>
        </p:spPr>
      </p:pic>
      <p:sp>
        <p:nvSpPr>
          <p:cNvPr id="11" name="Content Placeholder 12">
            <a:extLst>
              <a:ext uri="{FF2B5EF4-FFF2-40B4-BE49-F238E27FC236}">
                <a16:creationId xmlns:a16="http://schemas.microsoft.com/office/drawing/2014/main" id="{F5614F5F-54AE-4C2C-A937-6763214B1466}"/>
              </a:ext>
            </a:extLst>
          </p:cNvPr>
          <p:cNvSpPr txBox="1">
            <a:spLocks/>
          </p:cNvSpPr>
          <p:nvPr/>
        </p:nvSpPr>
        <p:spPr bwMode="auto">
          <a:xfrm>
            <a:off x="4267200" y="1199213"/>
            <a:ext cx="4274127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400" dirty="0">
                <a:solidFill>
                  <a:schemeClr val="tx1">
                    <a:alpha val="40000"/>
                  </a:schemeClr>
                </a:solidFill>
              </a:rPr>
              <a:t>Ionization sources : </a:t>
            </a:r>
            <a:r>
              <a:rPr lang="en-GB" sz="1400" baseline="30000" dirty="0">
                <a:solidFill>
                  <a:schemeClr val="tx1">
                    <a:alpha val="40000"/>
                  </a:schemeClr>
                </a:solidFill>
              </a:rPr>
              <a:t>63</a:t>
            </a:r>
            <a:r>
              <a:rPr lang="en-GB" sz="1400" dirty="0">
                <a:solidFill>
                  <a:schemeClr val="tx1">
                    <a:alpha val="40000"/>
                  </a:schemeClr>
                </a:solidFill>
              </a:rPr>
              <a:t>Ni, </a:t>
            </a:r>
            <a:r>
              <a:rPr lang="en-GB" sz="1400" dirty="0" err="1">
                <a:solidFill>
                  <a:schemeClr val="tx1">
                    <a:alpha val="40000"/>
                  </a:schemeClr>
                </a:solidFill>
              </a:rPr>
              <a:t>HePI</a:t>
            </a:r>
            <a:r>
              <a:rPr lang="en-GB" sz="1400" dirty="0">
                <a:solidFill>
                  <a:schemeClr val="tx1">
                    <a:alpha val="40000"/>
                  </a:schemeClr>
                </a:solidFill>
              </a:rPr>
              <a:t> or corona discharge</a:t>
            </a:r>
            <a:endParaRPr lang="en-GB" sz="1400" baseline="30000" dirty="0">
              <a:solidFill>
                <a:schemeClr val="tx1">
                  <a:alpha val="40000"/>
                </a:schemeClr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A172FC8B-89CC-473C-91EB-2B2F394A6408}"/>
              </a:ext>
            </a:extLst>
          </p:cNvPr>
          <p:cNvCxnSpPr>
            <a:cxnSpLocks/>
          </p:cNvCxnSpPr>
          <p:nvPr/>
        </p:nvCxnSpPr>
        <p:spPr>
          <a:xfrm>
            <a:off x="6257018" y="1517993"/>
            <a:ext cx="0" cy="290302"/>
          </a:xfrm>
          <a:prstGeom prst="straightConnector1">
            <a:avLst/>
          </a:prstGeom>
          <a:ln>
            <a:solidFill>
              <a:schemeClr val="accent1">
                <a:alpha val="40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2">
            <a:extLst>
              <a:ext uri="{FF2B5EF4-FFF2-40B4-BE49-F238E27FC236}">
                <a16:creationId xmlns:a16="http://schemas.microsoft.com/office/drawing/2014/main" id="{4FC2060C-ADB8-4F7D-901F-3817059642DC}"/>
              </a:ext>
            </a:extLst>
          </p:cNvPr>
          <p:cNvSpPr txBox="1">
            <a:spLocks/>
          </p:cNvSpPr>
          <p:nvPr/>
        </p:nvSpPr>
        <p:spPr bwMode="auto">
          <a:xfrm>
            <a:off x="4724820" y="1835242"/>
            <a:ext cx="1932708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100" dirty="0">
                <a:solidFill>
                  <a:schemeClr val="tx1">
                    <a:alpha val="40000"/>
                  </a:schemeClr>
                </a:solidFill>
              </a:rPr>
              <a:t>Emission of </a:t>
            </a:r>
            <a:r>
              <a:rPr lang="en-GB" sz="1100" dirty="0">
                <a:solidFill>
                  <a:schemeClr val="tx1">
                    <a:alpha val="40000"/>
                  </a:schemeClr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</a:t>
            </a:r>
            <a:r>
              <a:rPr lang="en-GB" sz="1100" dirty="0">
                <a:solidFill>
                  <a:schemeClr val="tx1">
                    <a:alpha val="40000"/>
                  </a:schemeClr>
                </a:solidFill>
              </a:rPr>
              <a:t> particles</a:t>
            </a:r>
          </a:p>
        </p:txBody>
      </p:sp>
      <p:sp>
        <p:nvSpPr>
          <p:cNvPr id="10" name="Content Placeholder 12">
            <a:extLst>
              <a:ext uri="{FF2B5EF4-FFF2-40B4-BE49-F238E27FC236}">
                <a16:creationId xmlns:a16="http://schemas.microsoft.com/office/drawing/2014/main" id="{D9F41D8A-81B4-4926-A5A5-814D38566004}"/>
              </a:ext>
            </a:extLst>
          </p:cNvPr>
          <p:cNvSpPr txBox="1">
            <a:spLocks/>
          </p:cNvSpPr>
          <p:nvPr/>
        </p:nvSpPr>
        <p:spPr bwMode="auto">
          <a:xfrm>
            <a:off x="4267200" y="2160790"/>
            <a:ext cx="4274127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Ion mobility analysis : Separation based on </a:t>
            </a:r>
            <a:r>
              <a:rPr lang="en-GB" sz="1400" i="1" dirty="0"/>
              <a:t>m</a:t>
            </a:r>
            <a:r>
              <a:rPr lang="en-GB" sz="1400" dirty="0"/>
              <a:t>, </a:t>
            </a:r>
            <a:r>
              <a:rPr lang="en-GB" sz="1400" i="1" dirty="0"/>
              <a:t>z</a:t>
            </a:r>
            <a:r>
              <a:rPr lang="en-GB" sz="1400" dirty="0"/>
              <a:t> and shape </a:t>
            </a:r>
            <a:endParaRPr lang="en-GB" sz="1400" baseline="30000" dirty="0"/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8D7EC4AC-CDE7-4E03-90D6-EA1DFAD04B06}"/>
              </a:ext>
            </a:extLst>
          </p:cNvPr>
          <p:cNvSpPr txBox="1">
            <a:spLocks/>
          </p:cNvSpPr>
          <p:nvPr/>
        </p:nvSpPr>
        <p:spPr bwMode="auto">
          <a:xfrm>
            <a:off x="4016259" y="3047882"/>
            <a:ext cx="1932708" cy="24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100" dirty="0"/>
              <a:t>Gated drift tube</a:t>
            </a:r>
          </a:p>
        </p:txBody>
      </p:sp>
      <p:sp>
        <p:nvSpPr>
          <p:cNvPr id="19" name="Content Placeholder 12">
            <a:extLst>
              <a:ext uri="{FF2B5EF4-FFF2-40B4-BE49-F238E27FC236}">
                <a16:creationId xmlns:a16="http://schemas.microsoft.com/office/drawing/2014/main" id="{229D9813-F2E5-4EC1-97E4-76B82826C8EF}"/>
              </a:ext>
            </a:extLst>
          </p:cNvPr>
          <p:cNvSpPr txBox="1">
            <a:spLocks/>
          </p:cNvSpPr>
          <p:nvPr/>
        </p:nvSpPr>
        <p:spPr bwMode="auto">
          <a:xfrm>
            <a:off x="6774060" y="2507755"/>
            <a:ext cx="1932708" cy="244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100" dirty="0"/>
              <a:t>FAIMS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EA3E080F-A18B-43D8-AD56-86512685222C}"/>
                  </a:ext>
                </a:extLst>
              </p:cNvPr>
              <p:cNvSpPr txBox="1"/>
              <p:nvPr/>
            </p:nvSpPr>
            <p:spPr>
              <a:xfrm>
                <a:off x="3307251" y="3455785"/>
                <a:ext cx="141801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3" name="ZoneTexte 22">
                <a:extLst>
                  <a:ext uri="{FF2B5EF4-FFF2-40B4-BE49-F238E27FC236}">
                    <a16:creationId xmlns:a16="http://schemas.microsoft.com/office/drawing/2014/main" id="{EA3E080F-A18B-43D8-AD56-865126852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7251" y="3455785"/>
                <a:ext cx="1418017" cy="5638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343F8839-82BB-4D2F-8045-2526A3BEE3D9}"/>
                  </a:ext>
                </a:extLst>
              </p:cNvPr>
              <p:cNvSpPr txBox="1"/>
              <p:nvPr/>
            </p:nvSpPr>
            <p:spPr>
              <a:xfrm>
                <a:off x="4725268" y="3336945"/>
                <a:ext cx="193226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fr-BE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fr-B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µ</m:t>
                              </m:r>
                              <m:sSub>
                                <m:sSubPr>
                                  <m:ctrlPr>
                                    <a:rPr lang="fr-B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BE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fr-BE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fr-BE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rad>
                      <m:f>
                        <m:fPr>
                          <m:ctrlPr>
                            <a:rPr lang="fr-B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𝑧𝑒</m:t>
                          </m:r>
                        </m:num>
                        <m:den>
                          <m:r>
                            <a:rPr lang="fr-BE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m:rPr>
                              <m:sty m:val="p"/>
                            </m:rPr>
                            <a:rPr lang="el-GR" b="0" i="1" smtClean="0">
                              <a:latin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343F8839-82BB-4D2F-8045-2526A3BEE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268" y="3336945"/>
                <a:ext cx="1932260" cy="8183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227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412"/>
    </mc:Choice>
    <mc:Fallback>
      <p:transition spd="slow" advTm="384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073238" y="1487349"/>
            <a:ext cx="3719944" cy="35341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Why ion mobility 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/>
          <a:lstStyle/>
          <a:p>
            <a:fld id="{1969B5FB-C47F-4639-8D8B-72ED7262276C}" type="slidenum">
              <a:rPr lang="nl-NL" smtClean="0"/>
              <a:pPr/>
              <a:t>4</a:t>
            </a:fld>
            <a:endParaRPr lang="nl-NL" dirty="0"/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2DF70623-14BC-446B-AD78-0678A5A30FFE}"/>
              </a:ext>
            </a:extLst>
          </p:cNvPr>
          <p:cNvSpPr txBox="1">
            <a:spLocks/>
          </p:cNvSpPr>
          <p:nvPr/>
        </p:nvSpPr>
        <p:spPr bwMode="auto">
          <a:xfrm>
            <a:off x="1101363" y="3902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BE2E1A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4099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48198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72297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96396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800" dirty="0"/>
              <a:t>IMS for detection of explosives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6AF9C4C-5AD2-4E4E-829A-A7768F100AE7}"/>
              </a:ext>
            </a:extLst>
          </p:cNvPr>
          <p:cNvSpPr txBox="1"/>
          <p:nvPr/>
        </p:nvSpPr>
        <p:spPr>
          <a:xfrm>
            <a:off x="0" y="4427560"/>
            <a:ext cx="651856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https://locardslab.com/2017/05/</a:t>
            </a:r>
          </a:p>
          <a:p>
            <a:endParaRPr lang="en-US" sz="1050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  <a:p>
            <a:r>
              <a:rPr lang="en-GB" sz="1050" dirty="0" err="1">
                <a:solidFill>
                  <a:schemeClr val="bg1"/>
                </a:solidFill>
              </a:rPr>
              <a:t>Roscioli</a:t>
            </a:r>
            <a:r>
              <a:rPr lang="en-GB" sz="1050" dirty="0">
                <a:solidFill>
                  <a:schemeClr val="bg1"/>
                </a:solidFill>
              </a:rPr>
              <a:t>, </a:t>
            </a:r>
            <a:r>
              <a:rPr lang="en-GB" sz="1050" i="1" dirty="0">
                <a:solidFill>
                  <a:schemeClr val="bg1"/>
                </a:solidFill>
              </a:rPr>
              <a:t>et al.</a:t>
            </a:r>
            <a:r>
              <a:rPr lang="en-GB" sz="1050" dirty="0">
                <a:solidFill>
                  <a:schemeClr val="bg1"/>
                </a:solidFill>
              </a:rPr>
              <a:t> </a:t>
            </a:r>
            <a:r>
              <a:rPr lang="en-GB" sz="1050" i="1" dirty="0">
                <a:solidFill>
                  <a:schemeClr val="bg1"/>
                </a:solidFill>
              </a:rPr>
              <a:t>Analytical Chemistry </a:t>
            </a:r>
            <a:r>
              <a:rPr lang="en-GB" sz="1050" dirty="0">
                <a:solidFill>
                  <a:schemeClr val="bg1"/>
                </a:solidFill>
              </a:rPr>
              <a:t>(2011)</a:t>
            </a:r>
            <a:r>
              <a:rPr lang="en-GB" sz="1050" b="1" dirty="0">
                <a:solidFill>
                  <a:schemeClr val="bg1"/>
                </a:solidFill>
              </a:rPr>
              <a:t>, 83, 5965-5971.</a:t>
            </a:r>
            <a:endParaRPr lang="en-GB" sz="1050" dirty="0">
              <a:solidFill>
                <a:schemeClr val="bg1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120FDD0-8551-4AF2-8E54-0A4EB975A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11" y="1385455"/>
            <a:ext cx="2385926" cy="1895907"/>
          </a:xfrm>
          <a:prstGeom prst="rect">
            <a:avLst/>
          </a:prstGeom>
        </p:spPr>
      </p:pic>
      <p:sp>
        <p:nvSpPr>
          <p:cNvPr id="12" name="Content Placeholder 12">
            <a:extLst>
              <a:ext uri="{FF2B5EF4-FFF2-40B4-BE49-F238E27FC236}">
                <a16:creationId xmlns:a16="http://schemas.microsoft.com/office/drawing/2014/main" id="{4ACDA314-BCF0-4B25-8399-58A8034B7617}"/>
              </a:ext>
            </a:extLst>
          </p:cNvPr>
          <p:cNvSpPr txBox="1">
            <a:spLocks/>
          </p:cNvSpPr>
          <p:nvPr/>
        </p:nvSpPr>
        <p:spPr bwMode="auto">
          <a:xfrm>
            <a:off x="4724820" y="1833640"/>
            <a:ext cx="3719944" cy="1347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200" dirty="0"/>
              <a:t>Easy to use by untrained operators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/>
              <a:t>Quick analysis (~s)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/>
              <a:t>Operates at atmospheric pressure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/>
              <a:t>BUT : Risks of false positive and limitations to compounds recorded in the database … 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FF757EB2-D5AB-4D20-BE87-39CDBA62E716}"/>
              </a:ext>
            </a:extLst>
          </p:cNvPr>
          <p:cNvSpPr txBox="1">
            <a:spLocks/>
          </p:cNvSpPr>
          <p:nvPr/>
        </p:nvSpPr>
        <p:spPr bwMode="auto">
          <a:xfrm>
            <a:off x="547256" y="948911"/>
            <a:ext cx="7801022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Detection of explosives/drugs by comparison with database </a:t>
            </a:r>
          </a:p>
        </p:txBody>
      </p:sp>
    </p:spTree>
    <p:extLst>
      <p:ext uri="{BB962C8B-B14F-4D97-AF65-F5344CB8AC3E}">
        <p14:creationId xmlns:p14="http://schemas.microsoft.com/office/powerpoint/2010/main" val="177174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412"/>
    </mc:Choice>
    <mc:Fallback>
      <p:transition spd="slow" advTm="3841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13060" y="4667312"/>
            <a:ext cx="535903" cy="351492"/>
          </a:xfrm>
          <a:prstGeom prst="rect">
            <a:avLst/>
          </a:prstGeom>
        </p:spPr>
        <p:txBody>
          <a:bodyPr/>
          <a:lstStyle/>
          <a:p>
            <a:fld id="{1969B5FB-C47F-4639-8D8B-72ED7262276C}" type="slidenum">
              <a:rPr lang="nl-NL" smtClean="0"/>
              <a:pPr/>
              <a:t>5</a:t>
            </a:fld>
            <a:endParaRPr lang="nl-NL" dirty="0"/>
          </a:p>
        </p:txBody>
      </p:sp>
      <p:sp>
        <p:nvSpPr>
          <p:cNvPr id="15" name="Title 11">
            <a:extLst>
              <a:ext uri="{FF2B5EF4-FFF2-40B4-BE49-F238E27FC236}">
                <a16:creationId xmlns:a16="http://schemas.microsoft.com/office/drawing/2014/main" id="{2DF70623-14BC-446B-AD78-0678A5A30FFE}"/>
              </a:ext>
            </a:extLst>
          </p:cNvPr>
          <p:cNvSpPr txBox="1">
            <a:spLocks/>
          </p:cNvSpPr>
          <p:nvPr/>
        </p:nvSpPr>
        <p:spPr bwMode="auto">
          <a:xfrm>
            <a:off x="1101363" y="390252"/>
            <a:ext cx="7246915" cy="56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rgbClr val="BE2E1A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4099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48198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72297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963960" algn="l" defTabSz="342240" rtl="0" eaLnBrk="1" fontAlgn="base" hangingPunct="1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BE2E1A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GB" sz="1800" dirty="0"/>
              <a:t>IMS for detection of explosives</a:t>
            </a:r>
          </a:p>
        </p:txBody>
      </p:sp>
      <p:sp>
        <p:nvSpPr>
          <p:cNvPr id="14" name="Content Placeholder 12">
            <a:extLst>
              <a:ext uri="{FF2B5EF4-FFF2-40B4-BE49-F238E27FC236}">
                <a16:creationId xmlns:a16="http://schemas.microsoft.com/office/drawing/2014/main" id="{FF757EB2-D5AB-4D20-BE87-39CDBA62E716}"/>
              </a:ext>
            </a:extLst>
          </p:cNvPr>
          <p:cNvSpPr txBox="1">
            <a:spLocks/>
          </p:cNvSpPr>
          <p:nvPr/>
        </p:nvSpPr>
        <p:spPr bwMode="auto">
          <a:xfrm>
            <a:off x="547256" y="948911"/>
            <a:ext cx="7801022" cy="353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976" tIns="18976" rIns="18976" bIns="18976" numCol="1" anchor="t" anchorCtr="0" compatLnSpc="1">
            <a:prstTxWarp prst="textNoShape">
              <a:avLst/>
            </a:prstTxWarp>
          </a:bodyPr>
          <a:lstStyle>
            <a:lvl1pPr marL="189110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379058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58741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796606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1004963" indent="-189110" algn="l" defTabSz="342240" rtl="0" eaLnBrk="1" fontAlgn="base" hangingPunct="1">
              <a:spcBef>
                <a:spcPct val="0"/>
              </a:spcBef>
              <a:spcAft>
                <a:spcPct val="0"/>
              </a:spcAft>
              <a:buFont typeface="Lucida Grande" charset="0"/>
              <a:buChar char="-"/>
              <a:defRPr sz="16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188518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794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070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3462" indent="-171380" algn="l" defTabSz="34276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GB" sz="1400" dirty="0"/>
              <a:t>Current research &amp; development to improve sensitivity and resolution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8CFBF67-9FED-437B-B1D7-74CDE61B6F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693"/>
          <a:stretch/>
        </p:blipFill>
        <p:spPr>
          <a:xfrm>
            <a:off x="413060" y="1386677"/>
            <a:ext cx="4222635" cy="98083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20FDBF4-EAA3-4B21-BF55-115BC659D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695" y="1963803"/>
            <a:ext cx="4508305" cy="1364601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3CBC3E03-0182-49E4-8956-66FC6E4196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770" y="2669185"/>
            <a:ext cx="4355216" cy="147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599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412"/>
    </mc:Choice>
    <mc:Fallback>
      <p:transition spd="slow" advTm="38412"/>
    </mc:Fallback>
  </mc:AlternateContent>
</p:sld>
</file>

<file path=ppt/theme/theme1.xml><?xml version="1.0" encoding="utf-8"?>
<a:theme xmlns:a="http://schemas.openxmlformats.org/drawingml/2006/main" name="RU PPT IMM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 PPT Algemeen NL 2014 BrB</Template>
  <TotalTime>805</TotalTime>
  <Words>246</Words>
  <Application>Microsoft Office PowerPoint</Application>
  <PresentationFormat>Affichage à l'écran (16:9)</PresentationFormat>
  <Paragraphs>41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 Math</vt:lpstr>
      <vt:lpstr>Lucida Grande</vt:lpstr>
      <vt:lpstr>Symbol</vt:lpstr>
      <vt:lpstr>Wingdings</vt:lpstr>
      <vt:lpstr>RU PPT IMM 2015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Radboud Universiteit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u474122</dc:creator>
  <cp:lastModifiedBy>Quentin DUEZ</cp:lastModifiedBy>
  <cp:revision>34</cp:revision>
  <dcterms:created xsi:type="dcterms:W3CDTF">2015-08-31T09:13:03Z</dcterms:created>
  <dcterms:modified xsi:type="dcterms:W3CDTF">2021-05-28T12:25:29Z</dcterms:modified>
</cp:coreProperties>
</file>