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66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7" r:id="rId14"/>
    <p:sldId id="316" r:id="rId15"/>
  </p:sldIdLst>
  <p:sldSz cx="12192000" cy="6858000"/>
  <p:notesSz cx="6858000" cy="9945688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19" autoAdjust="0"/>
  </p:normalViewPr>
  <p:slideViewPr>
    <p:cSldViewPr snapToGrid="0">
      <p:cViewPr varScale="1">
        <p:scale>
          <a:sx n="81" d="100"/>
          <a:sy n="81" d="100"/>
        </p:scale>
        <p:origin x="67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 rtlCol="0"/>
        <a:lstStyle/>
        <a:p>
          <a:pPr rtl="0"/>
          <a:endParaRPr lang="en-US"/>
        </a:p>
      </dgm:t>
    </dgm:pt>
    <dgm:pt modelId="{40FC4FFE-8987-4A26-B7F4-8A516F18ADA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de-DE" noProof="0" dirty="0"/>
            <a:t>Woraus besteht ein Thermostat?</a:t>
          </a:r>
        </a:p>
      </dgm:t>
    </dgm:pt>
    <dgm:pt modelId="{CAD7EF86-FB23-41F6-BF42-040B36DEFDB1}" type="parTrans" cxnId="{C7AD8469-3C68-4AF9-AB82-79B0043AA120}">
      <dgm:prSet/>
      <dgm:spPr/>
      <dgm:t>
        <a:bodyPr rtlCol="0"/>
        <a:lstStyle/>
        <a:p>
          <a:pPr rtl="0"/>
          <a:endParaRPr lang="de-DE" noProof="0" dirty="0"/>
        </a:p>
      </dgm:t>
    </dgm:pt>
    <dgm:pt modelId="{5B62599A-5C9B-48E7-896E-EA782AC60C8B}" type="sibTrans" cxnId="{C7AD8469-3C68-4AF9-AB82-79B0043AA120}">
      <dgm:prSet/>
      <dgm:spPr/>
      <dgm:t>
        <a:bodyPr rtlCol="0"/>
        <a:lstStyle/>
        <a:p>
          <a:pPr rtl="0"/>
          <a:endParaRPr lang="de-DE" noProof="0" dirty="0"/>
        </a:p>
      </dgm:t>
    </dgm:pt>
    <dgm:pt modelId="{49225C73-1633-42F1-AB3B-7CB183E5F8B8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de-DE" noProof="0" dirty="0"/>
            <a:t>Wie funktioniert ein Thermostat?</a:t>
          </a:r>
        </a:p>
      </dgm:t>
    </dgm:pt>
    <dgm:pt modelId="{1A0E2090-1D4F-438A-8766-B6030CE01ADD}" type="parTrans" cxnId="{A9154303-8225-4248-91DC-1B0156A35F07}">
      <dgm:prSet/>
      <dgm:spPr/>
      <dgm:t>
        <a:bodyPr rtlCol="0"/>
        <a:lstStyle/>
        <a:p>
          <a:pPr rtl="0"/>
          <a:endParaRPr lang="de-DE" noProof="0" dirty="0"/>
        </a:p>
      </dgm:t>
    </dgm:pt>
    <dgm:pt modelId="{9646853A-8964-4519-A5B1-0B7D18B2983D}" type="sibTrans" cxnId="{A9154303-8225-4248-91DC-1B0156A35F07}">
      <dgm:prSet/>
      <dgm:spPr/>
      <dgm:t>
        <a:bodyPr rtlCol="0"/>
        <a:lstStyle/>
        <a:p>
          <a:pPr rtl="0"/>
          <a:endParaRPr lang="de-DE" noProof="0" dirty="0"/>
        </a:p>
      </dgm:t>
    </dgm:pt>
    <dgm:pt modelId="{1C383F32-22E8-4F62-A3E0-BDC3D5F48992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de-DE" noProof="0" dirty="0"/>
            <a:t>Wie können wir ihn überprüfen?</a:t>
          </a:r>
        </a:p>
      </dgm:t>
    </dgm:pt>
    <dgm:pt modelId="{A7920A2F-3244-4159-AF04-6A1D38B7B317}" type="parTrans" cxnId="{C4CCE57E-E871-46D6-BAD5-880252C95D22}">
      <dgm:prSet/>
      <dgm:spPr/>
      <dgm:t>
        <a:bodyPr rtlCol="0"/>
        <a:lstStyle/>
        <a:p>
          <a:pPr rtl="0"/>
          <a:endParaRPr lang="de-DE" noProof="0" dirty="0"/>
        </a:p>
      </dgm:t>
    </dgm:pt>
    <dgm:pt modelId="{8500F72A-2C6D-4FDF-9C1D-CA691380EB0B}" type="sibTrans" cxnId="{C4CCE57E-E871-46D6-BAD5-880252C95D22}">
      <dgm:prSet/>
      <dgm:spPr/>
      <dgm:t>
        <a:bodyPr rtlCol="0"/>
        <a:lstStyle/>
        <a:p>
          <a:pPr rtl="0"/>
          <a:endParaRPr lang="de-DE" noProof="0" dirty="0"/>
        </a:p>
      </dgm:t>
    </dgm:pt>
    <dgm:pt modelId="{B6056BFB-47D7-4C5F-BA11-2CB63C56A52D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311B26C8-22B1-4363-B621-DD56FB7418C8}" type="pres">
      <dgm:prSet presAssocID="{40FC4FFE-8987-4A26-B7F4-8A516F18ADAE}" presName="compNode" presStyleCnt="0"/>
      <dgm:spPr/>
    </dgm:pt>
    <dgm:pt modelId="{A201D7A7-914C-4D24-8B82-EE40155AB0BE}" type="pres">
      <dgm:prSet presAssocID="{40FC4FFE-8987-4A26-B7F4-8A516F18ADAE}" presName="iconBgRect" presStyleLbl="bgShp" presStyleIdx="0" presStyleCnt="3"/>
      <dgm:spPr>
        <a:prstGeom prst="ellipse">
          <a:avLst/>
        </a:prstGeom>
      </dgm:spPr>
    </dgm:pt>
    <dgm:pt modelId="{8FA2F131-CD01-4CBD-B7A5-1B9B5E7F0402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bäudesteinmauer Silhouette"/>
        </a:ext>
      </dgm:extLst>
    </dgm:pt>
    <dgm:pt modelId="{F755F00C-B2DB-4097-B4BC-8F1BACC938B7}" type="pres">
      <dgm:prSet presAssocID="{40FC4FFE-8987-4A26-B7F4-8A516F18ADAE}" presName="spaceRect" presStyleCnt="0"/>
      <dgm:spPr/>
    </dgm:pt>
    <dgm:pt modelId="{08F4E96D-0DB6-4476-8C51-7CC7EC2F227B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5AB3C10D-885E-4522-AB39-7ED4318D191A}" type="pres">
      <dgm:prSet presAssocID="{5B62599A-5C9B-48E7-896E-EA782AC60C8B}" presName="sibTrans" presStyleCnt="0"/>
      <dgm:spPr/>
    </dgm:pt>
    <dgm:pt modelId="{2F278BF9-E1B2-4A1C-B065-C19A7B904219}" type="pres">
      <dgm:prSet presAssocID="{49225C73-1633-42F1-AB3B-7CB183E5F8B8}" presName="compNode" presStyleCnt="0"/>
      <dgm:spPr/>
    </dgm:pt>
    <dgm:pt modelId="{543C18BC-1989-44B2-9862-C670C61D3452}" type="pres">
      <dgm:prSet presAssocID="{49225C73-1633-42F1-AB3B-7CB183E5F8B8}" presName="iconBgRect" presStyleLbl="bgShp" presStyleIdx="1" presStyleCnt="3"/>
      <dgm:spPr>
        <a:prstGeom prst="ellipse">
          <a:avLst/>
        </a:prstGeom>
      </dgm:spPr>
    </dgm:pt>
    <dgm:pt modelId="{E94F35BC-9C76-400A-BBCA-0032259E2E5A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Ölplattform Silhouette"/>
        </a:ext>
      </dgm:extLst>
    </dgm:pt>
    <dgm:pt modelId="{503A6D04-9ADD-43CC-9847-497CD48F2D11}" type="pres">
      <dgm:prSet presAssocID="{49225C73-1633-42F1-AB3B-7CB183E5F8B8}" presName="spaceRect" presStyleCnt="0"/>
      <dgm:spPr/>
    </dgm:pt>
    <dgm:pt modelId="{20363298-B2A6-463D-A7BE-F9F67404E389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A47947BB-708D-4F7E-B072-3C2E42B34B24}" type="pres">
      <dgm:prSet presAssocID="{9646853A-8964-4519-A5B1-0B7D18B2983D}" presName="sibTrans" presStyleCnt="0"/>
      <dgm:spPr/>
    </dgm:pt>
    <dgm:pt modelId="{BDCD0AC9-D564-4025-AD8A-36664A6CBE31}" type="pres">
      <dgm:prSet presAssocID="{1C383F32-22E8-4F62-A3E0-BDC3D5F48992}" presName="compNode" presStyleCnt="0"/>
      <dgm:spPr/>
    </dgm:pt>
    <dgm:pt modelId="{5BDDFF18-9AEC-4E5E-B9AA-33D86F01A63E}" type="pres">
      <dgm:prSet presAssocID="{1C383F32-22E8-4F62-A3E0-BDC3D5F48992}" presName="iconBgRect" presStyleLbl="bgShp" presStyleIdx="2" presStyleCnt="3"/>
      <dgm:spPr>
        <a:prstGeom prst="ellipse">
          <a:avLst/>
        </a:prstGeom>
      </dgm:spPr>
    </dgm:pt>
    <dgm:pt modelId="{F09AEBFF-D2D3-4FFF-AD65-C3CEAEEB10F2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odreieck Silhouette"/>
        </a:ext>
      </dgm:extLst>
    </dgm:pt>
    <dgm:pt modelId="{F2EBFBCF-0520-415A-A886-3C4F90D208EF}" type="pres">
      <dgm:prSet presAssocID="{1C383F32-22E8-4F62-A3E0-BDC3D5F48992}" presName="spaceRect" presStyleCnt="0"/>
      <dgm:spPr/>
    </dgm:pt>
    <dgm:pt modelId="{AB9CAFAA-6939-48A6-A89B-19D1A94B9EA1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BA953D32-2DFF-47FE-AF26-C6B9E63D38DF}" type="presOf" srcId="{49225C73-1633-42F1-AB3B-7CB183E5F8B8}" destId="{20363298-B2A6-463D-A7BE-F9F67404E389}" srcOrd="0" destOrd="0" presId="urn:microsoft.com/office/officeart/2018/5/layout/IconLeafLabelList"/>
    <dgm:cxn modelId="{EC450542-0ED9-4BD6-9E85-5709B80794C5}" type="presOf" srcId="{01A66772-F185-4D58-B8BB-E9370D7A7A2B}" destId="{B6056BFB-47D7-4C5F-BA11-2CB63C56A52D}" srcOrd="0" destOrd="0" presId="urn:microsoft.com/office/officeart/2018/5/layout/IconLeaf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D55FAE9C-CF3C-44F3-9D1E-DE6DF574E6D9}" type="presOf" srcId="{1C383F32-22E8-4F62-A3E0-BDC3D5F48992}" destId="{AB9CAFAA-6939-48A6-A89B-19D1A94B9EA1}" srcOrd="0" destOrd="0" presId="urn:microsoft.com/office/officeart/2018/5/layout/IconLeafLabelList"/>
    <dgm:cxn modelId="{A85983B4-FADF-419C-BC71-B5F0871C3055}" type="presOf" srcId="{40FC4FFE-8987-4A26-B7F4-8A516F18ADAE}" destId="{08F4E96D-0DB6-4476-8C51-7CC7EC2F227B}" srcOrd="0" destOrd="0" presId="urn:microsoft.com/office/officeart/2018/5/layout/IconLeafLabelList"/>
    <dgm:cxn modelId="{A3E74EE8-8900-4EBD-8983-3BF0AFD6DCC7}" type="presParOf" srcId="{B6056BFB-47D7-4C5F-BA11-2CB63C56A52D}" destId="{311B26C8-22B1-4363-B621-DD56FB7418C8}" srcOrd="0" destOrd="0" presId="urn:microsoft.com/office/officeart/2018/5/layout/IconLeafLabelList"/>
    <dgm:cxn modelId="{044EA9E0-B51B-492A-BE32-015CEAD0BAC9}" type="presParOf" srcId="{311B26C8-22B1-4363-B621-DD56FB7418C8}" destId="{A201D7A7-914C-4D24-8B82-EE40155AB0BE}" srcOrd="0" destOrd="0" presId="urn:microsoft.com/office/officeart/2018/5/layout/IconLeafLabelList"/>
    <dgm:cxn modelId="{08373EC6-14CB-429D-9495-F32683B931D7}" type="presParOf" srcId="{311B26C8-22B1-4363-B621-DD56FB7418C8}" destId="{8FA2F131-CD01-4CBD-B7A5-1B9B5E7F0402}" srcOrd="1" destOrd="0" presId="urn:microsoft.com/office/officeart/2018/5/layout/IconLeafLabelList"/>
    <dgm:cxn modelId="{9AB500F0-62A2-4E73-B4F4-5056804C8D6A}" type="presParOf" srcId="{311B26C8-22B1-4363-B621-DD56FB7418C8}" destId="{F755F00C-B2DB-4097-B4BC-8F1BACC938B7}" srcOrd="2" destOrd="0" presId="urn:microsoft.com/office/officeart/2018/5/layout/IconLeafLabelList"/>
    <dgm:cxn modelId="{676606A7-6564-4CEB-ACE0-4FF9A3A04E67}" type="presParOf" srcId="{311B26C8-22B1-4363-B621-DD56FB7418C8}" destId="{08F4E96D-0DB6-4476-8C51-7CC7EC2F227B}" srcOrd="3" destOrd="0" presId="urn:microsoft.com/office/officeart/2018/5/layout/IconLeafLabelList"/>
    <dgm:cxn modelId="{EAE0F94A-A454-4049-84F7-9EC90E847A03}" type="presParOf" srcId="{B6056BFB-47D7-4C5F-BA11-2CB63C56A52D}" destId="{5AB3C10D-885E-4522-AB39-7ED4318D191A}" srcOrd="1" destOrd="0" presId="urn:microsoft.com/office/officeart/2018/5/layout/IconLeafLabelList"/>
    <dgm:cxn modelId="{B0B5B21A-5ADD-4500-9A67-9B26AF543EBA}" type="presParOf" srcId="{B6056BFB-47D7-4C5F-BA11-2CB63C56A52D}" destId="{2F278BF9-E1B2-4A1C-B065-C19A7B904219}" srcOrd="2" destOrd="0" presId="urn:microsoft.com/office/officeart/2018/5/layout/IconLeafLabelList"/>
    <dgm:cxn modelId="{11FEAF2C-54F7-4E9C-A1D6-5FA0BF7F3665}" type="presParOf" srcId="{2F278BF9-E1B2-4A1C-B065-C19A7B904219}" destId="{543C18BC-1989-44B2-9862-C670C61D3452}" srcOrd="0" destOrd="0" presId="urn:microsoft.com/office/officeart/2018/5/layout/IconLeafLabelList"/>
    <dgm:cxn modelId="{92C17ECB-A80D-4A0E-95CF-40A53D32275F}" type="presParOf" srcId="{2F278BF9-E1B2-4A1C-B065-C19A7B904219}" destId="{E94F35BC-9C76-400A-BBCA-0032259E2E5A}" srcOrd="1" destOrd="0" presId="urn:microsoft.com/office/officeart/2018/5/layout/IconLeafLabelList"/>
    <dgm:cxn modelId="{54E5AE33-4BE6-44E7-871B-1103A0BA7A56}" type="presParOf" srcId="{2F278BF9-E1B2-4A1C-B065-C19A7B904219}" destId="{503A6D04-9ADD-43CC-9847-497CD48F2D11}" srcOrd="2" destOrd="0" presId="urn:microsoft.com/office/officeart/2018/5/layout/IconLeafLabelList"/>
    <dgm:cxn modelId="{3575FCA0-4FCE-460A-8D84-2C767D311A20}" type="presParOf" srcId="{2F278BF9-E1B2-4A1C-B065-C19A7B904219}" destId="{20363298-B2A6-463D-A7BE-F9F67404E389}" srcOrd="3" destOrd="0" presId="urn:microsoft.com/office/officeart/2018/5/layout/IconLeafLabelList"/>
    <dgm:cxn modelId="{4FD22448-C17B-4C43-BAB3-A0B7AA9BCE0D}" type="presParOf" srcId="{B6056BFB-47D7-4C5F-BA11-2CB63C56A52D}" destId="{A47947BB-708D-4F7E-B072-3C2E42B34B24}" srcOrd="3" destOrd="0" presId="urn:microsoft.com/office/officeart/2018/5/layout/IconLeafLabelList"/>
    <dgm:cxn modelId="{75E30F4F-0E76-457B-9D4F-CDE27C2F7F77}" type="presParOf" srcId="{B6056BFB-47D7-4C5F-BA11-2CB63C56A52D}" destId="{BDCD0AC9-D564-4025-AD8A-36664A6CBE31}" srcOrd="4" destOrd="0" presId="urn:microsoft.com/office/officeart/2018/5/layout/IconLeafLabelList"/>
    <dgm:cxn modelId="{C6A367E7-6A7C-42CB-94E4-8EA78AEF87BF}" type="presParOf" srcId="{BDCD0AC9-D564-4025-AD8A-36664A6CBE31}" destId="{5BDDFF18-9AEC-4E5E-B9AA-33D86F01A63E}" srcOrd="0" destOrd="0" presId="urn:microsoft.com/office/officeart/2018/5/layout/IconLeafLabelList"/>
    <dgm:cxn modelId="{B180CBEB-FA9F-4E52-8CA3-A65CB80BB91B}" type="presParOf" srcId="{BDCD0AC9-D564-4025-AD8A-36664A6CBE31}" destId="{F09AEBFF-D2D3-4FFF-AD65-C3CEAEEB10F2}" srcOrd="1" destOrd="0" presId="urn:microsoft.com/office/officeart/2018/5/layout/IconLeafLabelList"/>
    <dgm:cxn modelId="{170B020E-1E19-4EB4-A72C-4FCF01A7DD7E}" type="presParOf" srcId="{BDCD0AC9-D564-4025-AD8A-36664A6CBE31}" destId="{F2EBFBCF-0520-415A-A886-3C4F90D208EF}" srcOrd="2" destOrd="0" presId="urn:microsoft.com/office/officeart/2018/5/layout/IconLeafLabelList"/>
    <dgm:cxn modelId="{CADD8F7D-722C-42A0-AF21-39A3559F8D7B}" type="presParOf" srcId="{BDCD0AC9-D564-4025-AD8A-36664A6CBE31}" destId="{AB9CAFAA-6939-48A6-A89B-19D1A94B9EA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1D7A7-914C-4D24-8B82-EE40155AB0BE}">
      <dsp:nvSpPr>
        <dsp:cNvPr id="0" name=""/>
        <dsp:cNvSpPr/>
      </dsp:nvSpPr>
      <dsp:spPr>
        <a:xfrm>
          <a:off x="616949" y="340539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2F131-CD01-4CBD-B7A5-1B9B5E7F0402}">
      <dsp:nvSpPr>
        <dsp:cNvPr id="0" name=""/>
        <dsp:cNvSpPr/>
      </dsp:nvSpPr>
      <dsp:spPr>
        <a:xfrm>
          <a:off x="1004512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4E96D-0DB6-4476-8C51-7CC7EC2F227B}">
      <dsp:nvSpPr>
        <dsp:cNvPr id="0" name=""/>
        <dsp:cNvSpPr/>
      </dsp:nvSpPr>
      <dsp:spPr>
        <a:xfrm>
          <a:off x="35606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400" kern="1200" noProof="0" dirty="0"/>
            <a:t>Woraus besteht ein Thermostat?</a:t>
          </a:r>
        </a:p>
      </dsp:txBody>
      <dsp:txXfrm>
        <a:off x="35606" y="2725540"/>
        <a:ext cx="2981250" cy="720000"/>
      </dsp:txXfrm>
    </dsp:sp>
    <dsp:sp modelId="{543C18BC-1989-44B2-9862-C670C61D3452}">
      <dsp:nvSpPr>
        <dsp:cNvPr id="0" name=""/>
        <dsp:cNvSpPr/>
      </dsp:nvSpPr>
      <dsp:spPr>
        <a:xfrm>
          <a:off x="4119918" y="340539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F35BC-9C76-400A-BBCA-0032259E2E5A}">
      <dsp:nvSpPr>
        <dsp:cNvPr id="0" name=""/>
        <dsp:cNvSpPr/>
      </dsp:nvSpPr>
      <dsp:spPr>
        <a:xfrm>
          <a:off x="4507481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63298-B2A6-463D-A7BE-F9F67404E389}">
      <dsp:nvSpPr>
        <dsp:cNvPr id="0" name=""/>
        <dsp:cNvSpPr/>
      </dsp:nvSpPr>
      <dsp:spPr>
        <a:xfrm>
          <a:off x="3538574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400" kern="1200" noProof="0" dirty="0"/>
            <a:t>Wie funktioniert ein Thermostat?</a:t>
          </a:r>
        </a:p>
      </dsp:txBody>
      <dsp:txXfrm>
        <a:off x="3538574" y="2725540"/>
        <a:ext cx="2981250" cy="720000"/>
      </dsp:txXfrm>
    </dsp:sp>
    <dsp:sp modelId="{5BDDFF18-9AEC-4E5E-B9AA-33D86F01A63E}">
      <dsp:nvSpPr>
        <dsp:cNvPr id="0" name=""/>
        <dsp:cNvSpPr/>
      </dsp:nvSpPr>
      <dsp:spPr>
        <a:xfrm>
          <a:off x="7622887" y="340539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AEBFF-D2D3-4FFF-AD65-C3CEAEEB10F2}">
      <dsp:nvSpPr>
        <dsp:cNvPr id="0" name=""/>
        <dsp:cNvSpPr/>
      </dsp:nvSpPr>
      <dsp:spPr>
        <a:xfrm>
          <a:off x="8010450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CAFAA-6939-48A6-A89B-19D1A94B9EA1}">
      <dsp:nvSpPr>
        <dsp:cNvPr id="0" name=""/>
        <dsp:cNvSpPr/>
      </dsp:nvSpPr>
      <dsp:spPr>
        <a:xfrm>
          <a:off x="7041543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400" kern="1200" noProof="0" dirty="0"/>
            <a:t>Wie können wir ihn überprüfen?</a:t>
          </a:r>
        </a:p>
      </dsp:txBody>
      <dsp:txXfrm>
        <a:off x="7041543" y="2725540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Symbolliste mit Blattbezeichnungen"/>
  <dgm:desc val="Hiermit zeigen Sie nicht sequenzielle oder gruppierte Informationsblöcke begleitet von einem zugehörigen visuellen Element an. Eignet sich am besten für Symbole oder kleine Bilder mit kurzen Textbeschriftungen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3BB20-63E5-4D2B-9036-593CBBD48C0D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487D2-6C6C-49E1-B6DF-2F349FB8F6E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02166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14055-EB05-44E8-89CB-3F3909881985}" type="datetime1">
              <a:rPr lang="de-DE" noProof="0" smtClean="0"/>
              <a:t>06.12.2022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A757-CDCA-4377-B0EF-37B3573B51B5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16692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A757-CDCA-4377-B0EF-37B3573B51B5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3688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A757-CDCA-4377-B0EF-37B3573B51B5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2158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A757-CDCA-4377-B0EF-37B3573B51B5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575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A757-CDCA-4377-B0EF-37B3573B51B5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0694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A757-CDCA-4377-B0EF-37B3573B51B5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5346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A757-CDCA-4377-B0EF-37B3573B51B5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090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A757-CDCA-4377-B0EF-37B3573B51B5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0489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A757-CDCA-4377-B0EF-37B3573B51B5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649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A757-CDCA-4377-B0EF-37B3573B51B5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232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A757-CDCA-4377-B0EF-37B3573B51B5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6072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A757-CDCA-4377-B0EF-37B3573B51B5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977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E0C505-C10E-49B9-B6E4-DA78B95425DC}" type="datetime1">
              <a:rPr lang="de-DE" noProof="0" smtClean="0"/>
              <a:t>06.12.2022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DE397B-B8D4-418F-A6D0-FC7B177B0BC8}" type="datetime1">
              <a:rPr lang="de-DE" noProof="0" smtClean="0"/>
              <a:t>06.12.2022</a:t>
            </a:fld>
            <a:endParaRPr lang="de-DE" noProof="0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901BEF-0C60-46B3-92A7-A2075C1BCB8B}" type="datetime1">
              <a:rPr lang="de-DE" noProof="0" smtClean="0"/>
              <a:t>06.12.2022</a:t>
            </a:fld>
            <a:endParaRPr lang="de-DE" noProof="0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05495C-B470-4516-88E2-599C8CAC8111}" type="datetime1">
              <a:rPr lang="de-DE" noProof="0" smtClean="0"/>
              <a:t>06.12.2022</a:t>
            </a:fld>
            <a:endParaRPr lang="de-DE" noProof="0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 rtl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56F28B-8A78-4B03-95A3-A43A9E37E97D}" type="datetime1">
              <a:rPr lang="de-DE" noProof="0" smtClean="0"/>
              <a:t>06.12.2022</a:t>
            </a:fld>
            <a:endParaRPr lang="de-DE" noProof="0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AE8466-7DA0-4D17-A6B3-7B58C9CE5CCD}" type="datetime1">
              <a:rPr lang="de-DE" noProof="0" smtClean="0"/>
              <a:t>06.12.2022</a:t>
            </a:fld>
            <a:endParaRPr lang="de-DE" noProof="0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B1F0C6-354D-4266-B96B-417B05B0B2ED}" type="datetime1">
              <a:rPr lang="de-DE" noProof="0" smtClean="0"/>
              <a:t>06.12.2022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1F46ADE6-1049-4CD9-9C11-ADF5C452646C}" type="datetime1">
              <a:rPr lang="de-DE" noProof="0" smtClean="0"/>
              <a:t>06.12.2022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6B11EEDF-0542-4DFE-BC51-DF61443B6179}" type="datetime1">
              <a:rPr lang="de-DE" noProof="0" smtClean="0"/>
              <a:t>06.12.2022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FDEBF1B8-8418-4DC2-AF09-ABBD16FB5813}" type="datetime1">
              <a:rPr lang="de-DE" noProof="0" smtClean="0"/>
              <a:t>06.12.2022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tif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7.png"/><Relationship Id="rId18" Type="http://schemas.openxmlformats.org/officeDocument/2006/relationships/image" Target="../media/image12.sv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5.png"/><Relationship Id="rId7" Type="http://schemas.openxmlformats.org/officeDocument/2006/relationships/image" Target="../media/image19.png"/><Relationship Id="rId12" Type="http://schemas.openxmlformats.org/officeDocument/2006/relationships/image" Target="../media/image16.sv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2.svg"/><Relationship Id="rId20" Type="http://schemas.openxmlformats.org/officeDocument/2006/relationships/image" Target="../media/image24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tif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0.sv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sv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29.svg"/><Relationship Id="rId10" Type="http://schemas.openxmlformats.org/officeDocument/2006/relationships/image" Target="../media/image16.svg"/><Relationship Id="rId19" Type="http://schemas.openxmlformats.org/officeDocument/2006/relationships/image" Target="../media/image24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24.svg"/><Relationship Id="rId3" Type="http://schemas.openxmlformats.org/officeDocument/2006/relationships/image" Target="../media/image31.pn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9.svg"/><Relationship Id="rId10" Type="http://schemas.openxmlformats.org/officeDocument/2006/relationships/image" Target="../media/image15.pn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24.svg"/><Relationship Id="rId3" Type="http://schemas.openxmlformats.org/officeDocument/2006/relationships/image" Target="../media/image32.pn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9.svg"/><Relationship Id="rId10" Type="http://schemas.openxmlformats.org/officeDocument/2006/relationships/image" Target="../media/image15.pn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33.png"/><Relationship Id="rId7" Type="http://schemas.openxmlformats.org/officeDocument/2006/relationships/image" Target="../media/image12.sv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36.png"/><Relationship Id="rId7" Type="http://schemas.openxmlformats.org/officeDocument/2006/relationships/image" Target="../media/image12.sv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hteck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 rtlCol="0">
            <a:normAutofit/>
          </a:bodyPr>
          <a:lstStyle/>
          <a:p>
            <a:r>
              <a:rPr lang="de-DE" dirty="0"/>
              <a:t>Thermostat verstehen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TeamEnergy.org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r>
              <a:rPr lang="de-DE" dirty="0"/>
              <a:t>Wie überprüfen wir den Thermostat?</a:t>
            </a:r>
          </a:p>
        </p:txBody>
      </p:sp>
      <p:pic>
        <p:nvPicPr>
          <p:cNvPr id="14" name="Inhaltsplatzhalter 13" descr="Ein Bild, das drinnen, weiß enthält.&#10;&#10;Automatisch generierte Beschreibung">
            <a:extLst>
              <a:ext uri="{FF2B5EF4-FFF2-40B4-BE49-F238E27FC236}">
                <a16:creationId xmlns:a16="http://schemas.microsoft.com/office/drawing/2014/main" id="{371BDC8B-B171-E9C1-58A5-63D5E7F457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23264" y="2120900"/>
            <a:ext cx="4587659" cy="3748088"/>
          </a:xfrm>
        </p:spPr>
      </p:pic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A5F59665-5928-417C-9108-F293A293A8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65925" y="2915444"/>
            <a:ext cx="4140200" cy="2159000"/>
          </a:xfrm>
        </p:spPr>
      </p:pic>
    </p:spTree>
    <p:extLst>
      <p:ext uri="{BB962C8B-B14F-4D97-AF65-F5344CB8AC3E}">
        <p14:creationId xmlns:p14="http://schemas.microsoft.com/office/powerpoint/2010/main" val="339989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r>
              <a:rPr lang="de-DE" dirty="0"/>
              <a:t>Wie überprüfen wir den Thermostat?</a:t>
            </a:r>
          </a:p>
        </p:txBody>
      </p:sp>
      <p:pic>
        <p:nvPicPr>
          <p:cNvPr id="23" name="Inhaltsplatzhalter 22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1E3542E3-0690-DCDA-B937-B838D45340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02223" y="2120900"/>
            <a:ext cx="3667604" cy="3748088"/>
          </a:xfrm>
        </p:spPr>
      </p:pic>
      <p:pic>
        <p:nvPicPr>
          <p:cNvPr id="19" name="Inhaltsplatzhalter 18">
            <a:extLst>
              <a:ext uri="{FF2B5EF4-FFF2-40B4-BE49-F238E27FC236}">
                <a16:creationId xmlns:a16="http://schemas.microsoft.com/office/drawing/2014/main" id="{83C7B6B9-1758-DCB6-024F-F224AC7B38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96963" y="2634325"/>
            <a:ext cx="4640262" cy="2721238"/>
          </a:xfrm>
        </p:spPr>
      </p:pic>
    </p:spTree>
    <p:extLst>
      <p:ext uri="{BB962C8B-B14F-4D97-AF65-F5344CB8AC3E}">
        <p14:creationId xmlns:p14="http://schemas.microsoft.com/office/powerpoint/2010/main" val="361911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>
            <a:normAutofit/>
          </a:bodyPr>
          <a:lstStyle/>
          <a:p>
            <a:r>
              <a:rPr lang="de-DE" dirty="0"/>
              <a:t>Unsere Themen </a:t>
            </a:r>
          </a:p>
        </p:txBody>
      </p:sp>
      <p:graphicFrame>
        <p:nvGraphicFramePr>
          <p:cNvPr id="4" name="Inhaltsplatzhalter 2" descr="SmartArt-Grafik">
            <a:extLst>
              <a:ext uri="{FF2B5EF4-FFF2-40B4-BE49-F238E27FC236}">
                <a16:creationId xmlns:a16="http://schemas.microsoft.com/office/drawing/2014/main" id="{59F5A1AC-D08D-42AE-B94A-1CAFB517D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234348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5522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r>
              <a:rPr lang="de-DE" dirty="0"/>
              <a:t>Aufbau eines Thermostaten 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4B2AA2A-60B0-6EA8-9891-C4DCE184E5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97280" y="2458084"/>
            <a:ext cx="4639736" cy="3073825"/>
          </a:xfr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205A0F6-8E99-D008-318D-3D30F4523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r>
              <a:rPr lang="en-US" dirty="0" err="1"/>
              <a:t>Ordne</a:t>
            </a:r>
            <a:r>
              <a:rPr lang="en-US" dirty="0"/>
              <a:t> </a:t>
            </a:r>
            <a:r>
              <a:rPr lang="en-US" dirty="0" err="1"/>
              <a:t>diese</a:t>
            </a:r>
            <a:r>
              <a:rPr lang="en-US" dirty="0"/>
              <a:t> </a:t>
            </a:r>
            <a:r>
              <a:rPr lang="en-US" dirty="0" err="1"/>
              <a:t>Teile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:</a:t>
            </a:r>
          </a:p>
          <a:p>
            <a:pPr marL="384048" lvl="2" indent="0">
              <a:buNone/>
            </a:pPr>
            <a:r>
              <a:rPr lang="en-US" sz="2000" dirty="0" err="1"/>
              <a:t>Ausdehnungselement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 err="1"/>
              <a:t>Drehgriff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 err="1"/>
              <a:t>Rückstellfeder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 err="1"/>
              <a:t>Übertragungsstift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Ventil mit </a:t>
            </a:r>
            <a:r>
              <a:rPr lang="en-US" sz="2000" dirty="0" err="1"/>
              <a:t>Ventilstift</a:t>
            </a:r>
            <a:endParaRPr lang="en-US" sz="2000" dirty="0"/>
          </a:p>
        </p:txBody>
      </p:sp>
      <p:pic>
        <p:nvPicPr>
          <p:cNvPr id="20" name="Grafik 19" descr="Marke 1 Silhouette">
            <a:extLst>
              <a:ext uri="{FF2B5EF4-FFF2-40B4-BE49-F238E27FC236}">
                <a16:creationId xmlns:a16="http://schemas.microsoft.com/office/drawing/2014/main" id="{AC21AA83-6862-0F66-D9F5-EE57B55EA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3120" y="2611687"/>
            <a:ext cx="274320" cy="274320"/>
          </a:xfrm>
          <a:prstGeom prst="rect">
            <a:avLst/>
          </a:prstGeom>
        </p:spPr>
      </p:pic>
      <p:pic>
        <p:nvPicPr>
          <p:cNvPr id="22" name="Grafik 21" descr="Abzeichen Silhouette">
            <a:extLst>
              <a:ext uri="{FF2B5EF4-FFF2-40B4-BE49-F238E27FC236}">
                <a16:creationId xmlns:a16="http://schemas.microsoft.com/office/drawing/2014/main" id="{AFC59739-D326-7B2B-6DD6-6A5B7D3AFE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13120" y="2968550"/>
            <a:ext cx="274320" cy="274320"/>
          </a:xfrm>
          <a:prstGeom prst="rect">
            <a:avLst/>
          </a:prstGeom>
        </p:spPr>
      </p:pic>
      <p:pic>
        <p:nvPicPr>
          <p:cNvPr id="24" name="Grafik 23" descr="Marke 3 Silhouette">
            <a:extLst>
              <a:ext uri="{FF2B5EF4-FFF2-40B4-BE49-F238E27FC236}">
                <a16:creationId xmlns:a16="http://schemas.microsoft.com/office/drawing/2014/main" id="{7D0A0113-76FA-13AF-EC17-2FC14D4FB5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25960" y="3337268"/>
            <a:ext cx="274320" cy="274320"/>
          </a:xfrm>
          <a:prstGeom prst="rect">
            <a:avLst/>
          </a:prstGeom>
        </p:spPr>
      </p:pic>
      <p:pic>
        <p:nvPicPr>
          <p:cNvPr id="26" name="Grafik 25" descr="Marke 4 Silhouette">
            <a:extLst>
              <a:ext uri="{FF2B5EF4-FFF2-40B4-BE49-F238E27FC236}">
                <a16:creationId xmlns:a16="http://schemas.microsoft.com/office/drawing/2014/main" id="{E7F89064-B4E2-E35C-2BC3-5BF8BEEA0F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25960" y="3744584"/>
            <a:ext cx="274320" cy="274320"/>
          </a:xfrm>
          <a:prstGeom prst="rect">
            <a:avLst/>
          </a:prstGeom>
        </p:spPr>
      </p:pic>
      <p:pic>
        <p:nvPicPr>
          <p:cNvPr id="28" name="Grafik 27" descr="Marke 5 Silhouette">
            <a:extLst>
              <a:ext uri="{FF2B5EF4-FFF2-40B4-BE49-F238E27FC236}">
                <a16:creationId xmlns:a16="http://schemas.microsoft.com/office/drawing/2014/main" id="{75E6EBCD-A9E3-C126-5A0C-66FD53798A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25960" y="4114507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9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r>
              <a:rPr lang="de-DE" dirty="0"/>
              <a:t>Aufbau eines Thermostaten 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4B2AA2A-60B0-6EA8-9891-C4DCE184E5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97280" y="2458084"/>
            <a:ext cx="4639736" cy="3073825"/>
          </a:xfr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205A0F6-8E99-D008-318D-3D30F4523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r>
              <a:rPr lang="en-US" dirty="0" err="1"/>
              <a:t>Ordne</a:t>
            </a:r>
            <a:r>
              <a:rPr lang="en-US" dirty="0"/>
              <a:t> </a:t>
            </a:r>
            <a:r>
              <a:rPr lang="en-US" dirty="0" err="1"/>
              <a:t>diese</a:t>
            </a:r>
            <a:r>
              <a:rPr lang="en-US" dirty="0"/>
              <a:t> </a:t>
            </a:r>
            <a:r>
              <a:rPr lang="en-US" dirty="0" err="1"/>
              <a:t>Teile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:</a:t>
            </a:r>
          </a:p>
          <a:p>
            <a:pPr marL="384048" lvl="2" indent="0">
              <a:buNone/>
            </a:pPr>
            <a:r>
              <a:rPr lang="en-US" sz="2000" dirty="0" err="1"/>
              <a:t>Ausdehnungselement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 err="1"/>
              <a:t>Drehgriff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 err="1"/>
              <a:t>Rückstellfeder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 err="1"/>
              <a:t>Übertragungsstift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Ventil mit </a:t>
            </a:r>
            <a:r>
              <a:rPr lang="en-US" sz="2000" dirty="0" err="1"/>
              <a:t>Ventilstift</a:t>
            </a:r>
            <a:endParaRPr lang="en-US" sz="2000" dirty="0"/>
          </a:p>
        </p:txBody>
      </p:sp>
      <p:pic>
        <p:nvPicPr>
          <p:cNvPr id="20" name="Grafik 19" descr="Marke 1 Silhouette">
            <a:extLst>
              <a:ext uri="{FF2B5EF4-FFF2-40B4-BE49-F238E27FC236}">
                <a16:creationId xmlns:a16="http://schemas.microsoft.com/office/drawing/2014/main" id="{AC21AA83-6862-0F66-D9F5-EE57B55EA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3120" y="2611687"/>
            <a:ext cx="274320" cy="274320"/>
          </a:xfrm>
          <a:prstGeom prst="rect">
            <a:avLst/>
          </a:prstGeom>
        </p:spPr>
      </p:pic>
      <p:pic>
        <p:nvPicPr>
          <p:cNvPr id="22" name="Grafik 21" descr="Abzeichen Silhouette">
            <a:extLst>
              <a:ext uri="{FF2B5EF4-FFF2-40B4-BE49-F238E27FC236}">
                <a16:creationId xmlns:a16="http://schemas.microsoft.com/office/drawing/2014/main" id="{AFC59739-D326-7B2B-6DD6-6A5B7D3AFE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26101" y="4580533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4" name="Grafik 23" descr="Marke 3 Silhouette">
            <a:extLst>
              <a:ext uri="{FF2B5EF4-FFF2-40B4-BE49-F238E27FC236}">
                <a16:creationId xmlns:a16="http://schemas.microsoft.com/office/drawing/2014/main" id="{7D0A0113-76FA-13AF-EC17-2FC14D4FB5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25697" y="2764908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6" name="Grafik 25" descr="Marke 4 Silhouette">
            <a:extLst>
              <a:ext uri="{FF2B5EF4-FFF2-40B4-BE49-F238E27FC236}">
                <a16:creationId xmlns:a16="http://schemas.microsoft.com/office/drawing/2014/main" id="{E7F89064-B4E2-E35C-2BC3-5BF8BEEA0F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25960" y="3744584"/>
            <a:ext cx="274320" cy="274320"/>
          </a:xfrm>
          <a:prstGeom prst="rect">
            <a:avLst/>
          </a:prstGeom>
        </p:spPr>
      </p:pic>
      <p:pic>
        <p:nvPicPr>
          <p:cNvPr id="28" name="Grafik 27" descr="Marke 5 Silhouette">
            <a:extLst>
              <a:ext uri="{FF2B5EF4-FFF2-40B4-BE49-F238E27FC236}">
                <a16:creationId xmlns:a16="http://schemas.microsoft.com/office/drawing/2014/main" id="{75E6EBCD-A9E3-C126-5A0C-66FD53798A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25960" y="4114507"/>
            <a:ext cx="274320" cy="274320"/>
          </a:xfrm>
          <a:prstGeom prst="rect">
            <a:avLst/>
          </a:prstGeom>
        </p:spPr>
      </p:pic>
      <p:pic>
        <p:nvPicPr>
          <p:cNvPr id="3" name="Grafik 2" descr="Marke 1 Silhouette">
            <a:extLst>
              <a:ext uri="{FF2B5EF4-FFF2-40B4-BE49-F238E27FC236}">
                <a16:creationId xmlns:a16="http://schemas.microsoft.com/office/drawing/2014/main" id="{86093F2B-BAE1-B44F-18B3-6044DC71D6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80159" y="3475833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1C51012E-367C-FFF1-B76B-67B3488F1C9D}"/>
              </a:ext>
            </a:extLst>
          </p:cNvPr>
          <p:cNvCxnSpPr>
            <a:cxnSpLocks/>
          </p:cNvCxnSpPr>
          <p:nvPr/>
        </p:nvCxnSpPr>
        <p:spPr>
          <a:xfrm flipH="1">
            <a:off x="2425697" y="3039228"/>
            <a:ext cx="98844" cy="7370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Grafik 9" descr="Marke 3 Silhouette">
            <a:extLst>
              <a:ext uri="{FF2B5EF4-FFF2-40B4-BE49-F238E27FC236}">
                <a16:creationId xmlns:a16="http://schemas.microsoft.com/office/drawing/2014/main" id="{5710FD7D-BE11-1AED-B989-539299CC9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25960" y="3349029"/>
            <a:ext cx="274320" cy="274320"/>
          </a:xfrm>
          <a:prstGeom prst="rect">
            <a:avLst/>
          </a:prstGeom>
        </p:spPr>
      </p:pic>
      <p:pic>
        <p:nvPicPr>
          <p:cNvPr id="11" name="Grafik 10" descr="Abzeichen Silhouette">
            <a:extLst>
              <a:ext uri="{FF2B5EF4-FFF2-40B4-BE49-F238E27FC236}">
                <a16:creationId xmlns:a16="http://schemas.microsoft.com/office/drawing/2014/main" id="{0DA39934-78B6-5B67-51DE-C343A875A4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13120" y="2962910"/>
            <a:ext cx="274320" cy="274320"/>
          </a:xfrm>
          <a:prstGeom prst="rect">
            <a:avLst/>
          </a:prstGeom>
        </p:spPr>
      </p:pic>
      <p:pic>
        <p:nvPicPr>
          <p:cNvPr id="13" name="Grafik 12" descr="Marke 4 Silhouette">
            <a:extLst>
              <a:ext uri="{FF2B5EF4-FFF2-40B4-BE49-F238E27FC236}">
                <a16:creationId xmlns:a16="http://schemas.microsoft.com/office/drawing/2014/main" id="{230AC707-5C54-6C65-52FB-4F4FFF1349A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624075" y="3857836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Grafik 13" descr="Marke 5 Silhouette">
            <a:extLst>
              <a:ext uri="{FF2B5EF4-FFF2-40B4-BE49-F238E27FC236}">
                <a16:creationId xmlns:a16="http://schemas.microsoft.com/office/drawing/2014/main" id="{2EAC3D9E-B527-7FD9-1699-B3D64244FA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539415" y="3868468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96651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r>
              <a:rPr lang="de-DE" dirty="0"/>
              <a:t>Wie funktioniert ein Thermostat?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205A0F6-8E99-D008-318D-3D30F4523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r>
              <a:rPr lang="en-US" dirty="0"/>
              <a:t>Was ist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?</a:t>
            </a:r>
          </a:p>
          <a:p>
            <a:pPr marL="384048" lvl="2" indent="0">
              <a:buNone/>
            </a:pPr>
            <a:r>
              <a:rPr lang="en-US" sz="2000" dirty="0"/>
              <a:t>Der Thermostat </a:t>
            </a:r>
            <a:r>
              <a:rPr lang="en-US" sz="2000" dirty="0" err="1"/>
              <a:t>steht</a:t>
            </a:r>
            <a:r>
              <a:rPr lang="en-US" sz="2000" dirty="0"/>
              <a:t> auf </a:t>
            </a:r>
            <a:r>
              <a:rPr lang="en-US" sz="2000" dirty="0" err="1"/>
              <a:t>Stufe</a:t>
            </a:r>
            <a:r>
              <a:rPr lang="en-US" sz="2000" dirty="0"/>
              <a:t> 1</a:t>
            </a:r>
          </a:p>
          <a:p>
            <a:pPr marL="384048" lvl="2" indent="0">
              <a:buNone/>
            </a:pPr>
            <a:r>
              <a:rPr lang="en-US" sz="2000" dirty="0"/>
              <a:t>Das Ventil ist </a:t>
            </a:r>
            <a:r>
              <a:rPr lang="en-US" sz="2000" dirty="0" err="1"/>
              <a:t>teilweise</a:t>
            </a:r>
            <a:r>
              <a:rPr lang="en-US" sz="2000" dirty="0"/>
              <a:t> </a:t>
            </a:r>
            <a:r>
              <a:rPr lang="en-US" sz="2000" dirty="0" err="1"/>
              <a:t>offen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Es </a:t>
            </a:r>
            <a:r>
              <a:rPr lang="en-US" sz="2000" dirty="0" err="1"/>
              <a:t>fließt</a:t>
            </a:r>
            <a:r>
              <a:rPr lang="en-US" sz="2000" dirty="0"/>
              <a:t> </a:t>
            </a:r>
            <a:r>
              <a:rPr lang="en-US" sz="2000" dirty="0" err="1"/>
              <a:t>warmes</a:t>
            </a:r>
            <a:r>
              <a:rPr lang="en-US" sz="2000" dirty="0"/>
              <a:t> Wasser in den </a:t>
            </a:r>
            <a:r>
              <a:rPr lang="en-US" sz="2000" dirty="0" err="1"/>
              <a:t>Heizkörper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Es </a:t>
            </a:r>
            <a:r>
              <a:rPr lang="en-US" sz="2000" dirty="0" err="1"/>
              <a:t>wird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Raum</a:t>
            </a:r>
            <a:r>
              <a:rPr lang="en-US" sz="2000" dirty="0"/>
              <a:t> </a:t>
            </a:r>
            <a:r>
              <a:rPr lang="en-US" sz="2000" dirty="0" err="1"/>
              <a:t>nicht</a:t>
            </a:r>
            <a:r>
              <a:rPr lang="en-US" sz="2000" dirty="0"/>
              <a:t> </a:t>
            </a:r>
            <a:r>
              <a:rPr lang="en-US" sz="2000" dirty="0" err="1"/>
              <a:t>wärmer</a:t>
            </a:r>
            <a:r>
              <a:rPr lang="en-US" sz="2000" dirty="0"/>
              <a:t> </a:t>
            </a:r>
            <a:r>
              <a:rPr lang="en-US" sz="2000" dirty="0" err="1"/>
              <a:t>als</a:t>
            </a:r>
            <a:r>
              <a:rPr lang="en-US" sz="2000" dirty="0"/>
              <a:t> 15 Grad</a:t>
            </a:r>
          </a:p>
        </p:txBody>
      </p:sp>
      <p:pic>
        <p:nvPicPr>
          <p:cNvPr id="20" name="Grafik 19" descr="Marke 1 Silhouette">
            <a:extLst>
              <a:ext uri="{FF2B5EF4-FFF2-40B4-BE49-F238E27FC236}">
                <a16:creationId xmlns:a16="http://schemas.microsoft.com/office/drawing/2014/main" id="{AC21AA83-6862-0F66-D9F5-EE57B55EA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120" y="2611687"/>
            <a:ext cx="274320" cy="274320"/>
          </a:xfrm>
          <a:prstGeom prst="rect">
            <a:avLst/>
          </a:prstGeom>
        </p:spPr>
      </p:pic>
      <p:pic>
        <p:nvPicPr>
          <p:cNvPr id="22" name="Grafik 21" descr="Abzeichen Silhouette">
            <a:extLst>
              <a:ext uri="{FF2B5EF4-FFF2-40B4-BE49-F238E27FC236}">
                <a16:creationId xmlns:a16="http://schemas.microsoft.com/office/drawing/2014/main" id="{AFC59739-D326-7B2B-6DD6-6A5B7D3AF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3120" y="2968550"/>
            <a:ext cx="274320" cy="274320"/>
          </a:xfrm>
          <a:prstGeom prst="rect">
            <a:avLst/>
          </a:prstGeom>
        </p:spPr>
      </p:pic>
      <p:pic>
        <p:nvPicPr>
          <p:cNvPr id="24" name="Grafik 23" descr="Marke 3 Silhouette">
            <a:extLst>
              <a:ext uri="{FF2B5EF4-FFF2-40B4-BE49-F238E27FC236}">
                <a16:creationId xmlns:a16="http://schemas.microsoft.com/office/drawing/2014/main" id="{7D0A0113-76FA-13AF-EC17-2FC14D4FB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25960" y="3337268"/>
            <a:ext cx="274320" cy="274320"/>
          </a:xfrm>
          <a:prstGeom prst="rect">
            <a:avLst/>
          </a:prstGeom>
        </p:spPr>
      </p:pic>
      <p:pic>
        <p:nvPicPr>
          <p:cNvPr id="26" name="Grafik 25" descr="Marke 4 Silhouette">
            <a:extLst>
              <a:ext uri="{FF2B5EF4-FFF2-40B4-BE49-F238E27FC236}">
                <a16:creationId xmlns:a16="http://schemas.microsoft.com/office/drawing/2014/main" id="{E7F89064-B4E2-E35C-2BC3-5BF8BEEA0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25960" y="4065099"/>
            <a:ext cx="274320" cy="274320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82E4F59-BE98-B582-6C63-9ED2F279A9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1"/>
          <a:stretch>
            <a:fillRect/>
          </a:stretch>
        </p:blipFill>
        <p:spPr>
          <a:xfrm>
            <a:off x="1096963" y="2254846"/>
            <a:ext cx="4640262" cy="3480196"/>
          </a:xfrm>
        </p:spPr>
      </p:pic>
      <p:pic>
        <p:nvPicPr>
          <p:cNvPr id="8" name="Grafik 7" descr="Abzeichen Silhouette">
            <a:extLst>
              <a:ext uri="{FF2B5EF4-FFF2-40B4-BE49-F238E27FC236}">
                <a16:creationId xmlns:a16="http://schemas.microsoft.com/office/drawing/2014/main" id="{F70E3F6B-57D7-9BC9-1D30-17E6C298A0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45194" y="3429000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Grafik 8" descr="Marke 3 Silhouette">
            <a:extLst>
              <a:ext uri="{FF2B5EF4-FFF2-40B4-BE49-F238E27FC236}">
                <a16:creationId xmlns:a16="http://schemas.microsoft.com/office/drawing/2014/main" id="{F422320F-9323-2B6A-202A-1E95FA05D3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08034" y="2078635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Grafik 9" descr="Marke 1 Silhouette">
            <a:extLst>
              <a:ext uri="{FF2B5EF4-FFF2-40B4-BE49-F238E27FC236}">
                <a16:creationId xmlns:a16="http://schemas.microsoft.com/office/drawing/2014/main" id="{5125E529-3592-A02A-68A7-20EB5C1F92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88941" y="2676498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Grafik 10" descr="Marke 4 Silhouette">
            <a:extLst>
              <a:ext uri="{FF2B5EF4-FFF2-40B4-BE49-F238E27FC236}">
                <a16:creationId xmlns:a16="http://schemas.microsoft.com/office/drawing/2014/main" id="{341B33E2-5929-EA42-E320-0CF653A3E7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40475" y="5007906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Grafik 12" descr="Marke 1 Silhouette">
            <a:extLst>
              <a:ext uri="{FF2B5EF4-FFF2-40B4-BE49-F238E27FC236}">
                <a16:creationId xmlns:a16="http://schemas.microsoft.com/office/drawing/2014/main" id="{79E9F14C-B5CC-A5A2-36E0-6D0FA091D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10401" y="5007906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7037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6D8B0AD3-0945-A320-53F1-5185E68132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6963" y="2216177"/>
            <a:ext cx="4640262" cy="355753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r>
              <a:rPr lang="de-DE" dirty="0"/>
              <a:t>Wie funktioniert ein Thermostat?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205A0F6-8E99-D008-318D-3D30F4523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r>
              <a:rPr lang="en-US" dirty="0"/>
              <a:t>Was ist </a:t>
            </a:r>
            <a:r>
              <a:rPr lang="en-US" dirty="0" err="1"/>
              <a:t>jetzt</a:t>
            </a:r>
            <a:r>
              <a:rPr lang="en-US" dirty="0"/>
              <a:t> </a:t>
            </a:r>
            <a:r>
              <a:rPr lang="en-US" dirty="0" err="1"/>
              <a:t>passiert</a:t>
            </a:r>
            <a:r>
              <a:rPr lang="en-US" dirty="0"/>
              <a:t>?</a:t>
            </a:r>
          </a:p>
          <a:p>
            <a:pPr marL="384048" lvl="2" indent="0">
              <a:buNone/>
            </a:pPr>
            <a:r>
              <a:rPr lang="en-US" sz="2000" dirty="0"/>
              <a:t>Die </a:t>
            </a:r>
            <a:r>
              <a:rPr lang="en-US" sz="2000" dirty="0" err="1"/>
              <a:t>Heizung</a:t>
            </a:r>
            <a:r>
              <a:rPr lang="en-US" sz="2000" dirty="0"/>
              <a:t> </a:t>
            </a:r>
            <a:r>
              <a:rPr lang="en-US" sz="2000" dirty="0" err="1"/>
              <a:t>steht</a:t>
            </a:r>
            <a:r>
              <a:rPr lang="en-US" sz="2000" dirty="0"/>
              <a:t> </a:t>
            </a:r>
            <a:r>
              <a:rPr lang="en-US" sz="2000" dirty="0" err="1"/>
              <a:t>noch</a:t>
            </a:r>
            <a:r>
              <a:rPr lang="en-US" sz="2000" dirty="0"/>
              <a:t> auf </a:t>
            </a:r>
            <a:r>
              <a:rPr lang="en-US" sz="2000" dirty="0" err="1"/>
              <a:t>Stufe</a:t>
            </a:r>
            <a:r>
              <a:rPr lang="en-US" sz="2000" dirty="0"/>
              <a:t> 1</a:t>
            </a:r>
          </a:p>
          <a:p>
            <a:pPr marL="384048" lvl="2" indent="0">
              <a:buNone/>
            </a:pP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Raum</a:t>
            </a:r>
            <a:r>
              <a:rPr lang="en-US" sz="2000" dirty="0"/>
              <a:t> </a:t>
            </a:r>
            <a:r>
              <a:rPr lang="en-US" sz="2000" dirty="0" err="1"/>
              <a:t>sind</a:t>
            </a:r>
            <a:r>
              <a:rPr lang="en-US" sz="2000" dirty="0"/>
              <a:t> 15 Grad </a:t>
            </a:r>
            <a:r>
              <a:rPr lang="en-US" sz="2000" dirty="0" err="1"/>
              <a:t>erreicht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Das </a:t>
            </a:r>
            <a:r>
              <a:rPr lang="en-US" sz="2000" dirty="0" err="1"/>
              <a:t>Ausdehnungselement</a:t>
            </a:r>
            <a:r>
              <a:rPr lang="en-US" sz="2000" dirty="0"/>
              <a:t> hat </a:t>
            </a:r>
            <a:r>
              <a:rPr lang="en-US" sz="2000" dirty="0" err="1"/>
              <a:t>sich</a:t>
            </a:r>
            <a:r>
              <a:rPr lang="en-US" sz="2000" dirty="0"/>
              <a:t> </a:t>
            </a:r>
            <a:r>
              <a:rPr lang="en-US" sz="2000" dirty="0" err="1"/>
              <a:t>etwas</a:t>
            </a:r>
            <a:r>
              <a:rPr lang="en-US" sz="2000" dirty="0"/>
              <a:t> </a:t>
            </a:r>
            <a:r>
              <a:rPr lang="en-US" sz="2000" dirty="0" err="1"/>
              <a:t>gedehnt</a:t>
            </a:r>
            <a:r>
              <a:rPr lang="en-US" sz="2000" dirty="0"/>
              <a:t> und </a:t>
            </a:r>
            <a:r>
              <a:rPr lang="en-US" sz="2000" dirty="0" err="1"/>
              <a:t>drückt</a:t>
            </a:r>
            <a:r>
              <a:rPr lang="en-US" sz="2000" dirty="0"/>
              <a:t> auf den </a:t>
            </a:r>
            <a:r>
              <a:rPr lang="en-US" sz="2000" dirty="0" err="1"/>
              <a:t>Stift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Das Ventil ist </a:t>
            </a:r>
            <a:r>
              <a:rPr lang="en-US" sz="2000" dirty="0" err="1"/>
              <a:t>jetzt</a:t>
            </a:r>
            <a:r>
              <a:rPr lang="en-US" sz="2000" dirty="0"/>
              <a:t> </a:t>
            </a:r>
            <a:r>
              <a:rPr lang="en-US" sz="2000" dirty="0" err="1"/>
              <a:t>geschlossen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Es </a:t>
            </a:r>
            <a:r>
              <a:rPr lang="en-US" sz="2000" dirty="0" err="1"/>
              <a:t>fließt</a:t>
            </a:r>
            <a:r>
              <a:rPr lang="en-US" sz="2000" dirty="0"/>
              <a:t> </a:t>
            </a:r>
            <a:r>
              <a:rPr lang="en-US" sz="2000" dirty="0" err="1"/>
              <a:t>kein</a:t>
            </a:r>
            <a:r>
              <a:rPr lang="en-US" sz="2000" dirty="0"/>
              <a:t> </a:t>
            </a:r>
            <a:r>
              <a:rPr lang="en-US" sz="2000" dirty="0" err="1"/>
              <a:t>heißes</a:t>
            </a:r>
            <a:r>
              <a:rPr lang="en-US" sz="2000" dirty="0"/>
              <a:t> Wasser </a:t>
            </a:r>
            <a:r>
              <a:rPr lang="en-US" sz="2000" dirty="0" err="1"/>
              <a:t>mehr</a:t>
            </a:r>
            <a:r>
              <a:rPr lang="en-US" sz="2000" dirty="0"/>
              <a:t> in den </a:t>
            </a:r>
            <a:r>
              <a:rPr lang="en-US" sz="2000" dirty="0" err="1"/>
              <a:t>Heizkörper</a:t>
            </a:r>
            <a:endParaRPr lang="en-US" sz="2000" dirty="0"/>
          </a:p>
        </p:txBody>
      </p:sp>
      <p:pic>
        <p:nvPicPr>
          <p:cNvPr id="20" name="Grafik 19" descr="Marke 1 Silhouette">
            <a:extLst>
              <a:ext uri="{FF2B5EF4-FFF2-40B4-BE49-F238E27FC236}">
                <a16:creationId xmlns:a16="http://schemas.microsoft.com/office/drawing/2014/main" id="{AC21AA83-6862-0F66-D9F5-EE57B55EA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3120" y="2611687"/>
            <a:ext cx="274320" cy="274320"/>
          </a:xfrm>
          <a:prstGeom prst="rect">
            <a:avLst/>
          </a:prstGeom>
        </p:spPr>
      </p:pic>
      <p:pic>
        <p:nvPicPr>
          <p:cNvPr id="22" name="Grafik 21" descr="Abzeichen Silhouette">
            <a:extLst>
              <a:ext uri="{FF2B5EF4-FFF2-40B4-BE49-F238E27FC236}">
                <a16:creationId xmlns:a16="http://schemas.microsoft.com/office/drawing/2014/main" id="{AFC59739-D326-7B2B-6DD6-6A5B7D3AF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3120" y="2968550"/>
            <a:ext cx="274320" cy="274320"/>
          </a:xfrm>
          <a:prstGeom prst="rect">
            <a:avLst/>
          </a:prstGeom>
        </p:spPr>
      </p:pic>
      <p:pic>
        <p:nvPicPr>
          <p:cNvPr id="24" name="Grafik 23" descr="Marke 3 Silhouette">
            <a:extLst>
              <a:ext uri="{FF2B5EF4-FFF2-40B4-BE49-F238E27FC236}">
                <a16:creationId xmlns:a16="http://schemas.microsoft.com/office/drawing/2014/main" id="{7D0A0113-76FA-13AF-EC17-2FC14D4FB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5960" y="3337268"/>
            <a:ext cx="274320" cy="274320"/>
          </a:xfrm>
          <a:prstGeom prst="rect">
            <a:avLst/>
          </a:prstGeom>
        </p:spPr>
      </p:pic>
      <p:pic>
        <p:nvPicPr>
          <p:cNvPr id="26" name="Grafik 25" descr="Marke 4 Silhouette">
            <a:extLst>
              <a:ext uri="{FF2B5EF4-FFF2-40B4-BE49-F238E27FC236}">
                <a16:creationId xmlns:a16="http://schemas.microsoft.com/office/drawing/2014/main" id="{E7F89064-B4E2-E35C-2BC3-5BF8BEEA0F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25960" y="4065099"/>
            <a:ext cx="274320" cy="274320"/>
          </a:xfrm>
          <a:prstGeom prst="rect">
            <a:avLst/>
          </a:prstGeom>
        </p:spPr>
      </p:pic>
      <p:pic>
        <p:nvPicPr>
          <p:cNvPr id="8" name="Grafik 7" descr="Abzeichen Silhouette">
            <a:extLst>
              <a:ext uri="{FF2B5EF4-FFF2-40B4-BE49-F238E27FC236}">
                <a16:creationId xmlns:a16="http://schemas.microsoft.com/office/drawing/2014/main" id="{F70E3F6B-57D7-9BC9-1D30-17E6C298A0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10623" y="4993523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Grafik 8" descr="Marke 3 Silhouette">
            <a:extLst>
              <a:ext uri="{FF2B5EF4-FFF2-40B4-BE49-F238E27FC236}">
                <a16:creationId xmlns:a16="http://schemas.microsoft.com/office/drawing/2014/main" id="{F422320F-9323-2B6A-202A-1E95FA05D3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46728" y="2079775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Grafik 9" descr="Marke 1 Silhouette">
            <a:extLst>
              <a:ext uri="{FF2B5EF4-FFF2-40B4-BE49-F238E27FC236}">
                <a16:creationId xmlns:a16="http://schemas.microsoft.com/office/drawing/2014/main" id="{5125E529-3592-A02A-68A7-20EB5C1F9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54664" y="4993523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Grafik 10" descr="Marke 4 Silhouette">
            <a:extLst>
              <a:ext uri="{FF2B5EF4-FFF2-40B4-BE49-F238E27FC236}">
                <a16:creationId xmlns:a16="http://schemas.microsoft.com/office/drawing/2014/main" id="{341B33E2-5929-EA42-E320-0CF653A3E7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03814" y="3429000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A4E3B548-58E7-728A-B3B0-A56064BE37EF}"/>
              </a:ext>
            </a:extLst>
          </p:cNvPr>
          <p:cNvCxnSpPr>
            <a:cxnSpLocks/>
          </p:cNvCxnSpPr>
          <p:nvPr/>
        </p:nvCxnSpPr>
        <p:spPr>
          <a:xfrm flipH="1">
            <a:off x="4546728" y="2380321"/>
            <a:ext cx="98844" cy="737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Grafik 15" descr="Marke 5 Silhouette">
            <a:extLst>
              <a:ext uri="{FF2B5EF4-FFF2-40B4-BE49-F238E27FC236}">
                <a16:creationId xmlns:a16="http://schemas.microsoft.com/office/drawing/2014/main" id="{A24E667B-719B-F47F-00C6-07EEC5F8A2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525960" y="4406734"/>
            <a:ext cx="274320" cy="274320"/>
          </a:xfrm>
          <a:prstGeom prst="rect">
            <a:avLst/>
          </a:prstGeom>
        </p:spPr>
      </p:pic>
      <p:pic>
        <p:nvPicPr>
          <p:cNvPr id="17" name="Grafik 16" descr="Marke 5 Silhouette">
            <a:extLst>
              <a:ext uri="{FF2B5EF4-FFF2-40B4-BE49-F238E27FC236}">
                <a16:creationId xmlns:a16="http://schemas.microsoft.com/office/drawing/2014/main" id="{310B0D23-AE11-FD33-4B46-64482FFBB0F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03814" y="2067790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" name="Grafik 17" descr="Marke 1 Silhouette">
            <a:extLst>
              <a:ext uri="{FF2B5EF4-FFF2-40B4-BE49-F238E27FC236}">
                <a16:creationId xmlns:a16="http://schemas.microsoft.com/office/drawing/2014/main" id="{F406F5B6-8729-BA28-0024-77B1C27BF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47783" y="2666508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283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nhaltsplatzhalter 18">
            <a:extLst>
              <a:ext uri="{FF2B5EF4-FFF2-40B4-BE49-F238E27FC236}">
                <a16:creationId xmlns:a16="http://schemas.microsoft.com/office/drawing/2014/main" id="{CC7B806C-CA5E-D7F1-5E72-194DDBDEDE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6963" y="2264677"/>
            <a:ext cx="4640262" cy="3460534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r>
              <a:rPr lang="de-DE" dirty="0"/>
              <a:t>Wie funktioniert ein Thermostat?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205A0F6-8E99-D008-318D-3D30F4523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r>
              <a:rPr lang="en-US" dirty="0"/>
              <a:t>Und nun?</a:t>
            </a:r>
          </a:p>
          <a:p>
            <a:pPr marL="384048" lvl="2" indent="0">
              <a:buNone/>
            </a:pPr>
            <a:r>
              <a:rPr lang="en-US" sz="2000" dirty="0"/>
              <a:t>Der Thermostat </a:t>
            </a:r>
            <a:r>
              <a:rPr lang="en-US" sz="2000" dirty="0" err="1"/>
              <a:t>steht</a:t>
            </a:r>
            <a:r>
              <a:rPr lang="en-US" sz="2000" dirty="0"/>
              <a:t> </a:t>
            </a:r>
            <a:r>
              <a:rPr lang="en-US" sz="2000" dirty="0" err="1"/>
              <a:t>jetzt</a:t>
            </a:r>
            <a:r>
              <a:rPr lang="en-US" sz="2000" dirty="0"/>
              <a:t> auf </a:t>
            </a:r>
            <a:r>
              <a:rPr lang="en-US" sz="2000" dirty="0" err="1"/>
              <a:t>Stufe</a:t>
            </a:r>
            <a:r>
              <a:rPr lang="en-US" sz="2000" dirty="0"/>
              <a:t> 3</a:t>
            </a:r>
          </a:p>
          <a:p>
            <a:pPr marL="384048" lvl="2" indent="0">
              <a:buNone/>
            </a:pPr>
            <a:r>
              <a:rPr lang="en-US" sz="2000" dirty="0"/>
              <a:t>Der </a:t>
            </a:r>
            <a:r>
              <a:rPr lang="en-US" sz="2000" dirty="0" err="1"/>
              <a:t>Raum</a:t>
            </a:r>
            <a:r>
              <a:rPr lang="en-US" sz="2000" dirty="0"/>
              <a:t> </a:t>
            </a:r>
            <a:r>
              <a:rPr lang="en-US" sz="2000" dirty="0" err="1"/>
              <a:t>kann</a:t>
            </a:r>
            <a:r>
              <a:rPr lang="en-US" sz="2000" dirty="0"/>
              <a:t> 20 Grad warm </a:t>
            </a:r>
            <a:r>
              <a:rPr lang="en-US" sz="2000" dirty="0" err="1"/>
              <a:t>werden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Das </a:t>
            </a:r>
            <a:r>
              <a:rPr lang="en-US" sz="2000" dirty="0" err="1"/>
              <a:t>Ausdehnungselement</a:t>
            </a:r>
            <a:r>
              <a:rPr lang="en-US" sz="2000" dirty="0"/>
              <a:t> hat </a:t>
            </a:r>
            <a:r>
              <a:rPr lang="en-US" sz="2000" dirty="0" err="1"/>
              <a:t>sich</a:t>
            </a:r>
            <a:r>
              <a:rPr lang="en-US" sz="2000" dirty="0"/>
              <a:t> </a:t>
            </a:r>
            <a:r>
              <a:rPr lang="en-US" sz="2000" dirty="0" err="1"/>
              <a:t>weiter</a:t>
            </a:r>
            <a:r>
              <a:rPr lang="en-US" sz="2000" dirty="0"/>
              <a:t> </a:t>
            </a:r>
            <a:r>
              <a:rPr lang="en-US" sz="2000" dirty="0" err="1"/>
              <a:t>gedehnt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Das Ventil ist </a:t>
            </a:r>
            <a:r>
              <a:rPr lang="en-US" sz="2000" dirty="0" err="1"/>
              <a:t>noch</a:t>
            </a:r>
            <a:r>
              <a:rPr lang="en-US" sz="2000" dirty="0"/>
              <a:t> </a:t>
            </a:r>
            <a:r>
              <a:rPr lang="en-US" sz="2000" dirty="0" err="1"/>
              <a:t>offen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Es </a:t>
            </a:r>
            <a:r>
              <a:rPr lang="en-US" sz="2000" dirty="0" err="1"/>
              <a:t>fließt</a:t>
            </a:r>
            <a:r>
              <a:rPr lang="en-US" sz="2000" dirty="0"/>
              <a:t> </a:t>
            </a:r>
            <a:r>
              <a:rPr lang="en-US" sz="2000" dirty="0" err="1"/>
              <a:t>weiter</a:t>
            </a:r>
            <a:r>
              <a:rPr lang="en-US" sz="2000" dirty="0"/>
              <a:t> </a:t>
            </a:r>
            <a:r>
              <a:rPr lang="en-US" sz="2000" dirty="0" err="1"/>
              <a:t>heißes</a:t>
            </a:r>
            <a:r>
              <a:rPr lang="en-US" sz="2000" dirty="0"/>
              <a:t> Wasser in den </a:t>
            </a:r>
            <a:r>
              <a:rPr lang="en-US" sz="2000" dirty="0" err="1"/>
              <a:t>Heizkörper</a:t>
            </a:r>
            <a:endParaRPr lang="en-US" sz="2000" dirty="0"/>
          </a:p>
        </p:txBody>
      </p:sp>
      <p:pic>
        <p:nvPicPr>
          <p:cNvPr id="20" name="Grafik 19" descr="Marke 1 Silhouette">
            <a:extLst>
              <a:ext uri="{FF2B5EF4-FFF2-40B4-BE49-F238E27FC236}">
                <a16:creationId xmlns:a16="http://schemas.microsoft.com/office/drawing/2014/main" id="{AC21AA83-6862-0F66-D9F5-EE57B55EA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3120" y="2611687"/>
            <a:ext cx="274320" cy="274320"/>
          </a:xfrm>
          <a:prstGeom prst="rect">
            <a:avLst/>
          </a:prstGeom>
        </p:spPr>
      </p:pic>
      <p:pic>
        <p:nvPicPr>
          <p:cNvPr id="22" name="Grafik 21" descr="Abzeichen Silhouette">
            <a:extLst>
              <a:ext uri="{FF2B5EF4-FFF2-40B4-BE49-F238E27FC236}">
                <a16:creationId xmlns:a16="http://schemas.microsoft.com/office/drawing/2014/main" id="{AFC59739-D326-7B2B-6DD6-6A5B7D3AF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3120" y="2968550"/>
            <a:ext cx="274320" cy="274320"/>
          </a:xfrm>
          <a:prstGeom prst="rect">
            <a:avLst/>
          </a:prstGeom>
        </p:spPr>
      </p:pic>
      <p:pic>
        <p:nvPicPr>
          <p:cNvPr id="24" name="Grafik 23" descr="Marke 3 Silhouette">
            <a:extLst>
              <a:ext uri="{FF2B5EF4-FFF2-40B4-BE49-F238E27FC236}">
                <a16:creationId xmlns:a16="http://schemas.microsoft.com/office/drawing/2014/main" id="{7D0A0113-76FA-13AF-EC17-2FC14D4FB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5960" y="3337268"/>
            <a:ext cx="274320" cy="274320"/>
          </a:xfrm>
          <a:prstGeom prst="rect">
            <a:avLst/>
          </a:prstGeom>
        </p:spPr>
      </p:pic>
      <p:pic>
        <p:nvPicPr>
          <p:cNvPr id="26" name="Grafik 25" descr="Marke 4 Silhouette">
            <a:extLst>
              <a:ext uri="{FF2B5EF4-FFF2-40B4-BE49-F238E27FC236}">
                <a16:creationId xmlns:a16="http://schemas.microsoft.com/office/drawing/2014/main" id="{E7F89064-B4E2-E35C-2BC3-5BF8BEEA0F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25960" y="4065099"/>
            <a:ext cx="274320" cy="274320"/>
          </a:xfrm>
          <a:prstGeom prst="rect">
            <a:avLst/>
          </a:prstGeom>
        </p:spPr>
      </p:pic>
      <p:pic>
        <p:nvPicPr>
          <p:cNvPr id="8" name="Grafik 7" descr="Abzeichen Silhouette">
            <a:extLst>
              <a:ext uri="{FF2B5EF4-FFF2-40B4-BE49-F238E27FC236}">
                <a16:creationId xmlns:a16="http://schemas.microsoft.com/office/drawing/2014/main" id="{F70E3F6B-57D7-9BC9-1D30-17E6C298A0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24408" y="5024362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Grafik 8" descr="Marke 3 Silhouette">
            <a:extLst>
              <a:ext uri="{FF2B5EF4-FFF2-40B4-BE49-F238E27FC236}">
                <a16:creationId xmlns:a16="http://schemas.microsoft.com/office/drawing/2014/main" id="{F422320F-9323-2B6A-202A-1E95FA05D3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17053" y="2254311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Grafik 9" descr="Marke 1 Silhouette">
            <a:extLst>
              <a:ext uri="{FF2B5EF4-FFF2-40B4-BE49-F238E27FC236}">
                <a16:creationId xmlns:a16="http://schemas.microsoft.com/office/drawing/2014/main" id="{5125E529-3592-A02A-68A7-20EB5C1F9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03853" y="5024362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Grafik 10" descr="Marke 4 Silhouette">
            <a:extLst>
              <a:ext uri="{FF2B5EF4-FFF2-40B4-BE49-F238E27FC236}">
                <a16:creationId xmlns:a16="http://schemas.microsoft.com/office/drawing/2014/main" id="{341B33E2-5929-EA42-E320-0CF653A3E7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14904" y="3429000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A4E3B548-58E7-728A-B3B0-A56064BE37EF}"/>
              </a:ext>
            </a:extLst>
          </p:cNvPr>
          <p:cNvCxnSpPr>
            <a:cxnSpLocks/>
          </p:cNvCxnSpPr>
          <p:nvPr/>
        </p:nvCxnSpPr>
        <p:spPr>
          <a:xfrm flipH="1">
            <a:off x="5116808" y="2573342"/>
            <a:ext cx="98844" cy="737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Grafik 15" descr="Marke 5 Silhouette">
            <a:extLst>
              <a:ext uri="{FF2B5EF4-FFF2-40B4-BE49-F238E27FC236}">
                <a16:creationId xmlns:a16="http://schemas.microsoft.com/office/drawing/2014/main" id="{A24E667B-719B-F47F-00C6-07EEC5F8A2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525960" y="4406734"/>
            <a:ext cx="274320" cy="274320"/>
          </a:xfrm>
          <a:prstGeom prst="rect">
            <a:avLst/>
          </a:prstGeom>
        </p:spPr>
      </p:pic>
      <p:pic>
        <p:nvPicPr>
          <p:cNvPr id="17" name="Grafik 16" descr="Marke 5 Silhouette">
            <a:extLst>
              <a:ext uri="{FF2B5EF4-FFF2-40B4-BE49-F238E27FC236}">
                <a16:creationId xmlns:a16="http://schemas.microsoft.com/office/drawing/2014/main" id="{310B0D23-AE11-FD33-4B46-64482FFBB0F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77744" y="2078635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3" name="Grafik 22" descr="Marke 1 Silhouette">
            <a:extLst>
              <a:ext uri="{FF2B5EF4-FFF2-40B4-BE49-F238E27FC236}">
                <a16:creationId xmlns:a16="http://schemas.microsoft.com/office/drawing/2014/main" id="{84117B80-7E6F-4614-BA12-497B54706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38852" y="2004580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091E1F58-32A4-CDA4-9DAD-615A57D67D60}"/>
              </a:ext>
            </a:extLst>
          </p:cNvPr>
          <p:cNvCxnSpPr>
            <a:cxnSpLocks/>
          </p:cNvCxnSpPr>
          <p:nvPr/>
        </p:nvCxnSpPr>
        <p:spPr>
          <a:xfrm flipH="1">
            <a:off x="4147843" y="2300694"/>
            <a:ext cx="254695" cy="585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5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E8D82D13-3F13-B3BE-01AD-04D14BCA80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6963" y="2257314"/>
            <a:ext cx="4640262" cy="347526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r>
              <a:rPr lang="de-DE" dirty="0"/>
              <a:t>Wie funktioniert ein Thermostat?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205A0F6-8E99-D008-318D-3D30F4523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r>
              <a:rPr lang="en-US" dirty="0"/>
              <a:t>Wie </a:t>
            </a:r>
            <a:r>
              <a:rPr lang="en-US" dirty="0" err="1"/>
              <a:t>geht</a:t>
            </a:r>
            <a:r>
              <a:rPr lang="en-US" dirty="0"/>
              <a:t> es </a:t>
            </a:r>
            <a:r>
              <a:rPr lang="en-US" dirty="0" err="1"/>
              <a:t>weiter</a:t>
            </a:r>
            <a:r>
              <a:rPr lang="en-US" dirty="0"/>
              <a:t>?</a:t>
            </a:r>
          </a:p>
          <a:p>
            <a:pPr marL="384048" lvl="2" indent="0">
              <a:buNone/>
            </a:pPr>
            <a:r>
              <a:rPr lang="en-US" sz="2000" dirty="0"/>
              <a:t>Der Thermostat </a:t>
            </a:r>
            <a:r>
              <a:rPr lang="en-US" sz="2000" dirty="0" err="1"/>
              <a:t>steht</a:t>
            </a:r>
            <a:r>
              <a:rPr lang="en-US" sz="2000" dirty="0"/>
              <a:t> </a:t>
            </a:r>
            <a:r>
              <a:rPr lang="en-US" sz="2000" dirty="0" err="1"/>
              <a:t>noch</a:t>
            </a:r>
            <a:r>
              <a:rPr lang="en-US" sz="2000" dirty="0"/>
              <a:t> auf </a:t>
            </a:r>
            <a:r>
              <a:rPr lang="en-US" sz="2000" dirty="0" err="1"/>
              <a:t>Stufe</a:t>
            </a:r>
            <a:r>
              <a:rPr lang="en-US" sz="2000" dirty="0"/>
              <a:t> 3</a:t>
            </a:r>
          </a:p>
          <a:p>
            <a:pPr marL="384048" lvl="2" indent="0">
              <a:buNone/>
            </a:pPr>
            <a:r>
              <a:rPr lang="en-US" sz="2000" dirty="0"/>
              <a:t>Der </a:t>
            </a:r>
            <a:r>
              <a:rPr lang="en-US" sz="2000" dirty="0" err="1"/>
              <a:t>Raum</a:t>
            </a:r>
            <a:r>
              <a:rPr lang="en-US" sz="2000" dirty="0"/>
              <a:t> hat </a:t>
            </a:r>
            <a:r>
              <a:rPr lang="en-US" sz="2000" dirty="0" err="1"/>
              <a:t>jetzt</a:t>
            </a:r>
            <a:r>
              <a:rPr lang="en-US" sz="2000" dirty="0"/>
              <a:t> 20 Grad </a:t>
            </a:r>
            <a:r>
              <a:rPr lang="en-US" sz="2000" dirty="0" err="1"/>
              <a:t>erreicht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Das </a:t>
            </a:r>
            <a:r>
              <a:rPr lang="en-US" sz="2000" dirty="0" err="1"/>
              <a:t>Ausdehnungselement</a:t>
            </a:r>
            <a:r>
              <a:rPr lang="en-US" sz="2000" dirty="0"/>
              <a:t> hat </a:t>
            </a:r>
            <a:r>
              <a:rPr lang="en-US" sz="2000" dirty="0" err="1"/>
              <a:t>sich</a:t>
            </a:r>
            <a:r>
              <a:rPr lang="en-US" sz="2000" dirty="0"/>
              <a:t> </a:t>
            </a:r>
            <a:r>
              <a:rPr lang="en-US" sz="2000" dirty="0" err="1"/>
              <a:t>noch</a:t>
            </a:r>
            <a:r>
              <a:rPr lang="en-US" sz="2000" dirty="0"/>
              <a:t> </a:t>
            </a:r>
            <a:r>
              <a:rPr lang="en-US" sz="2000" dirty="0" err="1"/>
              <a:t>weiter</a:t>
            </a:r>
            <a:r>
              <a:rPr lang="en-US" sz="2000" dirty="0"/>
              <a:t> </a:t>
            </a:r>
            <a:r>
              <a:rPr lang="en-US" sz="2000" dirty="0" err="1"/>
              <a:t>gedehnt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Das Ventil ist </a:t>
            </a:r>
            <a:r>
              <a:rPr lang="en-US" sz="2000" dirty="0" err="1"/>
              <a:t>jetzt</a:t>
            </a:r>
            <a:r>
              <a:rPr lang="en-US" sz="2000" dirty="0"/>
              <a:t> </a:t>
            </a:r>
            <a:r>
              <a:rPr lang="en-US" sz="2000" dirty="0" err="1"/>
              <a:t>geschlossen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Es </a:t>
            </a:r>
            <a:r>
              <a:rPr lang="en-US" sz="2000" dirty="0" err="1"/>
              <a:t>fließt</a:t>
            </a:r>
            <a:r>
              <a:rPr lang="en-US" sz="2000" dirty="0"/>
              <a:t> </a:t>
            </a:r>
            <a:r>
              <a:rPr lang="en-US" sz="2000" dirty="0" err="1"/>
              <a:t>kein</a:t>
            </a:r>
            <a:r>
              <a:rPr lang="en-US" sz="2000" dirty="0"/>
              <a:t> </a:t>
            </a:r>
            <a:r>
              <a:rPr lang="en-US" sz="2000" dirty="0" err="1"/>
              <a:t>heißes</a:t>
            </a:r>
            <a:r>
              <a:rPr lang="en-US" sz="2000" dirty="0"/>
              <a:t> Wasser </a:t>
            </a:r>
            <a:r>
              <a:rPr lang="en-US" sz="2000" dirty="0" err="1"/>
              <a:t>mehr</a:t>
            </a:r>
            <a:r>
              <a:rPr lang="en-US" sz="2000" dirty="0"/>
              <a:t> in den </a:t>
            </a:r>
            <a:r>
              <a:rPr lang="en-US" sz="2000" dirty="0" err="1"/>
              <a:t>Heizkörper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Es </a:t>
            </a:r>
            <a:r>
              <a:rPr lang="en-US" sz="2000" dirty="0" err="1"/>
              <a:t>wird</a:t>
            </a:r>
            <a:r>
              <a:rPr lang="en-US" sz="2000" dirty="0"/>
              <a:t> </a:t>
            </a:r>
            <a:r>
              <a:rPr lang="en-US" sz="2000" dirty="0" err="1"/>
              <a:t>nicht</a:t>
            </a:r>
            <a:r>
              <a:rPr lang="en-US" sz="2000" dirty="0"/>
              <a:t> </a:t>
            </a:r>
            <a:r>
              <a:rPr lang="en-US" sz="2000" dirty="0" err="1"/>
              <a:t>mehr</a:t>
            </a:r>
            <a:r>
              <a:rPr lang="en-US" sz="2000" dirty="0"/>
              <a:t> </a:t>
            </a:r>
            <a:r>
              <a:rPr lang="en-US" sz="2000" dirty="0" err="1"/>
              <a:t>wärmer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Raum</a:t>
            </a:r>
            <a:endParaRPr lang="en-US" sz="2000" dirty="0"/>
          </a:p>
        </p:txBody>
      </p:sp>
      <p:pic>
        <p:nvPicPr>
          <p:cNvPr id="20" name="Grafik 19" descr="Marke 1 Silhouette">
            <a:extLst>
              <a:ext uri="{FF2B5EF4-FFF2-40B4-BE49-F238E27FC236}">
                <a16:creationId xmlns:a16="http://schemas.microsoft.com/office/drawing/2014/main" id="{AC21AA83-6862-0F66-D9F5-EE57B55EA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3120" y="2611687"/>
            <a:ext cx="274320" cy="274320"/>
          </a:xfrm>
          <a:prstGeom prst="rect">
            <a:avLst/>
          </a:prstGeom>
        </p:spPr>
      </p:pic>
      <p:pic>
        <p:nvPicPr>
          <p:cNvPr id="22" name="Grafik 21" descr="Abzeichen Silhouette">
            <a:extLst>
              <a:ext uri="{FF2B5EF4-FFF2-40B4-BE49-F238E27FC236}">
                <a16:creationId xmlns:a16="http://schemas.microsoft.com/office/drawing/2014/main" id="{AFC59739-D326-7B2B-6DD6-6A5B7D3AF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3120" y="2968550"/>
            <a:ext cx="274320" cy="274320"/>
          </a:xfrm>
          <a:prstGeom prst="rect">
            <a:avLst/>
          </a:prstGeom>
        </p:spPr>
      </p:pic>
      <p:pic>
        <p:nvPicPr>
          <p:cNvPr id="24" name="Grafik 23" descr="Marke 3 Silhouette">
            <a:extLst>
              <a:ext uri="{FF2B5EF4-FFF2-40B4-BE49-F238E27FC236}">
                <a16:creationId xmlns:a16="http://schemas.microsoft.com/office/drawing/2014/main" id="{7D0A0113-76FA-13AF-EC17-2FC14D4FB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5960" y="3337268"/>
            <a:ext cx="274320" cy="274320"/>
          </a:xfrm>
          <a:prstGeom prst="rect">
            <a:avLst/>
          </a:prstGeom>
        </p:spPr>
      </p:pic>
      <p:pic>
        <p:nvPicPr>
          <p:cNvPr id="26" name="Grafik 25" descr="Marke 4 Silhouette">
            <a:extLst>
              <a:ext uri="{FF2B5EF4-FFF2-40B4-BE49-F238E27FC236}">
                <a16:creationId xmlns:a16="http://schemas.microsoft.com/office/drawing/2014/main" id="{E7F89064-B4E2-E35C-2BC3-5BF8BEEA0F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25960" y="4065099"/>
            <a:ext cx="274320" cy="274320"/>
          </a:xfrm>
          <a:prstGeom prst="rect">
            <a:avLst/>
          </a:prstGeom>
        </p:spPr>
      </p:pic>
      <p:pic>
        <p:nvPicPr>
          <p:cNvPr id="8" name="Grafik 7" descr="Abzeichen Silhouette">
            <a:extLst>
              <a:ext uri="{FF2B5EF4-FFF2-40B4-BE49-F238E27FC236}">
                <a16:creationId xmlns:a16="http://schemas.microsoft.com/office/drawing/2014/main" id="{F70E3F6B-57D7-9BC9-1D30-17E6C298A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07154" y="5005181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Grafik 8" descr="Marke 3 Silhouette">
            <a:extLst>
              <a:ext uri="{FF2B5EF4-FFF2-40B4-BE49-F238E27FC236}">
                <a16:creationId xmlns:a16="http://schemas.microsoft.com/office/drawing/2014/main" id="{F422320F-9323-2B6A-202A-1E95FA05D3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1474" y="3356928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Grafik 9" descr="Marke 1 Silhouette">
            <a:extLst>
              <a:ext uri="{FF2B5EF4-FFF2-40B4-BE49-F238E27FC236}">
                <a16:creationId xmlns:a16="http://schemas.microsoft.com/office/drawing/2014/main" id="{5125E529-3592-A02A-68A7-20EB5C1F9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13878" y="5005715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Grafik 10" descr="Marke 4 Silhouette">
            <a:extLst>
              <a:ext uri="{FF2B5EF4-FFF2-40B4-BE49-F238E27FC236}">
                <a16:creationId xmlns:a16="http://schemas.microsoft.com/office/drawing/2014/main" id="{341B33E2-5929-EA42-E320-0CF653A3E7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35090" y="3411696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" name="Grafik 15" descr="Marke 5 Silhouette">
            <a:extLst>
              <a:ext uri="{FF2B5EF4-FFF2-40B4-BE49-F238E27FC236}">
                <a16:creationId xmlns:a16="http://schemas.microsoft.com/office/drawing/2014/main" id="{A24E667B-719B-F47F-00C6-07EEC5F8A2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25960" y="4406734"/>
            <a:ext cx="274320" cy="274320"/>
          </a:xfrm>
          <a:prstGeom prst="rect">
            <a:avLst/>
          </a:prstGeom>
        </p:spPr>
      </p:pic>
      <p:pic>
        <p:nvPicPr>
          <p:cNvPr id="17" name="Grafik 16" descr="Marke 5 Silhouette">
            <a:extLst>
              <a:ext uri="{FF2B5EF4-FFF2-40B4-BE49-F238E27FC236}">
                <a16:creationId xmlns:a16="http://schemas.microsoft.com/office/drawing/2014/main" id="{310B0D23-AE11-FD33-4B46-64482FFBB0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35090" y="2037363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3" name="Grafik 22" descr="Marke 1 Silhouette">
            <a:extLst>
              <a:ext uri="{FF2B5EF4-FFF2-40B4-BE49-F238E27FC236}">
                <a16:creationId xmlns:a16="http://schemas.microsoft.com/office/drawing/2014/main" id="{84117B80-7E6F-4614-BA12-497B54706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90783" y="2675805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" name="Grafik 17" descr="Marke 6 Silhouette">
            <a:extLst>
              <a:ext uri="{FF2B5EF4-FFF2-40B4-BE49-F238E27FC236}">
                <a16:creationId xmlns:a16="http://schemas.microsoft.com/office/drawing/2014/main" id="{0CEAAE62-24C5-64C9-C23D-B827ED3D13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25960" y="5109433"/>
            <a:ext cx="274320" cy="2743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76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760627A-7BE2-27EB-A677-C1A801DA12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6963" y="2370852"/>
            <a:ext cx="4640262" cy="324818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r>
              <a:rPr lang="de-DE" dirty="0"/>
              <a:t>Wie funktioniert ein Thermostat?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205A0F6-8E99-D008-318D-3D30F4523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r>
              <a:rPr lang="en-US" dirty="0" err="1"/>
              <a:t>Endspurt</a:t>
            </a:r>
            <a:r>
              <a:rPr lang="en-US" dirty="0"/>
              <a:t>!</a:t>
            </a:r>
          </a:p>
          <a:p>
            <a:pPr marL="384048" lvl="2" indent="0">
              <a:buNone/>
            </a:pPr>
            <a:r>
              <a:rPr lang="en-US" sz="2000" dirty="0"/>
              <a:t>Der Thermostat </a:t>
            </a:r>
            <a:r>
              <a:rPr lang="en-US" sz="2000" dirty="0" err="1"/>
              <a:t>steht</a:t>
            </a:r>
            <a:r>
              <a:rPr lang="en-US" sz="2000" dirty="0"/>
              <a:t> </a:t>
            </a:r>
            <a:r>
              <a:rPr lang="en-US" sz="2000" dirty="0" err="1"/>
              <a:t>jetzt</a:t>
            </a:r>
            <a:r>
              <a:rPr lang="en-US" sz="2000" dirty="0"/>
              <a:t> auf </a:t>
            </a:r>
            <a:r>
              <a:rPr lang="en-US" sz="2000" dirty="0" err="1"/>
              <a:t>Stufe</a:t>
            </a:r>
            <a:r>
              <a:rPr lang="en-US" sz="2000" dirty="0"/>
              <a:t> 5</a:t>
            </a:r>
          </a:p>
          <a:p>
            <a:pPr marL="384048" lvl="2" indent="0">
              <a:buNone/>
            </a:pPr>
            <a:r>
              <a:rPr lang="en-US" sz="2000" dirty="0"/>
              <a:t>Der </a:t>
            </a:r>
            <a:r>
              <a:rPr lang="en-US" sz="2000" dirty="0" err="1"/>
              <a:t>Raum</a:t>
            </a:r>
            <a:r>
              <a:rPr lang="en-US" sz="2000" dirty="0"/>
              <a:t> </a:t>
            </a:r>
            <a:r>
              <a:rPr lang="en-US" sz="2000" dirty="0" err="1"/>
              <a:t>wird</a:t>
            </a:r>
            <a:r>
              <a:rPr lang="en-US" sz="2000" dirty="0"/>
              <a:t> bis 30 Grad warm</a:t>
            </a:r>
          </a:p>
          <a:p>
            <a:pPr marL="384048" lvl="2" indent="0">
              <a:buNone/>
            </a:pPr>
            <a:r>
              <a:rPr lang="en-US" sz="2000" dirty="0"/>
              <a:t>Das </a:t>
            </a:r>
            <a:r>
              <a:rPr lang="en-US" sz="2000" dirty="0" err="1"/>
              <a:t>Ausdehnungselement</a:t>
            </a:r>
            <a:r>
              <a:rPr lang="en-US" sz="2000" dirty="0"/>
              <a:t> </a:t>
            </a:r>
            <a:r>
              <a:rPr lang="en-US" sz="2000" dirty="0" err="1"/>
              <a:t>dehnt</a:t>
            </a:r>
            <a:r>
              <a:rPr lang="en-US" sz="2000" dirty="0"/>
              <a:t> </a:t>
            </a:r>
            <a:r>
              <a:rPr lang="en-US" sz="2000" dirty="0" err="1"/>
              <a:t>sich</a:t>
            </a:r>
            <a:r>
              <a:rPr lang="en-US" sz="2000" dirty="0"/>
              <a:t> </a:t>
            </a:r>
            <a:r>
              <a:rPr lang="en-US" sz="2000" dirty="0" err="1"/>
              <a:t>noch</a:t>
            </a:r>
            <a:r>
              <a:rPr lang="en-US" sz="2000" dirty="0"/>
              <a:t> </a:t>
            </a:r>
            <a:r>
              <a:rPr lang="en-US" sz="2000" dirty="0" err="1"/>
              <a:t>weiter</a:t>
            </a:r>
            <a:r>
              <a:rPr lang="en-US" sz="2000" dirty="0"/>
              <a:t> </a:t>
            </a:r>
            <a:r>
              <a:rPr lang="en-US" sz="2000" dirty="0" err="1"/>
              <a:t>aus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Das Ventil ist maximal </a:t>
            </a:r>
            <a:r>
              <a:rPr lang="en-US" sz="2000" dirty="0" err="1"/>
              <a:t>offen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Es </a:t>
            </a:r>
            <a:r>
              <a:rPr lang="en-US" sz="2000" dirty="0" err="1"/>
              <a:t>fließt</a:t>
            </a:r>
            <a:r>
              <a:rPr lang="en-US" sz="2000" dirty="0"/>
              <a:t> </a:t>
            </a:r>
            <a:r>
              <a:rPr lang="en-US" sz="2000" dirty="0" err="1"/>
              <a:t>viel</a:t>
            </a:r>
            <a:r>
              <a:rPr lang="en-US" sz="2000" dirty="0"/>
              <a:t> </a:t>
            </a:r>
            <a:r>
              <a:rPr lang="en-US" sz="2000" dirty="0" err="1"/>
              <a:t>heißes</a:t>
            </a:r>
            <a:r>
              <a:rPr lang="en-US" sz="2000" dirty="0"/>
              <a:t> Wasser in den </a:t>
            </a:r>
            <a:r>
              <a:rPr lang="en-US" sz="2000" dirty="0" err="1"/>
              <a:t>Heizkörper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/>
              <a:t>Es </a:t>
            </a:r>
            <a:r>
              <a:rPr lang="en-US" sz="2000" dirty="0" err="1"/>
              <a:t>wird</a:t>
            </a:r>
            <a:r>
              <a:rPr lang="en-US" sz="2000" dirty="0"/>
              <a:t> </a:t>
            </a:r>
            <a:r>
              <a:rPr lang="en-US" sz="2000" dirty="0" err="1"/>
              <a:t>noch</a:t>
            </a:r>
            <a:r>
              <a:rPr lang="en-US" sz="2000" dirty="0"/>
              <a:t> </a:t>
            </a:r>
            <a:r>
              <a:rPr lang="en-US" sz="2000" dirty="0" err="1"/>
              <a:t>wärmer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Raum</a:t>
            </a:r>
            <a:r>
              <a:rPr lang="en-US" sz="2000" dirty="0"/>
              <a:t> (bis 30 Grad)</a:t>
            </a:r>
          </a:p>
        </p:txBody>
      </p:sp>
      <p:pic>
        <p:nvPicPr>
          <p:cNvPr id="20" name="Grafik 19" descr="Marke 1 Silhouette">
            <a:extLst>
              <a:ext uri="{FF2B5EF4-FFF2-40B4-BE49-F238E27FC236}">
                <a16:creationId xmlns:a16="http://schemas.microsoft.com/office/drawing/2014/main" id="{AC21AA83-6862-0F66-D9F5-EE57B55EA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3120" y="2611687"/>
            <a:ext cx="274320" cy="274320"/>
          </a:xfrm>
          <a:prstGeom prst="rect">
            <a:avLst/>
          </a:prstGeom>
        </p:spPr>
      </p:pic>
      <p:pic>
        <p:nvPicPr>
          <p:cNvPr id="22" name="Grafik 21" descr="Abzeichen Silhouette">
            <a:extLst>
              <a:ext uri="{FF2B5EF4-FFF2-40B4-BE49-F238E27FC236}">
                <a16:creationId xmlns:a16="http://schemas.microsoft.com/office/drawing/2014/main" id="{AFC59739-D326-7B2B-6DD6-6A5B7D3AF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3120" y="2968550"/>
            <a:ext cx="274320" cy="274320"/>
          </a:xfrm>
          <a:prstGeom prst="rect">
            <a:avLst/>
          </a:prstGeom>
        </p:spPr>
      </p:pic>
      <p:pic>
        <p:nvPicPr>
          <p:cNvPr id="24" name="Grafik 23" descr="Marke 3 Silhouette">
            <a:extLst>
              <a:ext uri="{FF2B5EF4-FFF2-40B4-BE49-F238E27FC236}">
                <a16:creationId xmlns:a16="http://schemas.microsoft.com/office/drawing/2014/main" id="{7D0A0113-76FA-13AF-EC17-2FC14D4FB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5960" y="3337268"/>
            <a:ext cx="274320" cy="274320"/>
          </a:xfrm>
          <a:prstGeom prst="rect">
            <a:avLst/>
          </a:prstGeom>
        </p:spPr>
      </p:pic>
      <p:pic>
        <p:nvPicPr>
          <p:cNvPr id="26" name="Grafik 25" descr="Marke 4 Silhouette">
            <a:extLst>
              <a:ext uri="{FF2B5EF4-FFF2-40B4-BE49-F238E27FC236}">
                <a16:creationId xmlns:a16="http://schemas.microsoft.com/office/drawing/2014/main" id="{E7F89064-B4E2-E35C-2BC3-5BF8BEEA0F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25960" y="4065099"/>
            <a:ext cx="274320" cy="274320"/>
          </a:xfrm>
          <a:prstGeom prst="rect">
            <a:avLst/>
          </a:prstGeom>
        </p:spPr>
      </p:pic>
      <p:pic>
        <p:nvPicPr>
          <p:cNvPr id="8" name="Grafik 7" descr="Abzeichen Silhouette">
            <a:extLst>
              <a:ext uri="{FF2B5EF4-FFF2-40B4-BE49-F238E27FC236}">
                <a16:creationId xmlns:a16="http://schemas.microsoft.com/office/drawing/2014/main" id="{F70E3F6B-57D7-9BC9-1D30-17E6C298A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63000" y="4962846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Grafik 8" descr="Marke 3 Silhouette">
            <a:extLst>
              <a:ext uri="{FF2B5EF4-FFF2-40B4-BE49-F238E27FC236}">
                <a16:creationId xmlns:a16="http://schemas.microsoft.com/office/drawing/2014/main" id="{F422320F-9323-2B6A-202A-1E95FA05D3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30747" y="3449743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Grafik 9" descr="Marke 1 Silhouette">
            <a:extLst>
              <a:ext uri="{FF2B5EF4-FFF2-40B4-BE49-F238E27FC236}">
                <a16:creationId xmlns:a16="http://schemas.microsoft.com/office/drawing/2014/main" id="{5125E529-3592-A02A-68A7-20EB5C1F9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42033" y="1957179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Grafik 10" descr="Marke 4 Silhouette">
            <a:extLst>
              <a:ext uri="{FF2B5EF4-FFF2-40B4-BE49-F238E27FC236}">
                <a16:creationId xmlns:a16="http://schemas.microsoft.com/office/drawing/2014/main" id="{341B33E2-5929-EA42-E320-0CF653A3E7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24414" y="3451995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" name="Grafik 15" descr="Marke 5 Silhouette">
            <a:extLst>
              <a:ext uri="{FF2B5EF4-FFF2-40B4-BE49-F238E27FC236}">
                <a16:creationId xmlns:a16="http://schemas.microsoft.com/office/drawing/2014/main" id="{A24E667B-719B-F47F-00C6-07EEC5F8A2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25960" y="4406734"/>
            <a:ext cx="274320" cy="274320"/>
          </a:xfrm>
          <a:prstGeom prst="rect">
            <a:avLst/>
          </a:prstGeom>
        </p:spPr>
      </p:pic>
      <p:pic>
        <p:nvPicPr>
          <p:cNvPr id="17" name="Grafik 16" descr="Marke 5 Silhouette">
            <a:extLst>
              <a:ext uri="{FF2B5EF4-FFF2-40B4-BE49-F238E27FC236}">
                <a16:creationId xmlns:a16="http://schemas.microsoft.com/office/drawing/2014/main" id="{310B0D23-AE11-FD33-4B46-64482FFBB0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78200" y="2164016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3" name="Grafik 22" descr="Marke 1 Silhouette">
            <a:extLst>
              <a:ext uri="{FF2B5EF4-FFF2-40B4-BE49-F238E27FC236}">
                <a16:creationId xmlns:a16="http://schemas.microsoft.com/office/drawing/2014/main" id="{84117B80-7E6F-4614-BA12-497B54706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87254" y="4962846"/>
            <a:ext cx="274320" cy="2743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" name="Grafik 17" descr="Marke 6 Silhouette">
            <a:extLst>
              <a:ext uri="{FF2B5EF4-FFF2-40B4-BE49-F238E27FC236}">
                <a16:creationId xmlns:a16="http://schemas.microsoft.com/office/drawing/2014/main" id="{0CEAAE62-24C5-64C9-C23D-B827ED3D13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25960" y="5109433"/>
            <a:ext cx="274320" cy="274320"/>
          </a:xfrm>
          <a:prstGeom prst="rect">
            <a:avLst/>
          </a:prstGeom>
          <a:effectLst/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4870E76-1B18-5F97-E396-7472E817778D}"/>
              </a:ext>
            </a:extLst>
          </p:cNvPr>
          <p:cNvCxnSpPr>
            <a:cxnSpLocks/>
          </p:cNvCxnSpPr>
          <p:nvPr/>
        </p:nvCxnSpPr>
        <p:spPr>
          <a:xfrm flipH="1">
            <a:off x="3942033" y="2231499"/>
            <a:ext cx="98844" cy="737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51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854_TF11437505.potx" id="{1C6E6191-992F-4EA9-978F-BC192BF40CD3}" vid="{467576EA-FC97-4225-A2E1-58A4A17ABF0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3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4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3CD65D-61A5-43C9-A837-6EC73C7DA8AB}">
  <ds:schemaRefs>
    <ds:schemaRef ds:uri="http://schemas.microsoft.com/office/2006/documentManagement/types"/>
    <ds:schemaRef ds:uri="71af3243-3dd4-4a8d-8c0d-dd76da1f02a5"/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{CA1E1FA6-9EF5-42CF-9E08-89E9F93A1E0E}tf11437505_win32</Template>
  <TotalTime>0</TotalTime>
  <Words>306</Words>
  <Application>Microsoft Office PowerPoint</Application>
  <PresentationFormat>Breitbild</PresentationFormat>
  <Paragraphs>69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Calibri</vt:lpstr>
      <vt:lpstr>Georgia Pro Cond Light</vt:lpstr>
      <vt:lpstr>Speak Pro</vt:lpstr>
      <vt:lpstr>RetrospectVTI</vt:lpstr>
      <vt:lpstr>Thermostat verstehen</vt:lpstr>
      <vt:lpstr>Unsere Themen </vt:lpstr>
      <vt:lpstr>Aufbau eines Thermostaten </vt:lpstr>
      <vt:lpstr>Aufbau eines Thermostaten </vt:lpstr>
      <vt:lpstr>Wie funktioniert ein Thermostat? </vt:lpstr>
      <vt:lpstr>Wie funktioniert ein Thermostat? </vt:lpstr>
      <vt:lpstr>Wie funktioniert ein Thermostat? </vt:lpstr>
      <vt:lpstr>Wie funktioniert ein Thermostat? </vt:lpstr>
      <vt:lpstr>Wie funktioniert ein Thermostat? </vt:lpstr>
      <vt:lpstr>Wie überprüfen wir den Thermostat?</vt:lpstr>
      <vt:lpstr>Wie überprüfen wir den Thermostat?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Thermostat verstehen</dc:title>
  <dc:creator>Richard Haeusler</dc:creator>
  <cp:lastModifiedBy>Richard Haeusler</cp:lastModifiedBy>
  <cp:revision>48</cp:revision>
  <cp:lastPrinted>2022-12-06T08:45:32Z</cp:lastPrinted>
  <dcterms:created xsi:type="dcterms:W3CDTF">2022-12-05T08:12:57Z</dcterms:created>
  <dcterms:modified xsi:type="dcterms:W3CDTF">2022-12-06T08:50:38Z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