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310" r:id="rId2"/>
    <p:sldId id="326" r:id="rId3"/>
    <p:sldId id="350" r:id="rId4"/>
    <p:sldId id="352" r:id="rId5"/>
    <p:sldId id="353" r:id="rId6"/>
    <p:sldId id="472" r:id="rId7"/>
    <p:sldId id="470" r:id="rId8"/>
    <p:sldId id="486" r:id="rId9"/>
    <p:sldId id="471" r:id="rId10"/>
    <p:sldId id="473" r:id="rId11"/>
    <p:sldId id="476" r:id="rId12"/>
    <p:sldId id="477" r:id="rId13"/>
    <p:sldId id="484" r:id="rId14"/>
    <p:sldId id="298" r:id="rId15"/>
    <p:sldId id="299" r:id="rId16"/>
    <p:sldId id="453" r:id="rId17"/>
    <p:sldId id="454" r:id="rId18"/>
    <p:sldId id="306" r:id="rId19"/>
    <p:sldId id="466" r:id="rId20"/>
    <p:sldId id="313" r:id="rId21"/>
    <p:sldId id="467" r:id="rId22"/>
    <p:sldId id="468" r:id="rId23"/>
    <p:sldId id="327" r:id="rId24"/>
    <p:sldId id="351" r:id="rId25"/>
    <p:sldId id="465" r:id="rId26"/>
    <p:sldId id="305" r:id="rId27"/>
    <p:sldId id="293" r:id="rId28"/>
    <p:sldId id="297" r:id="rId29"/>
    <p:sldId id="319" r:id="rId30"/>
    <p:sldId id="339" r:id="rId31"/>
    <p:sldId id="320" r:id="rId32"/>
    <p:sldId id="302" r:id="rId3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000066"/>
    <a:srgbClr val="990000"/>
    <a:srgbClr val="FF0066"/>
    <a:srgbClr val="006600"/>
    <a:srgbClr val="9900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2736" autoAdjust="0"/>
    <p:restoredTop sz="93357" autoAdjust="0"/>
  </p:normalViewPr>
  <p:slideViewPr>
    <p:cSldViewPr>
      <p:cViewPr>
        <p:scale>
          <a:sx n="75" d="100"/>
          <a:sy n="75" d="100"/>
        </p:scale>
        <p:origin x="-3108" y="-747"/>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de-DE"/>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de-DE"/>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de-DE"/>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8AC18C72-24E6-41ED-872D-1D6A184A1397}" type="slidenum">
              <a:rPr lang="de-DE"/>
              <a:pPr>
                <a:defRPr/>
              </a:pPr>
              <a:t>‹Nr.›</a:t>
            </a:fld>
            <a:endParaRPr lang="de-DE"/>
          </a:p>
        </p:txBody>
      </p:sp>
    </p:spTree>
    <p:extLst>
      <p:ext uri="{BB962C8B-B14F-4D97-AF65-F5344CB8AC3E}">
        <p14:creationId xmlns:p14="http://schemas.microsoft.com/office/powerpoint/2010/main" val="493471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D6B6B1-BF22-432B-B6D4-594A52893458}" type="slidenum">
              <a:rPr lang="de-DE" smtClean="0"/>
              <a:pPr eaLnBrk="1" hangingPunct="1"/>
              <a:t>6</a:t>
            </a:fld>
            <a:endParaRPr lang="de-DE" smtClean="0"/>
          </a:p>
        </p:txBody>
      </p:sp>
      <p:sp>
        <p:nvSpPr>
          <p:cNvPr id="35843"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4D5460F7-3DE6-425F-8E22-1C18B2238ECC}" type="slidenum">
              <a:rPr lang="de-DE" sz="1100">
                <a:latin typeface="Times New Roman" pitchFamily="18" charset="0"/>
              </a:rPr>
              <a:pPr algn="r"/>
              <a:t>6</a:t>
            </a:fld>
            <a:endParaRPr lang="de-DE" sz="1100">
              <a:latin typeface="Times New Roman" pitchFamily="18" charset="0"/>
            </a:endParaRPr>
          </a:p>
        </p:txBody>
      </p:sp>
      <p:sp>
        <p:nvSpPr>
          <p:cNvPr id="35844" name="Rectangle 2"/>
          <p:cNvSpPr>
            <a:spLocks noChangeArrowheads="1" noTextEdit="1"/>
          </p:cNvSpPr>
          <p:nvPr>
            <p:ph type="sldImg"/>
          </p:nvPr>
        </p:nvSpPr>
        <p:spPr>
          <a:ln/>
        </p:spPr>
      </p:sp>
      <p:sp>
        <p:nvSpPr>
          <p:cNvPr id="35845"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B7449E-F091-47C4-80BA-2EE9B738B3BF}" type="slidenum">
              <a:rPr lang="de-DE" smtClean="0"/>
              <a:pPr eaLnBrk="1" hangingPunct="1"/>
              <a:t>21</a:t>
            </a:fld>
            <a:endParaRPr lang="de-DE" smtClean="0"/>
          </a:p>
        </p:txBody>
      </p:sp>
      <p:sp>
        <p:nvSpPr>
          <p:cNvPr id="45059"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D092E893-F847-4C8F-AB88-A4828A7C1403}" type="slidenum">
              <a:rPr lang="de-DE" sz="1100">
                <a:latin typeface="Times New Roman" pitchFamily="18" charset="0"/>
              </a:rPr>
              <a:pPr algn="r"/>
              <a:t>21</a:t>
            </a:fld>
            <a:endParaRPr lang="de-DE" sz="1100">
              <a:latin typeface="Times New Roman" pitchFamily="18" charset="0"/>
            </a:endParaRPr>
          </a:p>
        </p:txBody>
      </p:sp>
      <p:sp>
        <p:nvSpPr>
          <p:cNvPr id="45060" name="Rectangle 2"/>
          <p:cNvSpPr>
            <a:spLocks noChangeArrowheads="1" noTextEdit="1"/>
          </p:cNvSpPr>
          <p:nvPr>
            <p:ph type="sldImg"/>
          </p:nvPr>
        </p:nvSpPr>
        <p:spPr>
          <a:ln/>
        </p:spPr>
      </p:sp>
      <p:sp>
        <p:nvSpPr>
          <p:cNvPr id="45061"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5561C6-BEEB-4134-B1B1-5E313EBE3F7C}" type="slidenum">
              <a:rPr lang="de-DE" smtClean="0"/>
              <a:pPr eaLnBrk="1" hangingPunct="1"/>
              <a:t>22</a:t>
            </a:fld>
            <a:endParaRPr lang="de-DE" smtClean="0"/>
          </a:p>
        </p:txBody>
      </p:sp>
      <p:sp>
        <p:nvSpPr>
          <p:cNvPr id="46083"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EB475C15-DB08-421F-9E23-DEA99E384554}" type="slidenum">
              <a:rPr lang="de-DE" sz="1100">
                <a:latin typeface="Times New Roman" pitchFamily="18" charset="0"/>
              </a:rPr>
              <a:pPr algn="r"/>
              <a:t>22</a:t>
            </a:fld>
            <a:endParaRPr lang="de-DE" sz="1100">
              <a:latin typeface="Times New Roman" pitchFamily="18" charset="0"/>
            </a:endParaRPr>
          </a:p>
        </p:txBody>
      </p:sp>
      <p:sp>
        <p:nvSpPr>
          <p:cNvPr id="46084" name="Rectangle 2"/>
          <p:cNvSpPr>
            <a:spLocks noChangeArrowheads="1" noTextEdit="1"/>
          </p:cNvSpPr>
          <p:nvPr>
            <p:ph type="sldImg"/>
          </p:nvPr>
        </p:nvSpPr>
        <p:spPr>
          <a:ln/>
        </p:spPr>
      </p:sp>
      <p:sp>
        <p:nvSpPr>
          <p:cNvPr id="46085"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2A50B0-A62D-4462-BDF2-08E56A0B3A3B}" type="slidenum">
              <a:rPr lang="de-DE" smtClean="0"/>
              <a:pPr eaLnBrk="1" hangingPunct="1"/>
              <a:t>23</a:t>
            </a:fld>
            <a:endParaRPr lang="de-DE" smtClean="0"/>
          </a:p>
        </p:txBody>
      </p:sp>
      <p:sp>
        <p:nvSpPr>
          <p:cNvPr id="47107"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ED6DD697-7962-42B7-8F83-35A4318D04B4}" type="slidenum">
              <a:rPr lang="de-DE" sz="1100">
                <a:latin typeface="Times New Roman" pitchFamily="18" charset="0"/>
              </a:rPr>
              <a:pPr algn="r"/>
              <a:t>23</a:t>
            </a:fld>
            <a:endParaRPr lang="de-DE" sz="1100">
              <a:latin typeface="Times New Roman" pitchFamily="18" charset="0"/>
            </a:endParaRPr>
          </a:p>
        </p:txBody>
      </p:sp>
      <p:sp>
        <p:nvSpPr>
          <p:cNvPr id="47108" name="Rectangle 2"/>
          <p:cNvSpPr>
            <a:spLocks noChangeArrowheads="1" noTextEdit="1"/>
          </p:cNvSpPr>
          <p:nvPr>
            <p:ph type="sldImg"/>
          </p:nvPr>
        </p:nvSpPr>
        <p:spPr>
          <a:ln/>
        </p:spPr>
      </p:sp>
      <p:sp>
        <p:nvSpPr>
          <p:cNvPr id="47109"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0740F1-8367-4104-9386-4557DC65AF15}" type="slidenum">
              <a:rPr lang="de-DE" smtClean="0"/>
              <a:pPr eaLnBrk="1" hangingPunct="1"/>
              <a:t>27</a:t>
            </a:fld>
            <a:endParaRPr lang="de-DE" smtClean="0"/>
          </a:p>
        </p:txBody>
      </p:sp>
      <p:sp>
        <p:nvSpPr>
          <p:cNvPr id="48131"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100BC63C-D7C5-4946-BF80-A9C99433A19E}" type="slidenum">
              <a:rPr lang="de-DE" sz="1100">
                <a:latin typeface="Times New Roman" pitchFamily="18" charset="0"/>
              </a:rPr>
              <a:pPr algn="r"/>
              <a:t>27</a:t>
            </a:fld>
            <a:endParaRPr lang="de-DE" sz="1100">
              <a:latin typeface="Times New Roman" pitchFamily="18" charset="0"/>
            </a:endParaRPr>
          </a:p>
        </p:txBody>
      </p:sp>
      <p:sp>
        <p:nvSpPr>
          <p:cNvPr id="48132" name="Rectangle 2"/>
          <p:cNvSpPr>
            <a:spLocks noChangeArrowheads="1" noTextEdit="1"/>
          </p:cNvSpPr>
          <p:nvPr>
            <p:ph type="sldImg"/>
          </p:nvPr>
        </p:nvSpPr>
        <p:spPr>
          <a:ln/>
        </p:spPr>
      </p:sp>
      <p:sp>
        <p:nvSpPr>
          <p:cNvPr id="48133"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270E99-8EBD-4A7E-8774-C98B002D0ADB}" type="slidenum">
              <a:rPr lang="de-DE" smtClean="0"/>
              <a:pPr eaLnBrk="1" hangingPunct="1"/>
              <a:t>28</a:t>
            </a:fld>
            <a:endParaRPr lang="de-DE" smtClean="0"/>
          </a:p>
        </p:txBody>
      </p:sp>
      <p:sp>
        <p:nvSpPr>
          <p:cNvPr id="49155"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1574FC35-14C1-40AC-B4A4-A1FFCA9FD879}" type="slidenum">
              <a:rPr lang="de-DE" sz="1100">
                <a:latin typeface="Times New Roman" pitchFamily="18" charset="0"/>
              </a:rPr>
              <a:pPr algn="r"/>
              <a:t>28</a:t>
            </a:fld>
            <a:endParaRPr lang="de-DE" sz="1100">
              <a:latin typeface="Times New Roman" pitchFamily="18" charset="0"/>
            </a:endParaRPr>
          </a:p>
        </p:txBody>
      </p:sp>
      <p:sp>
        <p:nvSpPr>
          <p:cNvPr id="49156" name="Rectangle 2"/>
          <p:cNvSpPr>
            <a:spLocks noChangeArrowheads="1" noTextEdit="1"/>
          </p:cNvSpPr>
          <p:nvPr>
            <p:ph type="sldImg"/>
          </p:nvPr>
        </p:nvSpPr>
        <p:spPr>
          <a:ln/>
        </p:spPr>
      </p:sp>
      <p:sp>
        <p:nvSpPr>
          <p:cNvPr id="49157"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AF741D-7053-4698-B0DE-A5BCDD4CA433}" type="slidenum">
              <a:rPr lang="de-DE" smtClean="0"/>
              <a:pPr eaLnBrk="1" hangingPunct="1"/>
              <a:t>29</a:t>
            </a:fld>
            <a:endParaRPr lang="de-DE" smtClean="0"/>
          </a:p>
        </p:txBody>
      </p:sp>
      <p:sp>
        <p:nvSpPr>
          <p:cNvPr id="50179"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9122EB32-E9A9-4934-AC83-C480454839D0}" type="slidenum">
              <a:rPr lang="de-DE" sz="1100">
                <a:latin typeface="Times New Roman" pitchFamily="18" charset="0"/>
              </a:rPr>
              <a:pPr algn="r"/>
              <a:t>29</a:t>
            </a:fld>
            <a:endParaRPr lang="de-DE" sz="1100">
              <a:latin typeface="Times New Roman" pitchFamily="18" charset="0"/>
            </a:endParaRPr>
          </a:p>
        </p:txBody>
      </p:sp>
      <p:sp>
        <p:nvSpPr>
          <p:cNvPr id="50180" name="Rectangle 2"/>
          <p:cNvSpPr>
            <a:spLocks noChangeArrowheads="1" noTextEdit="1"/>
          </p:cNvSpPr>
          <p:nvPr>
            <p:ph type="sldImg"/>
          </p:nvPr>
        </p:nvSpPr>
        <p:spPr>
          <a:ln/>
        </p:spPr>
      </p:sp>
      <p:sp>
        <p:nvSpPr>
          <p:cNvPr id="50181"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35711F-34AC-4051-97E8-2F54C7903E2A}" type="slidenum">
              <a:rPr lang="de-DE" smtClean="0"/>
              <a:pPr eaLnBrk="1" hangingPunct="1"/>
              <a:t>30</a:t>
            </a:fld>
            <a:endParaRPr lang="de-DE" smtClean="0"/>
          </a:p>
        </p:txBody>
      </p:sp>
      <p:sp>
        <p:nvSpPr>
          <p:cNvPr id="51203"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0461DCAF-EC70-46A0-943C-596B1C26BB69}" type="slidenum">
              <a:rPr lang="de-DE" sz="1100">
                <a:latin typeface="Times New Roman" pitchFamily="18" charset="0"/>
              </a:rPr>
              <a:pPr algn="r"/>
              <a:t>30</a:t>
            </a:fld>
            <a:endParaRPr lang="de-DE" sz="1100">
              <a:latin typeface="Times New Roman" pitchFamily="18" charset="0"/>
            </a:endParaRPr>
          </a:p>
        </p:txBody>
      </p:sp>
      <p:sp>
        <p:nvSpPr>
          <p:cNvPr id="51204" name="Rectangle 2"/>
          <p:cNvSpPr>
            <a:spLocks noChangeArrowheads="1" noTextEdit="1"/>
          </p:cNvSpPr>
          <p:nvPr>
            <p:ph type="sldImg"/>
          </p:nvPr>
        </p:nvSpPr>
        <p:spPr>
          <a:ln/>
        </p:spPr>
      </p:sp>
      <p:sp>
        <p:nvSpPr>
          <p:cNvPr id="51205"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DE3BAD-955E-4E90-94A7-B5D8D1C5F3D3}" type="slidenum">
              <a:rPr lang="de-DE" smtClean="0"/>
              <a:pPr eaLnBrk="1" hangingPunct="1"/>
              <a:t>31</a:t>
            </a:fld>
            <a:endParaRPr lang="de-DE" smtClean="0"/>
          </a:p>
        </p:txBody>
      </p:sp>
      <p:sp>
        <p:nvSpPr>
          <p:cNvPr id="52227"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01447DB0-2E23-4A06-BD2B-38252AC73B11}" type="slidenum">
              <a:rPr lang="de-DE" sz="1100">
                <a:latin typeface="Times New Roman" pitchFamily="18" charset="0"/>
              </a:rPr>
              <a:pPr algn="r"/>
              <a:t>31</a:t>
            </a:fld>
            <a:endParaRPr lang="de-DE" sz="1100">
              <a:latin typeface="Times New Roman" pitchFamily="18" charset="0"/>
            </a:endParaRPr>
          </a:p>
        </p:txBody>
      </p:sp>
      <p:sp>
        <p:nvSpPr>
          <p:cNvPr id="52228" name="Rectangle 2"/>
          <p:cNvSpPr>
            <a:spLocks noChangeArrowheads="1" noTextEdit="1"/>
          </p:cNvSpPr>
          <p:nvPr>
            <p:ph type="sldImg"/>
          </p:nvPr>
        </p:nvSpPr>
        <p:spPr>
          <a:ln/>
        </p:spPr>
      </p:sp>
      <p:sp>
        <p:nvSpPr>
          <p:cNvPr id="52229"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A2A66B-8C30-457F-9C91-3A57268E9DB0}" type="slidenum">
              <a:rPr lang="de-DE" smtClean="0"/>
              <a:pPr eaLnBrk="1" hangingPunct="1"/>
              <a:t>32</a:t>
            </a:fld>
            <a:endParaRPr lang="de-DE" smtClean="0"/>
          </a:p>
        </p:txBody>
      </p:sp>
      <p:sp>
        <p:nvSpPr>
          <p:cNvPr id="53251"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E58A8491-3492-40AC-B026-D046D78B309E}" type="slidenum">
              <a:rPr lang="de-DE" sz="1100">
                <a:latin typeface="Times New Roman" pitchFamily="18" charset="0"/>
              </a:rPr>
              <a:pPr algn="r"/>
              <a:t>32</a:t>
            </a:fld>
            <a:endParaRPr lang="de-DE" sz="1100">
              <a:latin typeface="Times New Roman" pitchFamily="18" charset="0"/>
            </a:endParaRPr>
          </a:p>
        </p:txBody>
      </p:sp>
      <p:sp>
        <p:nvSpPr>
          <p:cNvPr id="53252" name="Rectangle 2"/>
          <p:cNvSpPr>
            <a:spLocks noChangeArrowheads="1" noTextEdit="1"/>
          </p:cNvSpPr>
          <p:nvPr>
            <p:ph type="sldImg"/>
          </p:nvPr>
        </p:nvSpPr>
        <p:spPr>
          <a:ln/>
        </p:spPr>
      </p:sp>
      <p:sp>
        <p:nvSpPr>
          <p:cNvPr id="53253"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0CD3E0-3524-4BD6-9445-4712563D2440}" type="slidenum">
              <a:rPr lang="de-DE" smtClean="0"/>
              <a:pPr eaLnBrk="1" hangingPunct="1"/>
              <a:t>7</a:t>
            </a:fld>
            <a:endParaRPr lang="de-DE" smtClean="0"/>
          </a:p>
        </p:txBody>
      </p:sp>
      <p:sp>
        <p:nvSpPr>
          <p:cNvPr id="36867"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CE5F60DD-FC74-4C8E-BA60-23BFF7E42156}" type="slidenum">
              <a:rPr lang="de-DE" sz="1100">
                <a:latin typeface="Times New Roman" pitchFamily="18" charset="0"/>
              </a:rPr>
              <a:pPr algn="r"/>
              <a:t>7</a:t>
            </a:fld>
            <a:endParaRPr lang="de-DE" sz="1100">
              <a:latin typeface="Times New Roman" pitchFamily="18" charset="0"/>
            </a:endParaRPr>
          </a:p>
        </p:txBody>
      </p:sp>
      <p:sp>
        <p:nvSpPr>
          <p:cNvPr id="36868" name="Rectangle 2"/>
          <p:cNvSpPr>
            <a:spLocks noChangeArrowheads="1" noTextEdit="1"/>
          </p:cNvSpPr>
          <p:nvPr>
            <p:ph type="sldImg"/>
          </p:nvPr>
        </p:nvSpPr>
        <p:spPr>
          <a:ln/>
        </p:spPr>
      </p:sp>
      <p:sp>
        <p:nvSpPr>
          <p:cNvPr id="36869"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6A662D-AA4D-4C1D-9955-5086545A85FC}" type="slidenum">
              <a:rPr lang="de-DE" smtClean="0"/>
              <a:pPr eaLnBrk="1" hangingPunct="1"/>
              <a:t>8</a:t>
            </a:fld>
            <a:endParaRPr lang="de-DE" smtClean="0"/>
          </a:p>
        </p:txBody>
      </p:sp>
      <p:sp>
        <p:nvSpPr>
          <p:cNvPr id="37891"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306A67B1-8D90-40A5-8221-60E33BEE0F54}" type="slidenum">
              <a:rPr lang="de-DE" sz="1100">
                <a:latin typeface="Times New Roman" pitchFamily="18" charset="0"/>
              </a:rPr>
              <a:pPr algn="r"/>
              <a:t>8</a:t>
            </a:fld>
            <a:endParaRPr lang="de-DE" sz="1100">
              <a:latin typeface="Times New Roman" pitchFamily="18" charset="0"/>
            </a:endParaRPr>
          </a:p>
        </p:txBody>
      </p:sp>
      <p:sp>
        <p:nvSpPr>
          <p:cNvPr id="37892" name="Rectangle 2"/>
          <p:cNvSpPr>
            <a:spLocks noChangeArrowheads="1" noTextEdit="1"/>
          </p:cNvSpPr>
          <p:nvPr>
            <p:ph type="sldImg"/>
          </p:nvPr>
        </p:nvSpPr>
        <p:spPr>
          <a:ln/>
        </p:spPr>
      </p:sp>
      <p:sp>
        <p:nvSpPr>
          <p:cNvPr id="37893"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698E55-E524-4AF4-9B67-70FF36FCE816}" type="slidenum">
              <a:rPr lang="de-DE" smtClean="0"/>
              <a:pPr eaLnBrk="1" hangingPunct="1"/>
              <a:t>9</a:t>
            </a:fld>
            <a:endParaRPr lang="de-DE" smtClean="0"/>
          </a:p>
        </p:txBody>
      </p:sp>
      <p:sp>
        <p:nvSpPr>
          <p:cNvPr id="38915"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785E1E08-2FB6-4635-9D00-033C12546FE4}" type="slidenum">
              <a:rPr lang="de-DE" sz="1100">
                <a:latin typeface="Times New Roman" pitchFamily="18" charset="0"/>
              </a:rPr>
              <a:pPr algn="r"/>
              <a:t>9</a:t>
            </a:fld>
            <a:endParaRPr lang="de-DE" sz="1100">
              <a:latin typeface="Times New Roman" pitchFamily="18" charset="0"/>
            </a:endParaRPr>
          </a:p>
        </p:txBody>
      </p:sp>
      <p:sp>
        <p:nvSpPr>
          <p:cNvPr id="38916" name="Rectangle 2"/>
          <p:cNvSpPr>
            <a:spLocks noChangeArrowheads="1" noTextEdit="1"/>
          </p:cNvSpPr>
          <p:nvPr>
            <p:ph type="sldImg"/>
          </p:nvPr>
        </p:nvSpPr>
        <p:spPr>
          <a:ln/>
        </p:spPr>
      </p:sp>
      <p:sp>
        <p:nvSpPr>
          <p:cNvPr id="38917"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76EA63-FB32-44E9-8761-0C017B503997}" type="slidenum">
              <a:rPr lang="de-DE" smtClean="0"/>
              <a:pPr eaLnBrk="1" hangingPunct="1"/>
              <a:t>14</a:t>
            </a:fld>
            <a:endParaRPr lang="de-DE" smtClean="0"/>
          </a:p>
        </p:txBody>
      </p:sp>
      <p:sp>
        <p:nvSpPr>
          <p:cNvPr id="39939"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92FC59E4-E0EE-46C2-B8B6-C27519DD23A2}" type="slidenum">
              <a:rPr lang="de-DE" sz="1100">
                <a:latin typeface="Times New Roman" pitchFamily="18" charset="0"/>
              </a:rPr>
              <a:pPr algn="r"/>
              <a:t>14</a:t>
            </a:fld>
            <a:endParaRPr lang="de-DE" sz="1100">
              <a:latin typeface="Times New Roman" pitchFamily="18" charset="0"/>
            </a:endParaRPr>
          </a:p>
        </p:txBody>
      </p:sp>
      <p:sp>
        <p:nvSpPr>
          <p:cNvPr id="39940" name="Rectangle 2"/>
          <p:cNvSpPr>
            <a:spLocks noChangeArrowheads="1" noTextEdit="1"/>
          </p:cNvSpPr>
          <p:nvPr>
            <p:ph type="sldImg"/>
          </p:nvPr>
        </p:nvSpPr>
        <p:spPr>
          <a:ln/>
        </p:spPr>
      </p:sp>
      <p:sp>
        <p:nvSpPr>
          <p:cNvPr id="39941"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DC70A5-68BC-4156-BB1E-C3BEC2ED2324}" type="slidenum">
              <a:rPr lang="de-DE" smtClean="0"/>
              <a:pPr eaLnBrk="1" hangingPunct="1"/>
              <a:t>15</a:t>
            </a:fld>
            <a:endParaRPr lang="de-DE" smtClean="0"/>
          </a:p>
        </p:txBody>
      </p:sp>
      <p:sp>
        <p:nvSpPr>
          <p:cNvPr id="40963"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32054BE0-D6EC-4CFB-B20E-E9695B7580C6}" type="slidenum">
              <a:rPr lang="de-DE" sz="1100">
                <a:latin typeface="Times New Roman" pitchFamily="18" charset="0"/>
              </a:rPr>
              <a:pPr algn="r"/>
              <a:t>15</a:t>
            </a:fld>
            <a:endParaRPr lang="de-DE" sz="1100">
              <a:latin typeface="Times New Roman" pitchFamily="18" charset="0"/>
            </a:endParaRPr>
          </a:p>
        </p:txBody>
      </p:sp>
      <p:sp>
        <p:nvSpPr>
          <p:cNvPr id="40964" name="Rectangle 2"/>
          <p:cNvSpPr>
            <a:spLocks noChangeArrowheads="1" noTextEdit="1"/>
          </p:cNvSpPr>
          <p:nvPr>
            <p:ph type="sldImg"/>
          </p:nvPr>
        </p:nvSpPr>
        <p:spPr>
          <a:ln/>
        </p:spPr>
      </p:sp>
      <p:sp>
        <p:nvSpPr>
          <p:cNvPr id="40965"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08718F-353C-4367-BB65-DF0555328AC3}" type="slidenum">
              <a:rPr lang="de-DE" smtClean="0"/>
              <a:pPr eaLnBrk="1" hangingPunct="1"/>
              <a:t>16</a:t>
            </a:fld>
            <a:endParaRPr lang="de-DE" smtClean="0"/>
          </a:p>
        </p:txBody>
      </p:sp>
      <p:sp>
        <p:nvSpPr>
          <p:cNvPr id="41987"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CECF6803-883E-43E5-84B8-FA9FAF6302AD}" type="slidenum">
              <a:rPr lang="de-DE" sz="1100">
                <a:latin typeface="Times New Roman" pitchFamily="18" charset="0"/>
              </a:rPr>
              <a:pPr algn="r"/>
              <a:t>16</a:t>
            </a:fld>
            <a:endParaRPr lang="de-DE" sz="1100">
              <a:latin typeface="Times New Roman" pitchFamily="18" charset="0"/>
            </a:endParaRPr>
          </a:p>
        </p:txBody>
      </p:sp>
      <p:sp>
        <p:nvSpPr>
          <p:cNvPr id="41988" name="Rectangle 2"/>
          <p:cNvSpPr>
            <a:spLocks noChangeArrowheads="1" noTextEdit="1"/>
          </p:cNvSpPr>
          <p:nvPr>
            <p:ph type="sldImg"/>
          </p:nvPr>
        </p:nvSpPr>
        <p:spPr>
          <a:ln/>
        </p:spPr>
      </p:sp>
      <p:sp>
        <p:nvSpPr>
          <p:cNvPr id="41989"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4856D8-F8C0-4A0F-8F3C-739352043AE3}" type="slidenum">
              <a:rPr lang="de-DE" smtClean="0"/>
              <a:pPr eaLnBrk="1" hangingPunct="1"/>
              <a:t>17</a:t>
            </a:fld>
            <a:endParaRPr lang="de-DE" smtClean="0"/>
          </a:p>
        </p:txBody>
      </p:sp>
      <p:sp>
        <p:nvSpPr>
          <p:cNvPr id="43011"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9BC613F9-D962-41AB-8C37-B466081A7B2F}" type="slidenum">
              <a:rPr lang="de-DE" sz="1100">
                <a:latin typeface="Times New Roman" pitchFamily="18" charset="0"/>
              </a:rPr>
              <a:pPr algn="r"/>
              <a:t>17</a:t>
            </a:fld>
            <a:endParaRPr lang="de-DE" sz="1100">
              <a:latin typeface="Times New Roman" pitchFamily="18" charset="0"/>
            </a:endParaRPr>
          </a:p>
        </p:txBody>
      </p:sp>
      <p:sp>
        <p:nvSpPr>
          <p:cNvPr id="43012" name="Rectangle 2"/>
          <p:cNvSpPr>
            <a:spLocks noChangeArrowheads="1" noTextEdit="1"/>
          </p:cNvSpPr>
          <p:nvPr>
            <p:ph type="sldImg"/>
          </p:nvPr>
        </p:nvSpPr>
        <p:spPr>
          <a:ln/>
        </p:spPr>
      </p:sp>
      <p:sp>
        <p:nvSpPr>
          <p:cNvPr id="43013"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DA742-BBC5-4F89-99ED-D9ABC4969D2B}" type="slidenum">
              <a:rPr lang="de-DE" smtClean="0"/>
              <a:pPr eaLnBrk="1" hangingPunct="1"/>
              <a:t>20</a:t>
            </a:fld>
            <a:endParaRPr lang="de-DE" smtClean="0"/>
          </a:p>
        </p:txBody>
      </p:sp>
      <p:sp>
        <p:nvSpPr>
          <p:cNvPr id="44035"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4" tIns="46090" rIns="92184" bIns="46090" anchor="b"/>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algn="r"/>
            <a:fld id="{63726556-2787-4F7F-A8C4-3B6EB8800BA8}" type="slidenum">
              <a:rPr lang="de-DE" sz="1100">
                <a:latin typeface="Times New Roman" pitchFamily="18" charset="0"/>
              </a:rPr>
              <a:pPr algn="r"/>
              <a:t>20</a:t>
            </a:fld>
            <a:endParaRPr lang="de-DE" sz="1100">
              <a:latin typeface="Times New Roman" pitchFamily="18" charset="0"/>
            </a:endParaRPr>
          </a:p>
        </p:txBody>
      </p:sp>
      <p:sp>
        <p:nvSpPr>
          <p:cNvPr id="44036" name="Rectangle 2"/>
          <p:cNvSpPr>
            <a:spLocks noChangeArrowheads="1" noTextEdit="1"/>
          </p:cNvSpPr>
          <p:nvPr>
            <p:ph type="sldImg"/>
          </p:nvPr>
        </p:nvSpPr>
        <p:spPr>
          <a:ln/>
        </p:spPr>
      </p:sp>
      <p:sp>
        <p:nvSpPr>
          <p:cNvPr id="44037" name="Rectangle 3"/>
          <p:cNvSpPr>
            <a:spLocks noGrp="1" noChangeArrowheads="1"/>
          </p:cNvSpPr>
          <p:nvPr>
            <p:ph type="body" idx="1"/>
          </p:nvPr>
        </p:nvSpPr>
        <p:spPr>
          <a:xfrm>
            <a:off x="912813" y="4344988"/>
            <a:ext cx="5032375" cy="4113212"/>
          </a:xfrm>
          <a:noFill/>
        </p:spPr>
        <p:txBody>
          <a:bodyPr lIns="92184" tIns="46090" rIns="92184" bIns="46090"/>
          <a:lstStyle/>
          <a:p>
            <a:pPr eaLnBrk="1" hangingPunct="1"/>
            <a:endParaRPr lang="de-DE"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6" name="Rectangle 6"/>
          <p:cNvSpPr>
            <a:spLocks noGrp="1" noChangeArrowheads="1"/>
          </p:cNvSpPr>
          <p:nvPr>
            <p:ph type="sldNum" sz="quarter" idx="12"/>
          </p:nvPr>
        </p:nvSpPr>
        <p:spPr>
          <a:ln/>
        </p:spPr>
        <p:txBody>
          <a:bodyPr/>
          <a:lstStyle>
            <a:lvl1pPr>
              <a:defRPr/>
            </a:lvl1pPr>
          </a:lstStyle>
          <a:p>
            <a:pPr>
              <a:defRPr/>
            </a:pPr>
            <a:r>
              <a:rPr lang="de-DE"/>
              <a:t>Folie </a:t>
            </a:r>
            <a:fld id="{6D96E3F5-AAAA-4892-9BA2-EFF4E5C692FC}" type="slidenum">
              <a:rPr lang="de-DE"/>
              <a:pPr>
                <a:defRPr/>
              </a:pPr>
              <a:t>‹Nr.›</a:t>
            </a:fld>
            <a:endParaRPr lang="de-DE"/>
          </a:p>
        </p:txBody>
      </p:sp>
    </p:spTree>
    <p:extLst>
      <p:ext uri="{BB962C8B-B14F-4D97-AF65-F5344CB8AC3E}">
        <p14:creationId xmlns:p14="http://schemas.microsoft.com/office/powerpoint/2010/main" val="349555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6" name="Rectangle 6"/>
          <p:cNvSpPr>
            <a:spLocks noGrp="1" noChangeArrowheads="1"/>
          </p:cNvSpPr>
          <p:nvPr>
            <p:ph type="sldNum" sz="quarter" idx="12"/>
          </p:nvPr>
        </p:nvSpPr>
        <p:spPr>
          <a:ln/>
        </p:spPr>
        <p:txBody>
          <a:bodyPr/>
          <a:lstStyle>
            <a:lvl1pPr>
              <a:defRPr/>
            </a:lvl1pPr>
          </a:lstStyle>
          <a:p>
            <a:pPr>
              <a:defRPr/>
            </a:pPr>
            <a:r>
              <a:rPr lang="de-DE"/>
              <a:t>Folie </a:t>
            </a:r>
            <a:fld id="{0406A2D3-C283-4253-BD26-02D31EECF76E}" type="slidenum">
              <a:rPr lang="de-DE"/>
              <a:pPr>
                <a:defRPr/>
              </a:pPr>
              <a:t>‹Nr.›</a:t>
            </a:fld>
            <a:endParaRPr lang="de-DE"/>
          </a:p>
        </p:txBody>
      </p:sp>
    </p:spTree>
    <p:extLst>
      <p:ext uri="{BB962C8B-B14F-4D97-AF65-F5344CB8AC3E}">
        <p14:creationId xmlns:p14="http://schemas.microsoft.com/office/powerpoint/2010/main" val="43242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6" name="Rectangle 6"/>
          <p:cNvSpPr>
            <a:spLocks noGrp="1" noChangeArrowheads="1"/>
          </p:cNvSpPr>
          <p:nvPr>
            <p:ph type="sldNum" sz="quarter" idx="12"/>
          </p:nvPr>
        </p:nvSpPr>
        <p:spPr>
          <a:ln/>
        </p:spPr>
        <p:txBody>
          <a:bodyPr/>
          <a:lstStyle>
            <a:lvl1pPr>
              <a:defRPr/>
            </a:lvl1pPr>
          </a:lstStyle>
          <a:p>
            <a:pPr>
              <a:defRPr/>
            </a:pPr>
            <a:r>
              <a:rPr lang="de-DE"/>
              <a:t>Folie </a:t>
            </a:r>
            <a:fld id="{2D73B260-DCFE-4F24-9E3E-0942E30034DE}" type="slidenum">
              <a:rPr lang="de-DE"/>
              <a:pPr>
                <a:defRPr/>
              </a:pPr>
              <a:t>‹Nr.›</a:t>
            </a:fld>
            <a:endParaRPr lang="de-DE"/>
          </a:p>
        </p:txBody>
      </p:sp>
    </p:spTree>
    <p:extLst>
      <p:ext uri="{BB962C8B-B14F-4D97-AF65-F5344CB8AC3E}">
        <p14:creationId xmlns:p14="http://schemas.microsoft.com/office/powerpoint/2010/main" val="30658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8"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9" name="Rectangle 6"/>
          <p:cNvSpPr>
            <a:spLocks noGrp="1" noChangeArrowheads="1"/>
          </p:cNvSpPr>
          <p:nvPr>
            <p:ph type="sldNum" sz="quarter" idx="12"/>
          </p:nvPr>
        </p:nvSpPr>
        <p:spPr>
          <a:ln/>
        </p:spPr>
        <p:txBody>
          <a:bodyPr/>
          <a:lstStyle>
            <a:lvl1pPr>
              <a:defRPr/>
            </a:lvl1pPr>
          </a:lstStyle>
          <a:p>
            <a:pPr>
              <a:defRPr/>
            </a:pPr>
            <a:r>
              <a:rPr lang="de-DE"/>
              <a:t>Folie </a:t>
            </a:r>
            <a:fld id="{A77B7A46-8F7C-4E3E-8EF0-9F974700B924}" type="slidenum">
              <a:rPr lang="de-DE"/>
              <a:pPr>
                <a:defRPr/>
              </a:pPr>
              <a:t>‹Nr.›</a:t>
            </a:fld>
            <a:endParaRPr lang="de-DE"/>
          </a:p>
        </p:txBody>
      </p:sp>
    </p:spTree>
    <p:extLst>
      <p:ext uri="{BB962C8B-B14F-4D97-AF65-F5344CB8AC3E}">
        <p14:creationId xmlns:p14="http://schemas.microsoft.com/office/powerpoint/2010/main" val="234709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6" name="Rectangle 6"/>
          <p:cNvSpPr>
            <a:spLocks noGrp="1" noChangeArrowheads="1"/>
          </p:cNvSpPr>
          <p:nvPr>
            <p:ph type="sldNum" sz="quarter" idx="12"/>
          </p:nvPr>
        </p:nvSpPr>
        <p:spPr>
          <a:ln/>
        </p:spPr>
        <p:txBody>
          <a:bodyPr/>
          <a:lstStyle>
            <a:lvl1pPr>
              <a:defRPr/>
            </a:lvl1pPr>
          </a:lstStyle>
          <a:p>
            <a:pPr>
              <a:defRPr/>
            </a:pPr>
            <a:r>
              <a:rPr lang="de-DE"/>
              <a:t>Folie </a:t>
            </a:r>
            <a:fld id="{19DE02C8-7B5F-49C9-BD3D-C68562F3490C}" type="slidenum">
              <a:rPr lang="de-DE"/>
              <a:pPr>
                <a:defRPr/>
              </a:pPr>
              <a:t>‹Nr.›</a:t>
            </a:fld>
            <a:endParaRPr lang="de-DE"/>
          </a:p>
        </p:txBody>
      </p:sp>
    </p:spTree>
    <p:extLst>
      <p:ext uri="{BB962C8B-B14F-4D97-AF65-F5344CB8AC3E}">
        <p14:creationId xmlns:p14="http://schemas.microsoft.com/office/powerpoint/2010/main" val="367958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6" name="Rectangle 6"/>
          <p:cNvSpPr>
            <a:spLocks noGrp="1" noChangeArrowheads="1"/>
          </p:cNvSpPr>
          <p:nvPr>
            <p:ph type="sldNum" sz="quarter" idx="12"/>
          </p:nvPr>
        </p:nvSpPr>
        <p:spPr>
          <a:ln/>
        </p:spPr>
        <p:txBody>
          <a:bodyPr/>
          <a:lstStyle>
            <a:lvl1pPr>
              <a:defRPr/>
            </a:lvl1pPr>
          </a:lstStyle>
          <a:p>
            <a:pPr>
              <a:defRPr/>
            </a:pPr>
            <a:r>
              <a:rPr lang="de-DE"/>
              <a:t>Folie </a:t>
            </a:r>
            <a:fld id="{6EAEF4EA-8626-4544-86CA-B12796348A81}" type="slidenum">
              <a:rPr lang="de-DE"/>
              <a:pPr>
                <a:defRPr/>
              </a:pPr>
              <a:t>‹Nr.›</a:t>
            </a:fld>
            <a:endParaRPr lang="de-DE"/>
          </a:p>
        </p:txBody>
      </p:sp>
    </p:spTree>
    <p:extLst>
      <p:ext uri="{BB962C8B-B14F-4D97-AF65-F5344CB8AC3E}">
        <p14:creationId xmlns:p14="http://schemas.microsoft.com/office/powerpoint/2010/main" val="23877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7" name="Rectangle 6"/>
          <p:cNvSpPr>
            <a:spLocks noGrp="1" noChangeArrowheads="1"/>
          </p:cNvSpPr>
          <p:nvPr>
            <p:ph type="sldNum" sz="quarter" idx="12"/>
          </p:nvPr>
        </p:nvSpPr>
        <p:spPr>
          <a:ln/>
        </p:spPr>
        <p:txBody>
          <a:bodyPr/>
          <a:lstStyle>
            <a:lvl1pPr>
              <a:defRPr/>
            </a:lvl1pPr>
          </a:lstStyle>
          <a:p>
            <a:pPr>
              <a:defRPr/>
            </a:pPr>
            <a:r>
              <a:rPr lang="de-DE"/>
              <a:t>Folie </a:t>
            </a:r>
            <a:fld id="{676F7F89-A042-4ADC-B142-29CC67AD3292}" type="slidenum">
              <a:rPr lang="de-DE"/>
              <a:pPr>
                <a:defRPr/>
              </a:pPr>
              <a:t>‹Nr.›</a:t>
            </a:fld>
            <a:endParaRPr lang="de-DE"/>
          </a:p>
        </p:txBody>
      </p:sp>
    </p:spTree>
    <p:extLst>
      <p:ext uri="{BB962C8B-B14F-4D97-AF65-F5344CB8AC3E}">
        <p14:creationId xmlns:p14="http://schemas.microsoft.com/office/powerpoint/2010/main" val="275572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8"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9" name="Rectangle 6"/>
          <p:cNvSpPr>
            <a:spLocks noGrp="1" noChangeArrowheads="1"/>
          </p:cNvSpPr>
          <p:nvPr>
            <p:ph type="sldNum" sz="quarter" idx="12"/>
          </p:nvPr>
        </p:nvSpPr>
        <p:spPr>
          <a:ln/>
        </p:spPr>
        <p:txBody>
          <a:bodyPr/>
          <a:lstStyle>
            <a:lvl1pPr>
              <a:defRPr/>
            </a:lvl1pPr>
          </a:lstStyle>
          <a:p>
            <a:pPr>
              <a:defRPr/>
            </a:pPr>
            <a:r>
              <a:rPr lang="de-DE"/>
              <a:t>Folie </a:t>
            </a:r>
            <a:fld id="{A8E8D1E7-C9B6-44DB-825B-3F9ED86244C8}" type="slidenum">
              <a:rPr lang="de-DE"/>
              <a:pPr>
                <a:defRPr/>
              </a:pPr>
              <a:t>‹Nr.›</a:t>
            </a:fld>
            <a:endParaRPr lang="de-DE"/>
          </a:p>
        </p:txBody>
      </p:sp>
    </p:spTree>
    <p:extLst>
      <p:ext uri="{BB962C8B-B14F-4D97-AF65-F5344CB8AC3E}">
        <p14:creationId xmlns:p14="http://schemas.microsoft.com/office/powerpoint/2010/main" val="21942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4"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5" name="Rectangle 6"/>
          <p:cNvSpPr>
            <a:spLocks noGrp="1" noChangeArrowheads="1"/>
          </p:cNvSpPr>
          <p:nvPr>
            <p:ph type="sldNum" sz="quarter" idx="12"/>
          </p:nvPr>
        </p:nvSpPr>
        <p:spPr>
          <a:ln/>
        </p:spPr>
        <p:txBody>
          <a:bodyPr/>
          <a:lstStyle>
            <a:lvl1pPr>
              <a:defRPr/>
            </a:lvl1pPr>
          </a:lstStyle>
          <a:p>
            <a:pPr>
              <a:defRPr/>
            </a:pPr>
            <a:r>
              <a:rPr lang="de-DE"/>
              <a:t>Folie </a:t>
            </a:r>
            <a:fld id="{E3048087-3CBE-4477-98C5-9FDAE04AC6D1}" type="slidenum">
              <a:rPr lang="de-DE"/>
              <a:pPr>
                <a:defRPr/>
              </a:pPr>
              <a:t>‹Nr.›</a:t>
            </a:fld>
            <a:endParaRPr lang="de-DE"/>
          </a:p>
        </p:txBody>
      </p:sp>
    </p:spTree>
    <p:extLst>
      <p:ext uri="{BB962C8B-B14F-4D97-AF65-F5344CB8AC3E}">
        <p14:creationId xmlns:p14="http://schemas.microsoft.com/office/powerpoint/2010/main" val="210160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3"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4" name="Rectangle 6"/>
          <p:cNvSpPr>
            <a:spLocks noGrp="1" noChangeArrowheads="1"/>
          </p:cNvSpPr>
          <p:nvPr>
            <p:ph type="sldNum" sz="quarter" idx="12"/>
          </p:nvPr>
        </p:nvSpPr>
        <p:spPr>
          <a:ln/>
        </p:spPr>
        <p:txBody>
          <a:bodyPr/>
          <a:lstStyle>
            <a:lvl1pPr>
              <a:defRPr/>
            </a:lvl1pPr>
          </a:lstStyle>
          <a:p>
            <a:pPr>
              <a:defRPr/>
            </a:pPr>
            <a:r>
              <a:rPr lang="de-DE"/>
              <a:t>Folie </a:t>
            </a:r>
            <a:fld id="{7A87ADA4-1D4C-4769-A1FB-F97D21CB8FD3}" type="slidenum">
              <a:rPr lang="de-DE"/>
              <a:pPr>
                <a:defRPr/>
              </a:pPr>
              <a:t>‹Nr.›</a:t>
            </a:fld>
            <a:endParaRPr lang="de-DE"/>
          </a:p>
        </p:txBody>
      </p:sp>
    </p:spTree>
    <p:extLst>
      <p:ext uri="{BB962C8B-B14F-4D97-AF65-F5344CB8AC3E}">
        <p14:creationId xmlns:p14="http://schemas.microsoft.com/office/powerpoint/2010/main" val="298788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7" name="Rectangle 6"/>
          <p:cNvSpPr>
            <a:spLocks noGrp="1" noChangeArrowheads="1"/>
          </p:cNvSpPr>
          <p:nvPr>
            <p:ph type="sldNum" sz="quarter" idx="12"/>
          </p:nvPr>
        </p:nvSpPr>
        <p:spPr>
          <a:ln/>
        </p:spPr>
        <p:txBody>
          <a:bodyPr/>
          <a:lstStyle>
            <a:lvl1pPr>
              <a:defRPr/>
            </a:lvl1pPr>
          </a:lstStyle>
          <a:p>
            <a:pPr>
              <a:defRPr/>
            </a:pPr>
            <a:r>
              <a:rPr lang="de-DE"/>
              <a:t>Folie </a:t>
            </a:r>
            <a:fld id="{3756D1A9-CCD7-4596-BB94-D68E2C647CFD}" type="slidenum">
              <a:rPr lang="de-DE"/>
              <a:pPr>
                <a:defRPr/>
              </a:pPr>
              <a:t>‹Nr.›</a:t>
            </a:fld>
            <a:endParaRPr lang="de-DE"/>
          </a:p>
        </p:txBody>
      </p:sp>
    </p:spTree>
    <p:extLst>
      <p:ext uri="{BB962C8B-B14F-4D97-AF65-F5344CB8AC3E}">
        <p14:creationId xmlns:p14="http://schemas.microsoft.com/office/powerpoint/2010/main" val="429403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25.04.2018</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 D.Skrobotz, 2018</a:t>
            </a:r>
          </a:p>
        </p:txBody>
      </p:sp>
      <p:sp>
        <p:nvSpPr>
          <p:cNvPr id="7" name="Rectangle 6"/>
          <p:cNvSpPr>
            <a:spLocks noGrp="1" noChangeArrowheads="1"/>
          </p:cNvSpPr>
          <p:nvPr>
            <p:ph type="sldNum" sz="quarter" idx="12"/>
          </p:nvPr>
        </p:nvSpPr>
        <p:spPr>
          <a:ln/>
        </p:spPr>
        <p:txBody>
          <a:bodyPr/>
          <a:lstStyle>
            <a:lvl1pPr>
              <a:defRPr/>
            </a:lvl1pPr>
          </a:lstStyle>
          <a:p>
            <a:pPr>
              <a:defRPr/>
            </a:pPr>
            <a:r>
              <a:rPr lang="de-DE"/>
              <a:t>Folie </a:t>
            </a:r>
            <a:fld id="{11B0EBF3-1F92-4037-8A6B-1F79D7867E1F}" type="slidenum">
              <a:rPr lang="de-DE"/>
              <a:pPr>
                <a:defRPr/>
              </a:pPr>
              <a:t>‹Nr.›</a:t>
            </a:fld>
            <a:endParaRPr lang="de-DE"/>
          </a:p>
        </p:txBody>
      </p:sp>
    </p:spTree>
    <p:extLst>
      <p:ext uri="{BB962C8B-B14F-4D97-AF65-F5344CB8AC3E}">
        <p14:creationId xmlns:p14="http://schemas.microsoft.com/office/powerpoint/2010/main" val="322841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a:defRPr/>
            </a:pPr>
            <a:r>
              <a:rPr lang="de-DE"/>
              <a:t>25.04.2018</a:t>
            </a:r>
          </a:p>
        </p:txBody>
      </p:sp>
      <p:sp>
        <p:nvSpPr>
          <p:cNvPr id="1029" name="Rectangle 5"/>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a:defRPr/>
            </a:pPr>
            <a:r>
              <a:rPr lang="de-DE"/>
              <a:t>© D.Skrobotz, 2018</a:t>
            </a:r>
          </a:p>
        </p:txBody>
      </p:sp>
      <p:pic>
        <p:nvPicPr>
          <p:cNvPr id="2"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4800" y="228600"/>
            <a:ext cx="758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3"/>
          <p:cNvSpPr>
            <a:spLocks noChangeArrowheads="1"/>
          </p:cNvSpPr>
          <p:nvPr userDrawn="1"/>
        </p:nvSpPr>
        <p:spPr bwMode="auto">
          <a:xfrm flipV="1">
            <a:off x="838200" y="914400"/>
            <a:ext cx="7848600" cy="76200"/>
          </a:xfrm>
          <a:prstGeom prst="rect">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Line 15"/>
          <p:cNvSpPr>
            <a:spLocks noChangeShapeType="1"/>
          </p:cNvSpPr>
          <p:nvPr userDrawn="1"/>
        </p:nvSpPr>
        <p:spPr bwMode="auto">
          <a:xfrm>
            <a:off x="304800" y="61722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 name="Rectangle 6"/>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r>
              <a:rPr lang="de-DE"/>
              <a:t>Folie </a:t>
            </a:r>
            <a:fld id="{FADDC838-8748-462F-B8BC-2AA9280E7A0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utoUpdateAnimBg="0"/>
    </p:bld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051"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052"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6F95B940-A036-41C5-9AB6-8C3B424115E1}" type="slidenum">
              <a:rPr lang="de-DE" smtClean="0"/>
              <a:pPr eaLnBrk="1" hangingPunct="1"/>
              <a:t>1</a:t>
            </a:fld>
            <a:endParaRPr lang="de-DE" smtClean="0"/>
          </a:p>
        </p:txBody>
      </p:sp>
      <p:pic>
        <p:nvPicPr>
          <p:cNvPr id="205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14239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95600"/>
            <a:ext cx="24384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4" name="Rectangle 8"/>
          <p:cNvSpPr>
            <a:spLocks noChangeArrowheads="1"/>
          </p:cNvSpPr>
          <p:nvPr/>
        </p:nvSpPr>
        <p:spPr bwMode="auto">
          <a:xfrm>
            <a:off x="1219200" y="1219200"/>
            <a:ext cx="6324600" cy="1141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2000" b="1">
                <a:solidFill>
                  <a:schemeClr val="accent2"/>
                </a:solidFill>
                <a:effectLst>
                  <a:outerShdw blurRad="38100" dist="38100" dir="2700000" algn="tl">
                    <a:srgbClr val="C0C0C0"/>
                  </a:outerShdw>
                </a:effectLst>
                <a:latin typeface="Tahoma" pitchFamily="34" charset="0"/>
                <a:cs typeface="Tahoma" pitchFamily="34" charset="0"/>
              </a:rPr>
              <a:t>Basiswissen Heuristik</a:t>
            </a:r>
            <a:endParaRPr lang="de-DE" sz="2000" b="1">
              <a:solidFill>
                <a:schemeClr val="accent2"/>
              </a:solidFill>
              <a:effectLst>
                <a:outerShdw blurRad="38100" dist="38100" dir="2700000" algn="tl">
                  <a:srgbClr val="C0C0C0"/>
                </a:outerShdw>
              </a:effectLst>
              <a:latin typeface="Arial" pitchFamily="34" charset="0"/>
              <a:cs typeface="Times New Roman" pitchFamily="18" charset="0"/>
            </a:endParaRPr>
          </a:p>
          <a:p>
            <a:pPr algn="ctr">
              <a:spcBef>
                <a:spcPct val="50000"/>
              </a:spcBef>
              <a:defRPr/>
            </a:pPr>
            <a:r>
              <a:rPr lang="de-DE" sz="1400" b="1">
                <a:effectLst>
                  <a:outerShdw blurRad="38100" dist="38100" dir="2700000" algn="tl">
                    <a:srgbClr val="C0C0C0"/>
                  </a:outerShdw>
                </a:effectLst>
                <a:latin typeface="Tahoma" pitchFamily="34" charset="0"/>
                <a:cs typeface="Tahoma" pitchFamily="34" charset="0"/>
              </a:rPr>
              <a:t>Strukturiertes Denken als allgemeine Strategie zur Lösung komplexer Probleme </a:t>
            </a:r>
            <a:r>
              <a:rPr lang="de-DE" sz="1400" b="1">
                <a:solidFill>
                  <a:srgbClr val="800000"/>
                </a:solidFill>
                <a:effectLst>
                  <a:outerShdw blurRad="38100" dist="38100" dir="2700000" algn="tl">
                    <a:srgbClr val="C0C0C0"/>
                  </a:outerShdw>
                </a:effectLst>
                <a:latin typeface="Tahoma" pitchFamily="34" charset="0"/>
                <a:cs typeface="Tahoma" pitchFamily="34" charset="0"/>
              </a:rPr>
              <a:t/>
            </a:r>
            <a:br>
              <a:rPr lang="de-DE" sz="1400" b="1">
                <a:solidFill>
                  <a:srgbClr val="800000"/>
                </a:solidFill>
                <a:effectLst>
                  <a:outerShdw blurRad="38100" dist="38100" dir="2700000" algn="tl">
                    <a:srgbClr val="C0C0C0"/>
                  </a:outerShdw>
                </a:effectLst>
                <a:latin typeface="Tahoma" pitchFamily="34" charset="0"/>
                <a:cs typeface="Tahoma" pitchFamily="34" charset="0"/>
              </a:rPr>
            </a:br>
            <a:endParaRPr lang="de-DE" sz="1400" b="1">
              <a:solidFill>
                <a:srgbClr val="800000"/>
              </a:solidFill>
              <a:effectLst>
                <a:outerShdw blurRad="38100" dist="38100" dir="2700000" algn="tl">
                  <a:srgbClr val="C0C0C0"/>
                </a:outerShdw>
              </a:effectLst>
              <a:latin typeface="Tahoma" pitchFamily="34" charset="0"/>
              <a:cs typeface="Tahoma" pitchFamily="34" charset="0"/>
            </a:endParaRPr>
          </a:p>
        </p:txBody>
      </p:sp>
      <p:grpSp>
        <p:nvGrpSpPr>
          <p:cNvPr id="2056" name="Group 9"/>
          <p:cNvGrpSpPr>
            <a:grpSpLocks/>
          </p:cNvGrpSpPr>
          <p:nvPr/>
        </p:nvGrpSpPr>
        <p:grpSpPr bwMode="auto">
          <a:xfrm>
            <a:off x="7848600" y="152400"/>
            <a:ext cx="609600" cy="685800"/>
            <a:chOff x="2160" y="1824"/>
            <a:chExt cx="1680" cy="1632"/>
          </a:xfrm>
        </p:grpSpPr>
        <p:sp>
          <p:nvSpPr>
            <p:cNvPr id="2057"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058"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059"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060"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1267"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1268"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276DC061-D0C8-498A-B782-751235317E92}" type="slidenum">
              <a:rPr lang="de-DE" smtClean="0"/>
              <a:pPr eaLnBrk="1" hangingPunct="1"/>
              <a:t>10</a:t>
            </a:fld>
            <a:endParaRPr lang="de-DE" smtClean="0"/>
          </a:p>
        </p:txBody>
      </p:sp>
      <p:sp>
        <p:nvSpPr>
          <p:cNvPr id="11269" name="Text Box 2"/>
          <p:cNvSpPr txBox="1">
            <a:spLocks noChangeArrowheads="1"/>
          </p:cNvSpPr>
          <p:nvPr/>
        </p:nvSpPr>
        <p:spPr bwMode="auto">
          <a:xfrm>
            <a:off x="533400" y="2209800"/>
            <a:ext cx="79883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CC3300"/>
                </a:solidFill>
                <a:cs typeface="Times New Roman" pitchFamily="18" charset="0"/>
              </a:rPr>
              <a:t>Erste Ansätze: (Mittelalter bzw. zu Beginn der Neuzeit): </a:t>
            </a:r>
          </a:p>
          <a:p>
            <a:pPr eaLnBrk="1" hangingPunct="1"/>
            <a:endParaRPr lang="de-DE" sz="1600" b="1">
              <a:solidFill>
                <a:srgbClr val="CC3300"/>
              </a:solidFill>
              <a:cs typeface="Times New Roman" pitchFamily="18" charset="0"/>
            </a:endParaRPr>
          </a:p>
          <a:p>
            <a:pPr eaLnBrk="1" hangingPunct="1"/>
            <a:r>
              <a:rPr lang="de-DE" sz="1600" b="1">
                <a:cs typeface="Times New Roman" pitchFamily="18" charset="0"/>
              </a:rPr>
              <a:t>Versuche zur Entwicklung einer ,,ars inveniendi", einer </a:t>
            </a:r>
            <a:r>
              <a:rPr lang="de-DE" sz="1600" b="1">
                <a:solidFill>
                  <a:srgbClr val="333399"/>
                </a:solidFill>
                <a:cs typeface="Times New Roman" pitchFamily="18" charset="0"/>
              </a:rPr>
              <a:t>Erfindungslehre</a:t>
            </a:r>
            <a:r>
              <a:rPr lang="de-DE" sz="1600" b="1">
                <a:cs typeface="Times New Roman" pitchFamily="18" charset="0"/>
              </a:rPr>
              <a:t>, die den </a:t>
            </a:r>
          </a:p>
          <a:p>
            <a:pPr eaLnBrk="1" hangingPunct="1"/>
            <a:r>
              <a:rPr lang="de-DE" sz="1600" b="1">
                <a:cs typeface="Times New Roman" pitchFamily="18" charset="0"/>
              </a:rPr>
              <a:t>Menschen lehrt, wissenschaftliche Entdeckungen zu deduzieren wie logische </a:t>
            </a:r>
          </a:p>
          <a:p>
            <a:pPr eaLnBrk="1" hangingPunct="1"/>
            <a:r>
              <a:rPr lang="de-DE" sz="1600" b="1">
                <a:cs typeface="Times New Roman" pitchFamily="18" charset="0"/>
              </a:rPr>
              <a:t>oder mathematische Ableitungen.</a:t>
            </a:r>
            <a:endParaRPr lang="de-DE" sz="1600" b="1"/>
          </a:p>
        </p:txBody>
      </p:sp>
      <p:sp>
        <p:nvSpPr>
          <p:cNvPr id="11270"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Das Wissensgebiet „Heuristik“</a:t>
            </a:r>
          </a:p>
        </p:txBody>
      </p:sp>
      <p:grpSp>
        <p:nvGrpSpPr>
          <p:cNvPr id="11271" name="Group 4"/>
          <p:cNvGrpSpPr>
            <a:grpSpLocks/>
          </p:cNvGrpSpPr>
          <p:nvPr/>
        </p:nvGrpSpPr>
        <p:grpSpPr bwMode="auto">
          <a:xfrm>
            <a:off x="7848600" y="152400"/>
            <a:ext cx="609600" cy="685800"/>
            <a:chOff x="2160" y="1824"/>
            <a:chExt cx="1680" cy="1632"/>
          </a:xfrm>
        </p:grpSpPr>
        <p:sp>
          <p:nvSpPr>
            <p:cNvPr id="11277"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1278"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1279"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1280"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1272" name="Text Box 10"/>
          <p:cNvSpPr txBox="1">
            <a:spLocks noChangeArrowheads="1"/>
          </p:cNvSpPr>
          <p:nvPr/>
        </p:nvSpPr>
        <p:spPr bwMode="auto">
          <a:xfrm>
            <a:off x="365125" y="5849938"/>
            <a:ext cx="8002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a:t>*Nach: Rainer Bromme, Eckhard Hömberg. Psychologie und Heuristik. Dr. Dietrich Steinkopff-Verlag Darmstadt, 1977, ISBN 3-7985-0481-4</a:t>
            </a:r>
          </a:p>
        </p:txBody>
      </p:sp>
      <p:sp>
        <p:nvSpPr>
          <p:cNvPr id="361483" name="Text Box 11"/>
          <p:cNvSpPr txBox="1">
            <a:spLocks noChangeArrowheads="1"/>
          </p:cNvSpPr>
          <p:nvPr/>
        </p:nvSpPr>
        <p:spPr bwMode="auto">
          <a:xfrm>
            <a:off x="533400" y="1524000"/>
            <a:ext cx="7926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600" b="1" u="sng">
                <a:solidFill>
                  <a:srgbClr val="990000"/>
                </a:solidFill>
                <a:effectLst>
                  <a:outerShdw blurRad="38100" dist="38100" dir="2700000" algn="tl">
                    <a:srgbClr val="C0C0C0"/>
                  </a:outerShdw>
                </a:effectLst>
                <a:latin typeface="Arial" pitchFamily="34" charset="0"/>
                <a:cs typeface="Times New Roman" pitchFamily="18" charset="0"/>
              </a:rPr>
              <a:t>Entwicklung des Wissensgebiets „Heuristik“ als wissenschaftliche Disziplin (1)*</a:t>
            </a:r>
          </a:p>
        </p:txBody>
      </p:sp>
      <p:sp>
        <p:nvSpPr>
          <p:cNvPr id="11274" name="Text Box 14"/>
          <p:cNvSpPr txBox="1">
            <a:spLocks noChangeArrowheads="1"/>
          </p:cNvSpPr>
          <p:nvPr/>
        </p:nvSpPr>
        <p:spPr bwMode="auto">
          <a:xfrm>
            <a:off x="1295400" y="3962400"/>
            <a:ext cx="6469063"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006600"/>
                </a:solidFill>
                <a:cs typeface="Times New Roman" pitchFamily="18" charset="0"/>
              </a:rPr>
              <a:t>Mit Hilfe einer allumfassenden Heuristik ein System zu schaffen, </a:t>
            </a:r>
          </a:p>
          <a:p>
            <a:pPr eaLnBrk="1" hangingPunct="1"/>
            <a:r>
              <a:rPr lang="de-DE" sz="1600" b="1">
                <a:solidFill>
                  <a:srgbClr val="006600"/>
                </a:solidFill>
                <a:cs typeface="Times New Roman" pitchFamily="18" charset="0"/>
              </a:rPr>
              <a:t>das wissenschaftliche Entdeckungen </a:t>
            </a:r>
            <a:r>
              <a:rPr lang="de-DE" sz="1600" b="1" i="1">
                <a:solidFill>
                  <a:schemeClr val="accent2"/>
                </a:solidFill>
                <a:cs typeface="Times New Roman" pitchFamily="18" charset="0"/>
              </a:rPr>
              <a:t>garantiert</a:t>
            </a:r>
            <a:r>
              <a:rPr lang="de-DE" sz="1600" b="1">
                <a:solidFill>
                  <a:srgbClr val="006600"/>
                </a:solidFill>
                <a:cs typeface="Times New Roman" pitchFamily="18" charset="0"/>
              </a:rPr>
              <a:t>, wurde später </a:t>
            </a:r>
          </a:p>
          <a:p>
            <a:pPr eaLnBrk="1" hangingPunct="1"/>
            <a:r>
              <a:rPr lang="de-DE" sz="1600" b="1">
                <a:solidFill>
                  <a:srgbClr val="006600"/>
                </a:solidFill>
                <a:cs typeface="Times New Roman" pitchFamily="18" charset="0"/>
              </a:rPr>
              <a:t>als unmöglich erkannt.</a:t>
            </a:r>
          </a:p>
        </p:txBody>
      </p:sp>
      <p:sp>
        <p:nvSpPr>
          <p:cNvPr id="11275" name="Line 15"/>
          <p:cNvSpPr>
            <a:spLocks noChangeShapeType="1"/>
          </p:cNvSpPr>
          <p:nvPr/>
        </p:nvSpPr>
        <p:spPr bwMode="auto">
          <a:xfrm>
            <a:off x="381000" y="57912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1276" name="Picture 16" descr="ZEIGR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62400"/>
            <a:ext cx="5064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2291"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2292"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D1B6A00E-F80E-414B-94EB-15C3CF5BAC0B}" type="slidenum">
              <a:rPr lang="de-DE" smtClean="0"/>
              <a:pPr eaLnBrk="1" hangingPunct="1"/>
              <a:t>11</a:t>
            </a:fld>
            <a:endParaRPr lang="de-DE" smtClean="0"/>
          </a:p>
        </p:txBody>
      </p:sp>
      <p:sp>
        <p:nvSpPr>
          <p:cNvPr id="12293" name="Text Box 2"/>
          <p:cNvSpPr txBox="1">
            <a:spLocks noChangeArrowheads="1"/>
          </p:cNvSpPr>
          <p:nvPr/>
        </p:nvSpPr>
        <p:spPr bwMode="auto">
          <a:xfrm>
            <a:off x="914400" y="2057400"/>
            <a:ext cx="74676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CC3300"/>
                </a:solidFill>
                <a:cs typeface="Times New Roman" pitchFamily="18" charset="0"/>
              </a:rPr>
              <a:t>Zweiter Ansatz: (Anfang/Mitte des 20. Jahrhunderts):</a:t>
            </a:r>
          </a:p>
          <a:p>
            <a:pPr eaLnBrk="1" hangingPunct="1"/>
            <a:endParaRPr lang="de-DE" sz="1600" b="1">
              <a:solidFill>
                <a:srgbClr val="CC3300"/>
              </a:solidFill>
              <a:cs typeface="Times New Roman" pitchFamily="18" charset="0"/>
            </a:endParaRPr>
          </a:p>
          <a:p>
            <a:pPr eaLnBrk="1" hangingPunct="1"/>
            <a:r>
              <a:rPr lang="de-DE" sz="1600" b="1">
                <a:cs typeface="Times New Roman" pitchFamily="18" charset="0"/>
              </a:rPr>
              <a:t>Nicht universelle Methoden sind das Ziel, sondern </a:t>
            </a:r>
            <a:r>
              <a:rPr lang="de-DE" sz="1600" b="1">
                <a:solidFill>
                  <a:srgbClr val="333399"/>
                </a:solidFill>
                <a:cs typeface="Times New Roman" pitchFamily="18" charset="0"/>
              </a:rPr>
              <a:t>einzelne heuristische Regeln </a:t>
            </a:r>
            <a:r>
              <a:rPr lang="de-DE" sz="1200" b="1">
                <a:cs typeface="Times New Roman" pitchFamily="18" charset="0"/>
              </a:rPr>
              <a:t>(engl.: heuristics),</a:t>
            </a:r>
            <a:r>
              <a:rPr lang="de-DE" sz="1600" b="1">
                <a:cs typeface="Times New Roman" pitchFamily="18" charset="0"/>
              </a:rPr>
              <a:t> die an den unterschiedlichsten Stellen des Problemlöseprozesses ansetzen und erfahrungsgemäß die Lösung vereinfachen.</a:t>
            </a:r>
          </a:p>
          <a:p>
            <a:pPr eaLnBrk="1" hangingPunct="1"/>
            <a:endParaRPr lang="de-DE" sz="1600" b="1">
              <a:cs typeface="Times New Roman" pitchFamily="18" charset="0"/>
            </a:endParaRPr>
          </a:p>
          <a:p>
            <a:pPr eaLnBrk="1" hangingPunct="1"/>
            <a:r>
              <a:rPr lang="de-DE" sz="1600" b="1">
                <a:solidFill>
                  <a:srgbClr val="CC3300"/>
                </a:solidFill>
                <a:cs typeface="Times New Roman" pitchFamily="18" charset="0"/>
              </a:rPr>
              <a:t>Dritter Ansatz: (Ende des 20. Jahrhunderts):</a:t>
            </a:r>
          </a:p>
          <a:p>
            <a:pPr eaLnBrk="1" hangingPunct="1"/>
            <a:endParaRPr lang="de-DE" sz="1600" b="1">
              <a:solidFill>
                <a:srgbClr val="CC3300"/>
              </a:solidFill>
              <a:cs typeface="Times New Roman" pitchFamily="18" charset="0"/>
            </a:endParaRPr>
          </a:p>
          <a:p>
            <a:pPr eaLnBrk="1" hangingPunct="1"/>
            <a:r>
              <a:rPr lang="de-DE" sz="1600" b="1">
                <a:cs typeface="Times New Roman" pitchFamily="18" charset="0"/>
              </a:rPr>
              <a:t>Versuche, die willkürlichen und unüberschaubaren Sammlungen von Regeln in eine </a:t>
            </a:r>
            <a:r>
              <a:rPr lang="de-DE" sz="1600" b="1">
                <a:solidFill>
                  <a:srgbClr val="333399"/>
                </a:solidFill>
                <a:cs typeface="Times New Roman" pitchFamily="18" charset="0"/>
              </a:rPr>
              <a:t>systematische Ordnung</a:t>
            </a:r>
            <a:r>
              <a:rPr lang="de-DE" sz="1600" b="1">
                <a:cs typeface="Times New Roman" pitchFamily="18" charset="0"/>
              </a:rPr>
              <a:t> zu bringen, so daß sie für die wissenschaftliche Arbeit in höherem Maße nützlich werden können.</a:t>
            </a:r>
          </a:p>
          <a:p>
            <a:pPr eaLnBrk="1" hangingPunct="1"/>
            <a:endParaRPr lang="de-DE" sz="1600" b="1">
              <a:cs typeface="Times New Roman" pitchFamily="18" charset="0"/>
            </a:endParaRPr>
          </a:p>
        </p:txBody>
      </p:sp>
      <p:grpSp>
        <p:nvGrpSpPr>
          <p:cNvPr id="12294" name="Group 4"/>
          <p:cNvGrpSpPr>
            <a:grpSpLocks/>
          </p:cNvGrpSpPr>
          <p:nvPr/>
        </p:nvGrpSpPr>
        <p:grpSpPr bwMode="auto">
          <a:xfrm>
            <a:off x="7848600" y="152400"/>
            <a:ext cx="609600" cy="685800"/>
            <a:chOff x="2160" y="1824"/>
            <a:chExt cx="1680" cy="1632"/>
          </a:xfrm>
        </p:grpSpPr>
        <p:sp>
          <p:nvSpPr>
            <p:cNvPr id="12300"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2301"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2302"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2303"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2295" name="Text Box 10"/>
          <p:cNvSpPr txBox="1">
            <a:spLocks noChangeArrowheads="1"/>
          </p:cNvSpPr>
          <p:nvPr/>
        </p:nvSpPr>
        <p:spPr bwMode="auto">
          <a:xfrm>
            <a:off x="381000" y="5867400"/>
            <a:ext cx="8002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a:t>*Nach: Rainer Bromme, Eckhard Hömberg. Psychologie und Heuristik. Dr. Dietrich Steinkopff-Verlag Darmstadt, 1977, ISBN 3-7985-0481-4</a:t>
            </a:r>
          </a:p>
        </p:txBody>
      </p:sp>
      <p:sp>
        <p:nvSpPr>
          <p:cNvPr id="12296" name="Text Box 11"/>
          <p:cNvSpPr txBox="1">
            <a:spLocks noChangeArrowheads="1"/>
          </p:cNvSpPr>
          <p:nvPr/>
        </p:nvSpPr>
        <p:spPr bwMode="auto">
          <a:xfrm>
            <a:off x="517525" y="15843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600"/>
          </a:p>
        </p:txBody>
      </p:sp>
      <p:sp>
        <p:nvSpPr>
          <p:cNvPr id="364556" name="Text Box 12"/>
          <p:cNvSpPr txBox="1">
            <a:spLocks noChangeArrowheads="1"/>
          </p:cNvSpPr>
          <p:nvPr/>
        </p:nvSpPr>
        <p:spPr bwMode="auto">
          <a:xfrm>
            <a:off x="685800" y="1295400"/>
            <a:ext cx="6611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600" b="1" u="sng">
                <a:solidFill>
                  <a:srgbClr val="990000"/>
                </a:solidFill>
                <a:effectLst>
                  <a:outerShdw blurRad="38100" dist="38100" dir="2700000" algn="tl">
                    <a:srgbClr val="C0C0C0"/>
                  </a:outerShdw>
                </a:effectLst>
                <a:latin typeface="Arial" pitchFamily="34" charset="0"/>
                <a:cs typeface="Times New Roman" pitchFamily="18" charset="0"/>
              </a:rPr>
              <a:t>Entwicklung eines eigenständigen Wissensgebiets „Heuristik“ (2)*</a:t>
            </a:r>
          </a:p>
        </p:txBody>
      </p:sp>
      <p:sp>
        <p:nvSpPr>
          <p:cNvPr id="12298"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Das Wissensgebiet „Heuristik“</a:t>
            </a:r>
          </a:p>
        </p:txBody>
      </p:sp>
      <p:sp>
        <p:nvSpPr>
          <p:cNvPr id="12299" name="Line 14"/>
          <p:cNvSpPr>
            <a:spLocks noChangeShapeType="1"/>
          </p:cNvSpPr>
          <p:nvPr/>
        </p:nvSpPr>
        <p:spPr bwMode="auto">
          <a:xfrm>
            <a:off x="381000" y="57912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3315"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3316"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7D21004E-15D6-4A92-B6E5-3840AB361934}" type="slidenum">
              <a:rPr lang="de-DE" smtClean="0"/>
              <a:pPr eaLnBrk="1" hangingPunct="1"/>
              <a:t>12</a:t>
            </a:fld>
            <a:endParaRPr lang="de-DE" smtClean="0"/>
          </a:p>
        </p:txBody>
      </p:sp>
      <p:sp>
        <p:nvSpPr>
          <p:cNvPr id="13317" name="Text Box 2"/>
          <p:cNvSpPr txBox="1">
            <a:spLocks noChangeArrowheads="1"/>
          </p:cNvSpPr>
          <p:nvPr/>
        </p:nvSpPr>
        <p:spPr bwMode="auto">
          <a:xfrm>
            <a:off x="1143000" y="2362200"/>
            <a:ext cx="65849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600" b="1">
              <a:cs typeface="Times New Roman" pitchFamily="18" charset="0"/>
            </a:endParaRPr>
          </a:p>
          <a:p>
            <a:pPr eaLnBrk="1" hangingPunct="1"/>
            <a:r>
              <a:rPr lang="de-DE" sz="1600" b="1">
                <a:solidFill>
                  <a:srgbClr val="CC3300"/>
                </a:solidFill>
                <a:cs typeface="Times New Roman" pitchFamily="18" charset="0"/>
              </a:rPr>
              <a:t>Vierter Ansatz: (aktuell):</a:t>
            </a:r>
          </a:p>
          <a:p>
            <a:pPr eaLnBrk="1" hangingPunct="1"/>
            <a:endParaRPr lang="de-DE" sz="1600" b="1">
              <a:solidFill>
                <a:srgbClr val="333399"/>
              </a:solidFill>
              <a:cs typeface="Times New Roman" pitchFamily="18" charset="0"/>
            </a:endParaRPr>
          </a:p>
          <a:p>
            <a:pPr eaLnBrk="1" hangingPunct="1"/>
            <a:r>
              <a:rPr lang="de-DE" sz="1600" b="1">
                <a:cs typeface="Times New Roman" pitchFamily="18" charset="0"/>
              </a:rPr>
              <a:t>Auch außerhalb der wissenschaftlichen Arbeit anwendbares </a:t>
            </a:r>
            <a:br>
              <a:rPr lang="de-DE" sz="1600" b="1">
                <a:cs typeface="Times New Roman" pitchFamily="18" charset="0"/>
              </a:rPr>
            </a:br>
            <a:r>
              <a:rPr lang="de-DE" sz="1600" b="1">
                <a:solidFill>
                  <a:srgbClr val="333399"/>
                </a:solidFill>
                <a:cs typeface="Times New Roman" pitchFamily="18" charset="0"/>
              </a:rPr>
              <a:t>Strukturiertes Denken</a:t>
            </a:r>
            <a:r>
              <a:rPr lang="de-DE" sz="1600" b="1">
                <a:cs typeface="Times New Roman" pitchFamily="18" charset="0"/>
              </a:rPr>
              <a:t> unter Zuhilfenahme von kontextabhängigen</a:t>
            </a:r>
          </a:p>
          <a:p>
            <a:pPr eaLnBrk="1" hangingPunct="1"/>
            <a:r>
              <a:rPr lang="de-DE" sz="1600" b="1">
                <a:cs typeface="Times New Roman" pitchFamily="18" charset="0"/>
              </a:rPr>
              <a:t>Methodologien, allgemeinen und speziellen heuristischen Regeln </a:t>
            </a:r>
          </a:p>
          <a:p>
            <a:pPr eaLnBrk="1" hangingPunct="1"/>
            <a:r>
              <a:rPr lang="de-DE" sz="1600" b="1">
                <a:cs typeface="Times New Roman" pitchFamily="18" charset="0"/>
              </a:rPr>
              <a:t>und Berücksichtigung von menschlichen Voreingenommenheiten </a:t>
            </a:r>
          </a:p>
          <a:p>
            <a:pPr eaLnBrk="1" hangingPunct="1"/>
            <a:r>
              <a:rPr lang="de-DE" sz="1600" b="1">
                <a:cs typeface="Times New Roman" pitchFamily="18" charset="0"/>
              </a:rPr>
              <a:t>und Fehlhaltungen.</a:t>
            </a:r>
          </a:p>
          <a:p>
            <a:pPr eaLnBrk="1" hangingPunct="1"/>
            <a:endParaRPr lang="de-DE" sz="1600" b="1"/>
          </a:p>
        </p:txBody>
      </p:sp>
      <p:grpSp>
        <p:nvGrpSpPr>
          <p:cNvPr id="13318" name="Group 4"/>
          <p:cNvGrpSpPr>
            <a:grpSpLocks/>
          </p:cNvGrpSpPr>
          <p:nvPr/>
        </p:nvGrpSpPr>
        <p:grpSpPr bwMode="auto">
          <a:xfrm>
            <a:off x="7848600" y="152400"/>
            <a:ext cx="609600" cy="685800"/>
            <a:chOff x="2160" y="1824"/>
            <a:chExt cx="1680" cy="1632"/>
          </a:xfrm>
        </p:grpSpPr>
        <p:sp>
          <p:nvSpPr>
            <p:cNvPr id="13322"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3323"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3324"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3325"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3319" name="Text Box 11"/>
          <p:cNvSpPr txBox="1">
            <a:spLocks noChangeArrowheads="1"/>
          </p:cNvSpPr>
          <p:nvPr/>
        </p:nvSpPr>
        <p:spPr bwMode="auto">
          <a:xfrm>
            <a:off x="517525" y="15843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600"/>
          </a:p>
        </p:txBody>
      </p:sp>
      <p:sp>
        <p:nvSpPr>
          <p:cNvPr id="365580" name="Text Box 12"/>
          <p:cNvSpPr txBox="1">
            <a:spLocks noChangeArrowheads="1"/>
          </p:cNvSpPr>
          <p:nvPr/>
        </p:nvSpPr>
        <p:spPr bwMode="auto">
          <a:xfrm>
            <a:off x="685800" y="1295400"/>
            <a:ext cx="6646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600" b="1" u="sng">
                <a:solidFill>
                  <a:srgbClr val="990000"/>
                </a:solidFill>
                <a:effectLst>
                  <a:outerShdw blurRad="38100" dist="38100" dir="2700000" algn="tl">
                    <a:srgbClr val="C0C0C0"/>
                  </a:outerShdw>
                </a:effectLst>
                <a:latin typeface="Arial" pitchFamily="34" charset="0"/>
                <a:cs typeface="Times New Roman" pitchFamily="18" charset="0"/>
              </a:rPr>
              <a:t>Entwicklung eines eigenständigen Wissensgebiets „Heuristik“ (3), </a:t>
            </a:r>
          </a:p>
        </p:txBody>
      </p:sp>
      <p:sp>
        <p:nvSpPr>
          <p:cNvPr id="13321"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Das Wissensgebiet „Heuristik“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4339"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4340"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7162C8EC-3800-41B4-90BB-61CB2AF1532E}" type="slidenum">
              <a:rPr lang="de-DE" smtClean="0"/>
              <a:pPr eaLnBrk="1" hangingPunct="1"/>
              <a:t>13</a:t>
            </a:fld>
            <a:endParaRPr lang="de-DE" smtClean="0"/>
          </a:p>
        </p:txBody>
      </p:sp>
      <p:sp>
        <p:nvSpPr>
          <p:cNvPr id="14341" name="Text Box 1026"/>
          <p:cNvSpPr txBox="1">
            <a:spLocks noChangeArrowheads="1"/>
          </p:cNvSpPr>
          <p:nvPr/>
        </p:nvSpPr>
        <p:spPr bwMode="auto">
          <a:xfrm>
            <a:off x="1143000" y="2362200"/>
            <a:ext cx="7239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b="1">
              <a:cs typeface="Times New Roman" pitchFamily="18" charset="0"/>
            </a:endParaRPr>
          </a:p>
          <a:p>
            <a:pPr eaLnBrk="1" hangingPunct="1"/>
            <a:r>
              <a:rPr lang="de-DE" b="1">
                <a:solidFill>
                  <a:srgbClr val="333399"/>
                </a:solidFill>
                <a:cs typeface="Times New Roman" pitchFamily="18" charset="0"/>
              </a:rPr>
              <a:t>Eine Heuristik ist..</a:t>
            </a:r>
          </a:p>
          <a:p>
            <a:pPr eaLnBrk="1" hangingPunct="1"/>
            <a:endParaRPr lang="de-DE" b="1">
              <a:solidFill>
                <a:srgbClr val="333399"/>
              </a:solidFill>
              <a:cs typeface="Times New Roman" pitchFamily="18" charset="0"/>
            </a:endParaRPr>
          </a:p>
          <a:p>
            <a:pPr eaLnBrk="1" hangingPunct="1"/>
            <a:r>
              <a:rPr lang="de-DE" b="1"/>
              <a:t>..ein Prozeß der eine neue Handlung konstruiert, die auf die Erreichung des Ziels in einer -für das System (oder den Anwender) neuen- Situation gerichtet ist.*</a:t>
            </a:r>
          </a:p>
          <a:p>
            <a:pPr eaLnBrk="1" hangingPunct="1"/>
            <a:endParaRPr lang="de-DE" b="1"/>
          </a:p>
        </p:txBody>
      </p:sp>
      <p:grpSp>
        <p:nvGrpSpPr>
          <p:cNvPr id="14342" name="Group 1027"/>
          <p:cNvGrpSpPr>
            <a:grpSpLocks/>
          </p:cNvGrpSpPr>
          <p:nvPr/>
        </p:nvGrpSpPr>
        <p:grpSpPr bwMode="auto">
          <a:xfrm>
            <a:off x="7848600" y="152400"/>
            <a:ext cx="609600" cy="685800"/>
            <a:chOff x="2160" y="1824"/>
            <a:chExt cx="1680" cy="1632"/>
          </a:xfrm>
        </p:grpSpPr>
        <p:sp>
          <p:nvSpPr>
            <p:cNvPr id="14349"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4350"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4351"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4352"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4343" name="Text Box 1032"/>
          <p:cNvSpPr txBox="1">
            <a:spLocks noChangeArrowheads="1"/>
          </p:cNvSpPr>
          <p:nvPr/>
        </p:nvSpPr>
        <p:spPr bwMode="auto">
          <a:xfrm>
            <a:off x="517525" y="15843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600"/>
          </a:p>
        </p:txBody>
      </p:sp>
      <p:sp>
        <p:nvSpPr>
          <p:cNvPr id="372745" name="Text Box 1033"/>
          <p:cNvSpPr txBox="1">
            <a:spLocks noChangeArrowheads="1"/>
          </p:cNvSpPr>
          <p:nvPr/>
        </p:nvSpPr>
        <p:spPr bwMode="auto">
          <a:xfrm>
            <a:off x="685800" y="1271588"/>
            <a:ext cx="531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b="1" u="sng">
                <a:solidFill>
                  <a:srgbClr val="990000"/>
                </a:solidFill>
                <a:effectLst>
                  <a:outerShdw blurRad="38100" dist="38100" dir="2700000" algn="tl">
                    <a:srgbClr val="C0C0C0"/>
                  </a:outerShdw>
                </a:effectLst>
                <a:latin typeface="Arial" pitchFamily="34" charset="0"/>
                <a:cs typeface="Times New Roman" pitchFamily="18" charset="0"/>
              </a:rPr>
              <a:t>In der </a:t>
            </a:r>
            <a:r>
              <a:rPr lang="de-DE" b="1" u="sng">
                <a:solidFill>
                  <a:srgbClr val="FF0000"/>
                </a:solidFill>
                <a:effectLst>
                  <a:outerShdw blurRad="38100" dist="38100" dir="2700000" algn="tl">
                    <a:srgbClr val="C0C0C0"/>
                  </a:outerShdw>
                </a:effectLst>
                <a:latin typeface="Arial" pitchFamily="34" charset="0"/>
                <a:cs typeface="Times New Roman" pitchFamily="18" charset="0"/>
              </a:rPr>
              <a:t>modernen Heuristik</a:t>
            </a:r>
            <a:r>
              <a:rPr lang="de-DE" b="1" u="sng">
                <a:solidFill>
                  <a:srgbClr val="990000"/>
                </a:solidFill>
                <a:effectLst>
                  <a:outerShdw blurRad="38100" dist="38100" dir="2700000" algn="tl">
                    <a:srgbClr val="C0C0C0"/>
                  </a:outerShdw>
                </a:effectLst>
                <a:latin typeface="Arial" pitchFamily="34" charset="0"/>
                <a:cs typeface="Times New Roman" pitchFamily="18" charset="0"/>
              </a:rPr>
              <a:t> verwendeter Ansatz:</a:t>
            </a:r>
          </a:p>
        </p:txBody>
      </p:sp>
      <p:sp>
        <p:nvSpPr>
          <p:cNvPr id="14345"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Das Wissensgebiet „Heuristik“</a:t>
            </a:r>
          </a:p>
        </p:txBody>
      </p:sp>
      <p:sp>
        <p:nvSpPr>
          <p:cNvPr id="14346" name="Line 1036"/>
          <p:cNvSpPr>
            <a:spLocks noChangeShapeType="1"/>
          </p:cNvSpPr>
          <p:nvPr/>
        </p:nvSpPr>
        <p:spPr bwMode="auto">
          <a:xfrm>
            <a:off x="381000" y="57912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47" name="Text Box 1038"/>
          <p:cNvSpPr txBox="1">
            <a:spLocks noChangeArrowheads="1"/>
          </p:cNvSpPr>
          <p:nvPr/>
        </p:nvSpPr>
        <p:spPr bwMode="auto">
          <a:xfrm>
            <a:off x="609600" y="5867400"/>
            <a:ext cx="72024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a:t>* nach: Pospelov, D.A.,Pushkin,V.N. und Sadovskij,W.N. Toward a definition of heuristics. In : Pushkin, V.N. (Ed.),1-11 (1972)</a:t>
            </a:r>
          </a:p>
        </p:txBody>
      </p:sp>
      <p:sp>
        <p:nvSpPr>
          <p:cNvPr id="372751" name="Text Box 1039"/>
          <p:cNvSpPr txBox="1">
            <a:spLocks noChangeArrowheads="1"/>
          </p:cNvSpPr>
          <p:nvPr/>
        </p:nvSpPr>
        <p:spPr bwMode="auto">
          <a:xfrm>
            <a:off x="762000" y="4876800"/>
            <a:ext cx="7620000" cy="495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sz="1600" b="1">
                <a:solidFill>
                  <a:srgbClr val="008000"/>
                </a:solidFill>
                <a:latin typeface="Arial" pitchFamily="34" charset="0"/>
                <a:cs typeface="Arial" pitchFamily="34" charset="0"/>
              </a:rPr>
              <a:t>Heuristiken geben dem Denken eine Struktur, die es möglich macht, auch mit bruchstückhaftem</a:t>
            </a:r>
            <a:r>
              <a:rPr lang="de-DE" sz="1600" b="1">
                <a:solidFill>
                  <a:srgbClr val="008000"/>
                </a:solidFill>
                <a:effectLst>
                  <a:outerShdw blurRad="38100" dist="38100" dir="2700000" algn="tl">
                    <a:srgbClr val="C0C0C0"/>
                  </a:outerShdw>
                </a:effectLst>
                <a:latin typeface="Arial" pitchFamily="34" charset="0"/>
                <a:cs typeface="Arial" pitchFamily="34" charset="0"/>
              </a:rPr>
              <a:t> Wissen erfolgreich zu agieren und Probleme zu lösen.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5363"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5364"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8D4A6A38-B814-4F21-8547-B10221AA1125}" type="slidenum">
              <a:rPr lang="de-DE" smtClean="0"/>
              <a:pPr eaLnBrk="1" hangingPunct="1"/>
              <a:t>14</a:t>
            </a:fld>
            <a:endParaRPr lang="de-DE" smtClean="0"/>
          </a:p>
        </p:txBody>
      </p:sp>
      <p:grpSp>
        <p:nvGrpSpPr>
          <p:cNvPr id="15365" name="Group 4"/>
          <p:cNvGrpSpPr>
            <a:grpSpLocks/>
          </p:cNvGrpSpPr>
          <p:nvPr/>
        </p:nvGrpSpPr>
        <p:grpSpPr bwMode="auto">
          <a:xfrm>
            <a:off x="7848600" y="152400"/>
            <a:ext cx="609600" cy="685800"/>
            <a:chOff x="2160" y="1824"/>
            <a:chExt cx="1680" cy="1632"/>
          </a:xfrm>
        </p:grpSpPr>
        <p:sp>
          <p:nvSpPr>
            <p:cNvPr id="15370"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5371"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5372"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5373"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78857" name="Text Box 9"/>
          <p:cNvSpPr txBox="1">
            <a:spLocks noChangeArrowheads="1"/>
          </p:cNvSpPr>
          <p:nvPr/>
        </p:nvSpPr>
        <p:spPr bwMode="auto">
          <a:xfrm>
            <a:off x="685800" y="1828800"/>
            <a:ext cx="8001000" cy="398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b="1">
                <a:effectLst>
                  <a:outerShdw blurRad="38100" dist="38100" dir="2700000" algn="tl">
                    <a:srgbClr val="C0C0C0"/>
                  </a:outerShdw>
                </a:effectLst>
                <a:latin typeface="Arial" pitchFamily="34" charset="0"/>
                <a:cs typeface="Arial" pitchFamily="34" charset="0"/>
              </a:rPr>
              <a:t> </a:t>
            </a:r>
            <a:r>
              <a:rPr lang="de-DE" b="1">
                <a:solidFill>
                  <a:srgbClr val="FF3300"/>
                </a:solidFill>
                <a:effectLst>
                  <a:outerShdw blurRad="38100" dist="38100" dir="2700000" algn="tl">
                    <a:srgbClr val="C0C0C0"/>
                  </a:outerShdw>
                </a:effectLst>
                <a:latin typeface="Arial" pitchFamily="34" charset="0"/>
                <a:cs typeface="Arial" pitchFamily="34" charset="0"/>
              </a:rPr>
              <a:t>Heuristiken </a:t>
            </a:r>
            <a:r>
              <a:rPr lang="de-DE" b="1">
                <a:effectLst>
                  <a:outerShdw blurRad="38100" dist="38100" dir="2700000" algn="tl">
                    <a:srgbClr val="C0C0C0"/>
                  </a:outerShdw>
                </a:effectLst>
                <a:latin typeface="Arial" pitchFamily="34" charset="0"/>
                <a:cs typeface="Arial" pitchFamily="34" charset="0"/>
              </a:rPr>
              <a:t>sind </a:t>
            </a:r>
            <a:r>
              <a:rPr lang="de-DE" b="1">
                <a:solidFill>
                  <a:schemeClr val="accent2"/>
                </a:solidFill>
                <a:effectLst>
                  <a:outerShdw blurRad="38100" dist="38100" dir="2700000" algn="tl">
                    <a:srgbClr val="C0C0C0"/>
                  </a:outerShdw>
                </a:effectLst>
                <a:latin typeface="Arial" pitchFamily="34" charset="0"/>
                <a:cs typeface="Arial" pitchFamily="34" charset="0"/>
              </a:rPr>
              <a:t>Strategien</a:t>
            </a:r>
            <a:r>
              <a:rPr lang="de-DE" b="1">
                <a:effectLst>
                  <a:outerShdw blurRad="38100" dist="38100" dir="2700000" algn="tl">
                    <a:srgbClr val="C0C0C0"/>
                  </a:outerShdw>
                </a:effectLst>
                <a:latin typeface="Arial" pitchFamily="34" charset="0"/>
                <a:cs typeface="Arial" pitchFamily="34" charset="0"/>
              </a:rPr>
              <a:t>, die das Finden von Lösungen zu</a:t>
            </a:r>
            <a:br>
              <a:rPr lang="de-DE" b="1">
                <a:effectLst>
                  <a:outerShdw blurRad="38100" dist="38100" dir="2700000" algn="tl">
                    <a:srgbClr val="C0C0C0"/>
                  </a:outerShdw>
                </a:effectLst>
                <a:latin typeface="Arial" pitchFamily="34" charset="0"/>
                <a:cs typeface="Arial" pitchFamily="34" charset="0"/>
              </a:rPr>
            </a:br>
            <a:r>
              <a:rPr lang="de-DE" b="1">
                <a:effectLst>
                  <a:outerShdw blurRad="38100" dist="38100" dir="2700000" algn="tl">
                    <a:srgbClr val="C0C0C0"/>
                  </a:outerShdw>
                </a:effectLst>
                <a:latin typeface="Arial" pitchFamily="34" charset="0"/>
                <a:cs typeface="Arial" pitchFamily="34" charset="0"/>
              </a:rPr>
              <a:t> Problemen ermöglichen sollen, zu denen kein mit Sicherheit zum</a:t>
            </a:r>
            <a:br>
              <a:rPr lang="de-DE" b="1">
                <a:effectLst>
                  <a:outerShdw blurRad="38100" dist="38100" dir="2700000" algn="tl">
                    <a:srgbClr val="C0C0C0"/>
                  </a:outerShdw>
                </a:effectLst>
                <a:latin typeface="Arial" pitchFamily="34" charset="0"/>
                <a:cs typeface="Arial" pitchFamily="34" charset="0"/>
              </a:rPr>
            </a:br>
            <a:r>
              <a:rPr lang="de-DE" b="1">
                <a:effectLst>
                  <a:outerShdw blurRad="38100" dist="38100" dir="2700000" algn="tl">
                    <a:srgbClr val="C0C0C0"/>
                  </a:outerShdw>
                </a:effectLst>
                <a:latin typeface="Arial" pitchFamily="34" charset="0"/>
                <a:cs typeface="Arial" pitchFamily="34" charset="0"/>
              </a:rPr>
              <a:t> Erfolg führender Algorithmus bekannt ist. </a:t>
            </a:r>
          </a:p>
          <a:p>
            <a:pPr>
              <a:lnSpc>
                <a:spcPct val="80000"/>
              </a:lnSpc>
              <a:spcBef>
                <a:spcPct val="20000"/>
              </a:spcBef>
              <a:buClr>
                <a:srgbClr val="FF9900"/>
              </a:buClr>
              <a:buSzPct val="80000"/>
              <a:buFont typeface="Wingdings" pitchFamily="2" charset="2"/>
              <a:buNone/>
              <a:defRPr/>
            </a:pPr>
            <a:r>
              <a:rPr lang="de-DE" b="1">
                <a:effectLst>
                  <a:outerShdw blurRad="38100" dist="38100" dir="2700000" algn="tl">
                    <a:srgbClr val="C0C0C0"/>
                  </a:outerShdw>
                </a:effectLst>
                <a:latin typeface="Arial" pitchFamily="34" charset="0"/>
                <a:cs typeface="Arial" pitchFamily="34" charset="0"/>
              </a:rPr>
              <a:t> </a:t>
            </a:r>
          </a:p>
          <a:p>
            <a:pPr>
              <a:lnSpc>
                <a:spcPct val="80000"/>
              </a:lnSpc>
              <a:spcBef>
                <a:spcPct val="20000"/>
              </a:spcBef>
              <a:buClr>
                <a:srgbClr val="FF9900"/>
              </a:buClr>
              <a:buSzPct val="80000"/>
              <a:buFont typeface="Wingdings" pitchFamily="2" charset="2"/>
              <a:buNone/>
              <a:defRPr/>
            </a:pPr>
            <a:r>
              <a:rPr lang="de-DE" b="1">
                <a:effectLst>
                  <a:outerShdw blurRad="38100" dist="38100" dir="2700000" algn="tl">
                    <a:srgbClr val="C0C0C0"/>
                  </a:outerShdw>
                </a:effectLst>
                <a:latin typeface="Arial" pitchFamily="34" charset="0"/>
                <a:cs typeface="Arial" pitchFamily="34" charset="0"/>
              </a:rPr>
              <a:t>Sie ermöglichen es, </a:t>
            </a:r>
            <a:r>
              <a:rPr lang="de-DE" b="1">
                <a:solidFill>
                  <a:schemeClr val="accent2"/>
                </a:solidFill>
                <a:effectLst>
                  <a:outerShdw blurRad="38100" dist="38100" dir="2700000" algn="tl">
                    <a:srgbClr val="C0C0C0"/>
                  </a:outerShdw>
                </a:effectLst>
                <a:latin typeface="Arial" pitchFamily="34" charset="0"/>
                <a:cs typeface="Arial" pitchFamily="34" charset="0"/>
              </a:rPr>
              <a:t>schnell und auf der Grundlage bruchstückhaften </a:t>
            </a:r>
            <a:br>
              <a:rPr lang="de-DE" b="1">
                <a:solidFill>
                  <a:schemeClr val="accent2"/>
                </a:solidFill>
                <a:effectLst>
                  <a:outerShdw blurRad="38100" dist="38100" dir="2700000" algn="tl">
                    <a:srgbClr val="C0C0C0"/>
                  </a:outerShdw>
                </a:effectLst>
                <a:latin typeface="Arial" pitchFamily="34" charset="0"/>
                <a:cs typeface="Arial" pitchFamily="34" charset="0"/>
              </a:rPr>
            </a:br>
            <a:r>
              <a:rPr lang="de-DE" b="1">
                <a:solidFill>
                  <a:schemeClr val="accent2"/>
                </a:solidFill>
                <a:effectLst>
                  <a:outerShdw blurRad="38100" dist="38100" dir="2700000" algn="tl">
                    <a:srgbClr val="C0C0C0"/>
                  </a:outerShdw>
                </a:effectLst>
                <a:latin typeface="Arial" pitchFamily="34" charset="0"/>
                <a:cs typeface="Arial" pitchFamily="34" charset="0"/>
              </a:rPr>
              <a:t> Wissens</a:t>
            </a:r>
            <a:r>
              <a:rPr lang="de-DE" b="1">
                <a:effectLst>
                  <a:outerShdw blurRad="38100" dist="38100" dir="2700000" algn="tl">
                    <a:srgbClr val="C0C0C0"/>
                  </a:outerShdw>
                </a:effectLst>
                <a:latin typeface="Arial" pitchFamily="34" charset="0"/>
                <a:cs typeface="Arial" pitchFamily="34" charset="0"/>
              </a:rPr>
              <a:t>, Schlussfolgerungen zu ziehen, die – obwohl nicht logisch </a:t>
            </a:r>
            <a:br>
              <a:rPr lang="de-DE" b="1">
                <a:effectLst>
                  <a:outerShdw blurRad="38100" dist="38100" dir="2700000" algn="tl">
                    <a:srgbClr val="C0C0C0"/>
                  </a:outerShdw>
                </a:effectLst>
                <a:latin typeface="Arial" pitchFamily="34" charset="0"/>
                <a:cs typeface="Arial" pitchFamily="34" charset="0"/>
              </a:rPr>
            </a:br>
            <a:r>
              <a:rPr lang="de-DE" b="1">
                <a:effectLst>
                  <a:outerShdw blurRad="38100" dist="38100" dir="2700000" algn="tl">
                    <a:srgbClr val="C0C0C0"/>
                  </a:outerShdw>
                </a:effectLst>
                <a:latin typeface="Arial" pitchFamily="34" charset="0"/>
                <a:cs typeface="Arial" pitchFamily="34" charset="0"/>
              </a:rPr>
              <a:t> zwingend – in vielen Kontexten angemessen und nützlich sind</a:t>
            </a:r>
          </a:p>
          <a:p>
            <a:pPr>
              <a:lnSpc>
                <a:spcPct val="80000"/>
              </a:lnSpc>
              <a:spcBef>
                <a:spcPct val="20000"/>
              </a:spcBef>
              <a:buClr>
                <a:srgbClr val="FF9900"/>
              </a:buClr>
              <a:buSzPct val="80000"/>
              <a:buFont typeface="Wingdings" pitchFamily="2" charset="2"/>
              <a:buNone/>
              <a:defRPr/>
            </a:pPr>
            <a:endParaRPr lang="de-DE" b="1">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9900"/>
              </a:buClr>
              <a:buSzPct val="80000"/>
              <a:buFont typeface="Wingdings" pitchFamily="2" charset="2"/>
              <a:buNone/>
              <a:defRPr/>
            </a:pPr>
            <a:r>
              <a:rPr lang="de-DE" b="1">
                <a:effectLst>
                  <a:outerShdw blurRad="38100" dist="38100" dir="2700000" algn="tl">
                    <a:srgbClr val="C0C0C0"/>
                  </a:outerShdw>
                </a:effectLst>
                <a:latin typeface="Arial" pitchFamily="34" charset="0"/>
                <a:cs typeface="Arial" pitchFamily="34" charset="0"/>
              </a:rPr>
              <a:t>Aufgrund der durchgehend hohen Komplexität der Systeme und Vorgänge in der heutigen Gesellschaft, gehören sie zu den </a:t>
            </a:r>
            <a:r>
              <a:rPr lang="de-DE" b="1">
                <a:solidFill>
                  <a:schemeClr val="accent2"/>
                </a:solidFill>
                <a:effectLst>
                  <a:outerShdw blurRad="38100" dist="38100" dir="2700000" algn="tl">
                    <a:srgbClr val="C0C0C0"/>
                  </a:outerShdw>
                </a:effectLst>
                <a:latin typeface="Arial" pitchFamily="34" charset="0"/>
                <a:cs typeface="Arial" pitchFamily="34" charset="0"/>
              </a:rPr>
              <a:t>Standard-Fähigkeiten</a:t>
            </a:r>
            <a:r>
              <a:rPr lang="de-DE" b="1">
                <a:effectLst>
                  <a:outerShdw blurRad="38100" dist="38100" dir="2700000" algn="tl">
                    <a:srgbClr val="C0C0C0"/>
                  </a:outerShdw>
                </a:effectLst>
                <a:latin typeface="Arial" pitchFamily="34" charset="0"/>
                <a:cs typeface="Arial" pitchFamily="34" charset="0"/>
              </a:rPr>
              <a:t>, die Manager,Teams und Mitarbeiter beherrschen sollten.</a:t>
            </a:r>
          </a:p>
          <a:p>
            <a:pPr>
              <a:lnSpc>
                <a:spcPct val="80000"/>
              </a:lnSpc>
              <a:spcBef>
                <a:spcPct val="20000"/>
              </a:spcBef>
              <a:buClr>
                <a:srgbClr val="FF9900"/>
              </a:buClr>
              <a:buSzPct val="80000"/>
              <a:buFont typeface="Wingdings" pitchFamily="2" charset="2"/>
              <a:buNone/>
              <a:defRPr/>
            </a:pPr>
            <a:r>
              <a:rPr lang="de-DE" b="1">
                <a:effectLst>
                  <a:outerShdw blurRad="38100" dist="38100" dir="2700000" algn="tl">
                    <a:srgbClr val="C0C0C0"/>
                  </a:outerShdw>
                </a:effectLst>
                <a:latin typeface="Arial" pitchFamily="34" charset="0"/>
                <a:cs typeface="Arial" pitchFamily="34" charset="0"/>
              </a:rPr>
              <a:t> </a:t>
            </a:r>
          </a:p>
          <a:p>
            <a:pPr>
              <a:lnSpc>
                <a:spcPct val="80000"/>
              </a:lnSpc>
              <a:spcBef>
                <a:spcPct val="20000"/>
              </a:spcBef>
              <a:buClr>
                <a:srgbClr val="FF9900"/>
              </a:buClr>
              <a:buSzPct val="80000"/>
              <a:buFont typeface="Wingdings" pitchFamily="2" charset="2"/>
              <a:buNone/>
              <a:defRPr/>
            </a:pPr>
            <a:r>
              <a:rPr lang="de-DE" b="1">
                <a:solidFill>
                  <a:srgbClr val="FF3300"/>
                </a:solidFill>
                <a:effectLst>
                  <a:outerShdw blurRad="38100" dist="38100" dir="2700000" algn="tl">
                    <a:srgbClr val="C0C0C0"/>
                  </a:outerShdw>
                </a:effectLst>
                <a:latin typeface="Arial" pitchFamily="34" charset="0"/>
                <a:cs typeface="Arial" pitchFamily="34" charset="0"/>
              </a:rPr>
              <a:t>Verallgemeinerte Methodische Hinweise (VMH)</a:t>
            </a:r>
            <a:r>
              <a:rPr lang="de-DE" b="1">
                <a:effectLst>
                  <a:outerShdw blurRad="38100" dist="38100" dir="2700000" algn="tl">
                    <a:srgbClr val="C0C0C0"/>
                  </a:outerShdw>
                </a:effectLst>
                <a:latin typeface="Arial" pitchFamily="34" charset="0"/>
                <a:cs typeface="Arial" pitchFamily="34" charset="0"/>
              </a:rPr>
              <a:t> aus erfolgreichen</a:t>
            </a:r>
            <a:br>
              <a:rPr lang="de-DE" b="1">
                <a:effectLst>
                  <a:outerShdw blurRad="38100" dist="38100" dir="2700000" algn="tl">
                    <a:srgbClr val="C0C0C0"/>
                  </a:outerShdw>
                </a:effectLst>
                <a:latin typeface="Arial" pitchFamily="34" charset="0"/>
                <a:cs typeface="Arial" pitchFamily="34" charset="0"/>
              </a:rPr>
            </a:br>
            <a:r>
              <a:rPr lang="de-DE" b="1">
                <a:effectLst>
                  <a:outerShdw blurRad="38100" dist="38100" dir="2700000" algn="tl">
                    <a:srgbClr val="C0C0C0"/>
                  </a:outerShdw>
                </a:effectLst>
                <a:latin typeface="Arial" pitchFamily="34" charset="0"/>
                <a:cs typeface="Arial" pitchFamily="34" charset="0"/>
              </a:rPr>
              <a:t> Problemlösungen, im einfachsten Falle „Daumen-“ oder </a:t>
            </a:r>
            <a:br>
              <a:rPr lang="de-DE" b="1">
                <a:effectLst>
                  <a:outerShdw blurRad="38100" dist="38100" dir="2700000" algn="tl">
                    <a:srgbClr val="C0C0C0"/>
                  </a:outerShdw>
                </a:effectLst>
                <a:latin typeface="Arial" pitchFamily="34" charset="0"/>
                <a:cs typeface="Arial" pitchFamily="34" charset="0"/>
              </a:rPr>
            </a:br>
            <a:r>
              <a:rPr lang="de-DE" b="1">
                <a:effectLst>
                  <a:outerShdw blurRad="38100" dist="38100" dir="2700000" algn="tl">
                    <a:srgbClr val="C0C0C0"/>
                  </a:outerShdw>
                </a:effectLst>
                <a:latin typeface="Arial" pitchFamily="34" charset="0"/>
                <a:cs typeface="Arial" pitchFamily="34" charset="0"/>
              </a:rPr>
              <a:t> „Faustregeln“, dienen dabei der </a:t>
            </a:r>
            <a:r>
              <a:rPr lang="de-DE" b="1">
                <a:solidFill>
                  <a:schemeClr val="accent2"/>
                </a:solidFill>
                <a:effectLst>
                  <a:outerShdw blurRad="38100" dist="38100" dir="2700000" algn="tl">
                    <a:srgbClr val="C0C0C0"/>
                  </a:outerShdw>
                </a:effectLst>
                <a:latin typeface="Arial" pitchFamily="34" charset="0"/>
                <a:cs typeface="Arial" pitchFamily="34" charset="0"/>
              </a:rPr>
              <a:t>kognitiven Entlastung</a:t>
            </a:r>
          </a:p>
          <a:p>
            <a:pPr>
              <a:lnSpc>
                <a:spcPct val="80000"/>
              </a:lnSpc>
              <a:spcBef>
                <a:spcPct val="20000"/>
              </a:spcBef>
              <a:buClr>
                <a:srgbClr val="FF9900"/>
              </a:buClr>
              <a:buSzPct val="80000"/>
              <a:buFont typeface="Wingdings" pitchFamily="2" charset="2"/>
              <a:buNone/>
              <a:defRPr/>
            </a:pPr>
            <a:endParaRPr lang="de-DE" b="1">
              <a:effectLst>
                <a:outerShdw blurRad="38100" dist="38100" dir="2700000" algn="tl">
                  <a:srgbClr val="C0C0C0"/>
                </a:outerShdw>
              </a:effectLst>
              <a:latin typeface="Arial" pitchFamily="34" charset="0"/>
              <a:cs typeface="Arial" pitchFamily="34" charset="0"/>
            </a:endParaRPr>
          </a:p>
        </p:txBody>
      </p:sp>
      <p:sp>
        <p:nvSpPr>
          <p:cNvPr id="15367" name="Text Box 12"/>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sp>
        <p:nvSpPr>
          <p:cNvPr id="15368"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Eigenschaften von Heuristiken</a:t>
            </a:r>
          </a:p>
        </p:txBody>
      </p:sp>
      <p:sp>
        <p:nvSpPr>
          <p:cNvPr id="78863" name="Text Box 15"/>
          <p:cNvSpPr txBox="1">
            <a:spLocks noChangeArrowheads="1"/>
          </p:cNvSpPr>
          <p:nvPr/>
        </p:nvSpPr>
        <p:spPr bwMode="auto">
          <a:xfrm>
            <a:off x="746125" y="1179513"/>
            <a:ext cx="268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b="1" u="sng">
                <a:solidFill>
                  <a:srgbClr val="990000"/>
                </a:solidFill>
                <a:effectLst>
                  <a:outerShdw blurRad="38100" dist="38100" dir="2700000" algn="tl">
                    <a:srgbClr val="C0C0C0"/>
                  </a:outerShdw>
                </a:effectLst>
                <a:latin typeface="Arial" pitchFamily="34" charset="0"/>
                <a:cs typeface="Arial" pitchFamily="34" charset="0"/>
              </a:rPr>
              <a:t>Aus heutiger Sicht gilt: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6387"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6388"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ACD272C3-3358-4ECD-ACEA-B06F84F37D04}" type="slidenum">
              <a:rPr lang="de-DE" smtClean="0"/>
              <a:pPr eaLnBrk="1" hangingPunct="1"/>
              <a:t>15</a:t>
            </a:fld>
            <a:endParaRPr lang="de-DE" smtClean="0"/>
          </a:p>
        </p:txBody>
      </p:sp>
      <p:grpSp>
        <p:nvGrpSpPr>
          <p:cNvPr id="16389" name="Group 4"/>
          <p:cNvGrpSpPr>
            <a:grpSpLocks/>
          </p:cNvGrpSpPr>
          <p:nvPr/>
        </p:nvGrpSpPr>
        <p:grpSpPr bwMode="auto">
          <a:xfrm>
            <a:off x="7848600" y="152400"/>
            <a:ext cx="609600" cy="685800"/>
            <a:chOff x="2160" y="1824"/>
            <a:chExt cx="1680" cy="1632"/>
          </a:xfrm>
        </p:grpSpPr>
        <p:sp>
          <p:nvSpPr>
            <p:cNvPr id="16396"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6397"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6398"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6399"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80905" name="Text Box 9"/>
          <p:cNvSpPr txBox="1">
            <a:spLocks noChangeArrowheads="1"/>
          </p:cNvSpPr>
          <p:nvPr/>
        </p:nvSpPr>
        <p:spPr bwMode="auto">
          <a:xfrm>
            <a:off x="685800" y="1295400"/>
            <a:ext cx="60960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b="1">
                <a:solidFill>
                  <a:srgbClr val="FF3300"/>
                </a:solidFill>
                <a:effectLst>
                  <a:outerShdw blurRad="38100" dist="38100" dir="2700000" algn="tl">
                    <a:srgbClr val="C0C0C0"/>
                  </a:outerShdw>
                </a:effectLst>
                <a:latin typeface="Arial" pitchFamily="34" charset="0"/>
                <a:cs typeface="Arial" pitchFamily="34" charset="0"/>
              </a:rPr>
              <a:t>Wichtig: </a:t>
            </a:r>
          </a:p>
          <a:p>
            <a:pPr>
              <a:lnSpc>
                <a:spcPct val="80000"/>
              </a:lnSpc>
              <a:spcBef>
                <a:spcPct val="20000"/>
              </a:spcBef>
              <a:buClr>
                <a:srgbClr val="FF9900"/>
              </a:buClr>
              <a:buSzPct val="80000"/>
              <a:buFont typeface="Wingdings" pitchFamily="2" charset="2"/>
              <a:buNone/>
              <a:defRPr/>
            </a:pPr>
            <a:endParaRPr lang="de-DE" b="1">
              <a:solidFill>
                <a:srgbClr val="FF3300"/>
              </a:solidFill>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Bei der Anwendung von Heuristiken ist ein</a:t>
            </a: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ausreichendes Wissen über ihre </a:t>
            </a:r>
            <a:r>
              <a:rPr lang="de-DE" sz="1600" b="1">
                <a:solidFill>
                  <a:schemeClr val="accent2"/>
                </a:solidFill>
                <a:effectLst>
                  <a:outerShdw blurRad="38100" dist="38100" dir="2700000" algn="tl">
                    <a:srgbClr val="C0C0C0"/>
                  </a:outerShdw>
                </a:effectLst>
                <a:latin typeface="Arial" pitchFamily="34" charset="0"/>
                <a:cs typeface="Arial" pitchFamily="34" charset="0"/>
              </a:rPr>
              <a:t>Kontextbezogenheit</a:t>
            </a: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notwendig!</a:t>
            </a:r>
            <a:br>
              <a:rPr lang="de-DE" sz="1600" b="1">
                <a:effectLst>
                  <a:outerShdw blurRad="38100" dist="38100" dir="2700000" algn="tl">
                    <a:srgbClr val="C0C0C0"/>
                  </a:outerShdw>
                </a:effectLst>
                <a:latin typeface="Arial" pitchFamily="34" charset="0"/>
                <a:cs typeface="Arial" pitchFamily="34" charset="0"/>
              </a:rPr>
            </a:br>
            <a:endParaRPr lang="de-DE" sz="1600" b="1">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Im falschen Kontext  angewandt, können sie zu </a:t>
            </a:r>
          </a:p>
          <a:p>
            <a:pPr>
              <a:lnSpc>
                <a:spcPct val="80000"/>
              </a:lnSpc>
              <a:spcBef>
                <a:spcPct val="20000"/>
              </a:spcBef>
              <a:buClr>
                <a:srgbClr val="FF9900"/>
              </a:buClr>
              <a:buSzPct val="80000"/>
              <a:buFont typeface="Wingdings" pitchFamily="2" charset="2"/>
              <a:buNone/>
              <a:defRPr/>
            </a:pPr>
            <a:r>
              <a:rPr lang="de-DE" sz="1600" b="1">
                <a:solidFill>
                  <a:schemeClr val="accent2"/>
                </a:solidFill>
                <a:effectLst>
                  <a:outerShdw blurRad="38100" dist="38100" dir="2700000" algn="tl">
                    <a:srgbClr val="C0C0C0"/>
                  </a:outerShdw>
                </a:effectLst>
                <a:latin typeface="Arial" pitchFamily="34" charset="0"/>
                <a:cs typeface="Arial" pitchFamily="34" charset="0"/>
              </a:rPr>
              <a:t>systematischen Fehleinschätzungen</a:t>
            </a:r>
            <a:r>
              <a:rPr lang="de-DE" sz="1600" b="1">
                <a:effectLst>
                  <a:outerShdw blurRad="38100" dist="38100" dir="2700000" algn="tl">
                    <a:srgbClr val="C0C0C0"/>
                  </a:outerShdw>
                </a:effectLst>
                <a:latin typeface="Arial" pitchFamily="34" charset="0"/>
                <a:cs typeface="Arial" pitchFamily="34" charset="0"/>
              </a:rPr>
              <a:t> führen!</a:t>
            </a:r>
          </a:p>
          <a:p>
            <a:pPr>
              <a:lnSpc>
                <a:spcPct val="80000"/>
              </a:lnSpc>
              <a:spcBef>
                <a:spcPct val="20000"/>
              </a:spcBef>
              <a:buClr>
                <a:srgbClr val="FF9900"/>
              </a:buClr>
              <a:buSzPct val="80000"/>
              <a:buFont typeface="Wingdings" pitchFamily="2" charset="2"/>
              <a:buNone/>
              <a:defRPr/>
            </a:pPr>
            <a:endParaRPr lang="de-DE" sz="1600" b="1">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Voreingenommenheit oder eingeschliffene Verhaltenstrends (</a:t>
            </a:r>
            <a:r>
              <a:rPr lang="de-DE" sz="1600" b="1">
                <a:solidFill>
                  <a:srgbClr val="FF3300"/>
                </a:solidFill>
                <a:effectLst>
                  <a:outerShdw blurRad="38100" dist="38100" dir="2700000" algn="tl">
                    <a:srgbClr val="C0C0C0"/>
                  </a:outerShdw>
                </a:effectLst>
                <a:latin typeface="Arial" pitchFamily="34" charset="0"/>
                <a:cs typeface="Arial" pitchFamily="34" charset="0"/>
              </a:rPr>
              <a:t>Bias‘es</a:t>
            </a:r>
            <a:r>
              <a:rPr lang="de-DE" sz="1600" b="1">
                <a:effectLst>
                  <a:outerShdw blurRad="38100" dist="38100" dir="2700000" algn="tl">
                    <a:srgbClr val="C0C0C0"/>
                  </a:outerShdw>
                </a:effectLst>
                <a:latin typeface="Arial" pitchFamily="34" charset="0"/>
                <a:cs typeface="Arial" pitchFamily="34" charset="0"/>
              </a:rPr>
              <a:t>) verstärken Fehleinschätzungen und führen oft dazu, daß  die </a:t>
            </a:r>
            <a:r>
              <a:rPr lang="de-DE" sz="1600" b="1">
                <a:solidFill>
                  <a:schemeClr val="accent2"/>
                </a:solidFill>
                <a:effectLst>
                  <a:outerShdw blurRad="38100" dist="38100" dir="2700000" algn="tl">
                    <a:srgbClr val="C0C0C0"/>
                  </a:outerShdw>
                </a:effectLst>
                <a:latin typeface="Arial" pitchFamily="34" charset="0"/>
                <a:cs typeface="Arial" pitchFamily="34" charset="0"/>
              </a:rPr>
              <a:t>Anwendung von Heuristiken nicht erfolgreich ist.</a:t>
            </a:r>
          </a:p>
        </p:txBody>
      </p:sp>
      <p:sp>
        <p:nvSpPr>
          <p:cNvPr id="80906" name="Text Box 10"/>
          <p:cNvSpPr txBox="1">
            <a:spLocks noChangeArrowheads="1"/>
          </p:cNvSpPr>
          <p:nvPr/>
        </p:nvSpPr>
        <p:spPr bwMode="auto">
          <a:xfrm>
            <a:off x="1143000" y="4648200"/>
            <a:ext cx="7086600" cy="8350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1600" b="1">
                <a:solidFill>
                  <a:srgbClr val="006600"/>
                </a:solidFill>
                <a:effectLst>
                  <a:outerShdw blurRad="38100" dist="38100" dir="2700000" algn="tl">
                    <a:srgbClr val="C0C0C0"/>
                  </a:outerShdw>
                </a:effectLst>
                <a:latin typeface="Arial" pitchFamily="34" charset="0"/>
                <a:cs typeface="Arial" pitchFamily="34" charset="0"/>
              </a:rPr>
              <a:t>Heuristisch determiniertes Handeln unterscheidet sich grundsätzlich</a:t>
            </a:r>
          </a:p>
          <a:p>
            <a:pPr>
              <a:defRPr/>
            </a:pPr>
            <a:r>
              <a:rPr lang="de-DE" sz="1600" b="1">
                <a:solidFill>
                  <a:srgbClr val="006600"/>
                </a:solidFill>
                <a:effectLst>
                  <a:outerShdw blurRad="38100" dist="38100" dir="2700000" algn="tl">
                    <a:srgbClr val="C0C0C0"/>
                  </a:outerShdw>
                </a:effectLst>
                <a:latin typeface="Arial" pitchFamily="34" charset="0"/>
                <a:cs typeface="Arial" pitchFamily="34" charset="0"/>
              </a:rPr>
              <a:t>vom „Einfach Drauflos-Werkeln“ mit ungenügendem Wissen und im Vertrauen auf : „Es wird schon gut gehen“!</a:t>
            </a:r>
          </a:p>
        </p:txBody>
      </p:sp>
      <p:sp>
        <p:nvSpPr>
          <p:cNvPr id="16392" name="Text Box 11"/>
          <p:cNvSpPr txBox="1">
            <a:spLocks noChangeArrowheads="1"/>
          </p:cNvSpPr>
          <p:nvPr/>
        </p:nvSpPr>
        <p:spPr bwMode="auto">
          <a:xfrm>
            <a:off x="457200" y="449580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6000">
                <a:solidFill>
                  <a:srgbClr val="FF3300"/>
                </a:solidFill>
                <a:sym typeface="Webdings" pitchFamily="18" charset="2"/>
              </a:rPr>
              <a:t></a:t>
            </a:r>
            <a:endParaRPr lang="de-DE" sz="6000">
              <a:solidFill>
                <a:srgbClr val="FF3300"/>
              </a:solidFill>
            </a:endParaRPr>
          </a:p>
        </p:txBody>
      </p:sp>
      <p:sp>
        <p:nvSpPr>
          <p:cNvPr id="16393" name="Text Box 12"/>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pic>
        <p:nvPicPr>
          <p:cNvPr id="16394" name="Picture 13" descr="C:\Daten_E\Bilder allg\Clipart\Powerpoint\AERGE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752600"/>
            <a:ext cx="252571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Anwendungsregeln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7411"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7412"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18711FE0-D54C-409C-9E5C-8242F2C42D32}" type="slidenum">
              <a:rPr lang="de-DE" smtClean="0"/>
              <a:pPr eaLnBrk="1" hangingPunct="1"/>
              <a:t>16</a:t>
            </a:fld>
            <a:endParaRPr lang="de-DE" smtClean="0"/>
          </a:p>
        </p:txBody>
      </p:sp>
      <p:grpSp>
        <p:nvGrpSpPr>
          <p:cNvPr id="17413" name="Group 3075"/>
          <p:cNvGrpSpPr>
            <a:grpSpLocks/>
          </p:cNvGrpSpPr>
          <p:nvPr/>
        </p:nvGrpSpPr>
        <p:grpSpPr bwMode="auto">
          <a:xfrm>
            <a:off x="7848600" y="152400"/>
            <a:ext cx="609600" cy="685800"/>
            <a:chOff x="2160" y="1824"/>
            <a:chExt cx="1680" cy="1632"/>
          </a:xfrm>
        </p:grpSpPr>
        <p:sp>
          <p:nvSpPr>
            <p:cNvPr id="17419"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7420"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7421"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7422"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332808" name="Text Box 3080"/>
          <p:cNvSpPr txBox="1">
            <a:spLocks noChangeArrowheads="1"/>
          </p:cNvSpPr>
          <p:nvPr/>
        </p:nvSpPr>
        <p:spPr bwMode="auto">
          <a:xfrm>
            <a:off x="1371600" y="2209800"/>
            <a:ext cx="6324600" cy="29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b="1">
                <a:solidFill>
                  <a:srgbClr val="FF3300"/>
                </a:solidFill>
                <a:effectLst>
                  <a:outerShdw blurRad="38100" dist="38100" dir="2700000" algn="tl">
                    <a:srgbClr val="C0C0C0"/>
                  </a:outerShdw>
                </a:effectLst>
                <a:latin typeface="Arial" pitchFamily="34" charset="0"/>
                <a:cs typeface="Arial" pitchFamily="34" charset="0"/>
              </a:rPr>
              <a:t>Wichtig: </a:t>
            </a:r>
          </a:p>
          <a:p>
            <a:pPr>
              <a:lnSpc>
                <a:spcPct val="80000"/>
              </a:lnSpc>
              <a:spcBef>
                <a:spcPct val="20000"/>
              </a:spcBef>
              <a:buClr>
                <a:srgbClr val="FF9900"/>
              </a:buClr>
              <a:buSzPct val="80000"/>
              <a:buFont typeface="Wingdings" pitchFamily="2" charset="2"/>
              <a:buNone/>
              <a:defRPr/>
            </a:pPr>
            <a:endParaRPr lang="de-DE" b="1">
              <a:solidFill>
                <a:srgbClr val="FF3300"/>
              </a:solidFill>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Heuristiken sind keine Programme oder </a:t>
            </a: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Anwendungslösungen (im Sinne von App‘s). Sie unterstützen lediglich wie ein </a:t>
            </a:r>
            <a:r>
              <a:rPr lang="de-DE" sz="1600" b="1">
                <a:solidFill>
                  <a:srgbClr val="333399"/>
                </a:solidFill>
                <a:effectLst>
                  <a:outerShdw blurRad="38100" dist="38100" dir="2700000" algn="tl">
                    <a:srgbClr val="C0C0C0"/>
                  </a:outerShdw>
                </a:effectLst>
                <a:latin typeface="Arial" pitchFamily="34" charset="0"/>
                <a:cs typeface="Arial" pitchFamily="34" charset="0"/>
              </a:rPr>
              <a:t>„Wörterbuch“</a:t>
            </a:r>
            <a:r>
              <a:rPr lang="de-DE" sz="1600" b="1">
                <a:effectLst>
                  <a:outerShdw blurRad="38100" dist="38100" dir="2700000" algn="tl">
                    <a:srgbClr val="C0C0C0"/>
                  </a:outerShdw>
                </a:effectLst>
                <a:latin typeface="Arial" pitchFamily="34" charset="0"/>
                <a:cs typeface="Arial" pitchFamily="34" charset="0"/>
              </a:rPr>
              <a:t> unser problemlösendes Denken. </a:t>
            </a:r>
          </a:p>
          <a:p>
            <a:pPr>
              <a:lnSpc>
                <a:spcPct val="80000"/>
              </a:lnSpc>
              <a:spcBef>
                <a:spcPct val="20000"/>
              </a:spcBef>
              <a:buClr>
                <a:srgbClr val="FF9900"/>
              </a:buClr>
              <a:buSzPct val="80000"/>
              <a:buFont typeface="Wingdings" pitchFamily="2" charset="2"/>
              <a:buNone/>
              <a:defRPr/>
            </a:pPr>
            <a:endParaRPr lang="de-DE" sz="1600" b="1">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Für ihren Gebrauch wird (wie beim Übersetzen </a:t>
            </a:r>
            <a:br>
              <a:rPr lang="de-DE" sz="1600" b="1">
                <a:effectLst>
                  <a:outerShdw blurRad="38100" dist="38100" dir="2700000" algn="tl">
                    <a:srgbClr val="C0C0C0"/>
                  </a:outerShdw>
                </a:effectLst>
                <a:latin typeface="Arial" pitchFamily="34" charset="0"/>
                <a:cs typeface="Arial" pitchFamily="34" charset="0"/>
              </a:rPr>
            </a:br>
            <a:r>
              <a:rPr lang="de-DE" sz="1600" b="1">
                <a:effectLst>
                  <a:outerShdw blurRad="38100" dist="38100" dir="2700000" algn="tl">
                    <a:srgbClr val="C0C0C0"/>
                  </a:outerShdw>
                </a:effectLst>
                <a:latin typeface="Arial" pitchFamily="34" charset="0"/>
                <a:cs typeface="Arial" pitchFamily="34" charset="0"/>
              </a:rPr>
              <a:t>durch die Anwendung von Rechtschreibung </a:t>
            </a:r>
            <a:br>
              <a:rPr lang="de-DE" sz="1600" b="1">
                <a:effectLst>
                  <a:outerShdw blurRad="38100" dist="38100" dir="2700000" algn="tl">
                    <a:srgbClr val="C0C0C0"/>
                  </a:outerShdw>
                </a:effectLst>
                <a:latin typeface="Arial" pitchFamily="34" charset="0"/>
                <a:cs typeface="Arial" pitchFamily="34" charset="0"/>
              </a:rPr>
            </a:br>
            <a:r>
              <a:rPr lang="de-DE" sz="1600" b="1">
                <a:effectLst>
                  <a:outerShdw blurRad="38100" dist="38100" dir="2700000" algn="tl">
                    <a:srgbClr val="C0C0C0"/>
                  </a:outerShdw>
                </a:effectLst>
                <a:latin typeface="Arial" pitchFamily="34" charset="0"/>
                <a:cs typeface="Arial" pitchFamily="34" charset="0"/>
              </a:rPr>
              <a:t>und Grammatik), ein </a:t>
            </a:r>
            <a:r>
              <a:rPr lang="de-DE" sz="1600" b="1">
                <a:solidFill>
                  <a:srgbClr val="333399"/>
                </a:solidFill>
                <a:effectLst>
                  <a:outerShdw blurRad="38100" dist="38100" dir="2700000" algn="tl">
                    <a:srgbClr val="C0C0C0"/>
                  </a:outerShdw>
                </a:effectLst>
                <a:latin typeface="Arial" pitchFamily="34" charset="0"/>
                <a:cs typeface="Arial" pitchFamily="34" charset="0"/>
              </a:rPr>
              <a:t>‚sprachspezifisches‘,übergeordnetes Denkmodell</a:t>
            </a:r>
            <a:r>
              <a:rPr lang="de-DE" sz="1600" b="1">
                <a:effectLst>
                  <a:outerShdw blurRad="38100" dist="38100" dir="2700000" algn="tl">
                    <a:srgbClr val="C0C0C0"/>
                  </a:outerShdw>
                </a:effectLst>
                <a:latin typeface="Arial" pitchFamily="34" charset="0"/>
                <a:cs typeface="Arial" pitchFamily="34" charset="0"/>
              </a:rPr>
              <a:t> (Anwendungsstrategien, Metaheuristiken,) benötigt.</a:t>
            </a:r>
          </a:p>
          <a:p>
            <a:pPr>
              <a:lnSpc>
                <a:spcPct val="80000"/>
              </a:lnSpc>
              <a:spcBef>
                <a:spcPct val="20000"/>
              </a:spcBef>
              <a:buClr>
                <a:srgbClr val="FF9900"/>
              </a:buClr>
              <a:buSzPct val="80000"/>
              <a:buFont typeface="Wingdings" pitchFamily="2" charset="2"/>
              <a:buNone/>
              <a:defRPr/>
            </a:pPr>
            <a:endParaRPr lang="de-DE" sz="1600" b="1">
              <a:effectLst>
                <a:outerShdw blurRad="38100" dist="38100" dir="2700000" algn="tl">
                  <a:srgbClr val="C0C0C0"/>
                </a:outerShdw>
              </a:effectLst>
              <a:latin typeface="Arial" pitchFamily="34" charset="0"/>
              <a:cs typeface="Arial" pitchFamily="34" charset="0"/>
            </a:endParaRPr>
          </a:p>
        </p:txBody>
      </p:sp>
      <p:sp>
        <p:nvSpPr>
          <p:cNvPr id="17415" name="Text Box 3083"/>
          <p:cNvSpPr txBox="1">
            <a:spLocks noChangeArrowheads="1"/>
          </p:cNvSpPr>
          <p:nvPr/>
        </p:nvSpPr>
        <p:spPr bwMode="auto">
          <a:xfrm>
            <a:off x="609600" y="5867400"/>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pic>
        <p:nvPicPr>
          <p:cNvPr id="17416" name="Picture 3084" descr="C:\Daten_E\Bilder allg\Clipart\Powerpoint\AERGER.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143000"/>
            <a:ext cx="2373313"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Anwendungsregeln</a:t>
            </a:r>
          </a:p>
        </p:txBody>
      </p:sp>
      <p:sp>
        <p:nvSpPr>
          <p:cNvPr id="17418" name="Text Box 3090"/>
          <p:cNvSpPr txBox="1">
            <a:spLocks noChangeArrowheads="1"/>
          </p:cNvSpPr>
          <p:nvPr/>
        </p:nvSpPr>
        <p:spPr bwMode="auto">
          <a:xfrm>
            <a:off x="457200" y="1676400"/>
            <a:ext cx="762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4800">
                <a:solidFill>
                  <a:srgbClr val="FF3300"/>
                </a:solidFill>
                <a:sym typeface="Wingdings" pitchFamily="2" charset="2"/>
              </a:rPr>
              <a:t></a:t>
            </a:r>
            <a:endParaRPr lang="de-DE" sz="4800">
              <a:solidFill>
                <a:srgbClr val="FF33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8435"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8436"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F70AC34C-ED67-4B9E-A8DB-E67DFAED8E55}" type="slidenum">
              <a:rPr lang="de-DE" smtClean="0"/>
              <a:pPr eaLnBrk="1" hangingPunct="1"/>
              <a:t>17</a:t>
            </a:fld>
            <a:endParaRPr lang="de-DE" smtClean="0"/>
          </a:p>
        </p:txBody>
      </p:sp>
      <p:grpSp>
        <p:nvGrpSpPr>
          <p:cNvPr id="18437" name="Group 1027"/>
          <p:cNvGrpSpPr>
            <a:grpSpLocks/>
          </p:cNvGrpSpPr>
          <p:nvPr/>
        </p:nvGrpSpPr>
        <p:grpSpPr bwMode="auto">
          <a:xfrm>
            <a:off x="7848600" y="152400"/>
            <a:ext cx="609600" cy="685800"/>
            <a:chOff x="2160" y="1824"/>
            <a:chExt cx="1680" cy="1632"/>
          </a:xfrm>
        </p:grpSpPr>
        <p:sp>
          <p:nvSpPr>
            <p:cNvPr id="18443"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8444"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8445"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8446"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8438" name="Text Box 1033"/>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sp>
        <p:nvSpPr>
          <p:cNvPr id="18439" name="Text Box 1036"/>
          <p:cNvSpPr txBox="1">
            <a:spLocks noChangeArrowheads="1"/>
          </p:cNvSpPr>
          <p:nvPr/>
        </p:nvSpPr>
        <p:spPr bwMode="auto">
          <a:xfrm>
            <a:off x="1295400" y="3886200"/>
            <a:ext cx="7391400" cy="1568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006600"/>
                </a:solidFill>
              </a:rPr>
              <a:t>Wer heute Heuristiken anwendet, kann den Vorteil in Anspruch nehmen, auch dann noch handlungsfähig zu sein, wenn Andere aufgeben müssen.</a:t>
            </a:r>
          </a:p>
          <a:p>
            <a:pPr eaLnBrk="1" hangingPunct="1"/>
            <a:r>
              <a:rPr lang="de-DE" sz="1600" b="1">
                <a:solidFill>
                  <a:srgbClr val="006600"/>
                </a:solidFill>
              </a:rPr>
              <a:t>Er wird mit großer Wahrscheinlichkeit auch in schwierigen Situationen eine befriedigende Lösung für zu lösende Probleme finden.</a:t>
            </a:r>
          </a:p>
          <a:p>
            <a:pPr eaLnBrk="1" hangingPunct="1"/>
            <a:r>
              <a:rPr lang="de-DE" sz="1600" b="1">
                <a:solidFill>
                  <a:srgbClr val="006600"/>
                </a:solidFill>
              </a:rPr>
              <a:t>Eine Garantie für eine optimale, schnelle Lösung, die allen Ansprüchen gerecht wird, kann er aber nicht übernehmen.</a:t>
            </a:r>
          </a:p>
        </p:txBody>
      </p:sp>
      <p:pic>
        <p:nvPicPr>
          <p:cNvPr id="18440" name="Picture 1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71600"/>
            <a:ext cx="1516063"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1" name="Text Box 1040"/>
          <p:cNvSpPr txBox="1">
            <a:spLocks noChangeArrowheads="1"/>
          </p:cNvSpPr>
          <p:nvPr/>
        </p:nvSpPr>
        <p:spPr bwMode="auto">
          <a:xfrm>
            <a:off x="457200" y="3733800"/>
            <a:ext cx="76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6000">
                <a:solidFill>
                  <a:srgbClr val="FF3300"/>
                </a:solidFill>
                <a:sym typeface="Webdings" pitchFamily="18" charset="2"/>
              </a:rPr>
              <a:t></a:t>
            </a:r>
            <a:endParaRPr lang="de-DE" sz="6000">
              <a:solidFill>
                <a:srgbClr val="FF3300"/>
              </a:solidFill>
            </a:endParaRPr>
          </a:p>
        </p:txBody>
      </p:sp>
      <p:sp>
        <p:nvSpPr>
          <p:cNvPr id="18442"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Motivation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9459"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9460"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836FEA09-2C8B-4682-AB79-E720E733E1E0}" type="slidenum">
              <a:rPr lang="de-DE" smtClean="0"/>
              <a:pPr eaLnBrk="1" hangingPunct="1"/>
              <a:t>18</a:t>
            </a:fld>
            <a:endParaRPr lang="de-DE" smtClean="0"/>
          </a:p>
        </p:txBody>
      </p:sp>
      <p:sp>
        <p:nvSpPr>
          <p:cNvPr id="92162" name="Rectangle 1026"/>
          <p:cNvSpPr>
            <a:spLocks noChangeArrowheads="1"/>
          </p:cNvSpPr>
          <p:nvPr/>
        </p:nvSpPr>
        <p:spPr bwMode="auto">
          <a:xfrm>
            <a:off x="1752600" y="3276600"/>
            <a:ext cx="5638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b="1">
                <a:solidFill>
                  <a:schemeClr val="accent2"/>
                </a:solidFill>
                <a:effectLst>
                  <a:outerShdw blurRad="38100" dist="38100" dir="2700000" algn="tl">
                    <a:srgbClr val="C0C0C0"/>
                  </a:outerShdw>
                </a:effectLst>
                <a:latin typeface="Arial" pitchFamily="34" charset="0"/>
                <a:cs typeface="Arial" pitchFamily="34" charset="0"/>
              </a:rPr>
              <a:t>    Die Systematisierung des Wissensgebietes</a:t>
            </a:r>
          </a:p>
        </p:txBody>
      </p:sp>
      <p:grpSp>
        <p:nvGrpSpPr>
          <p:cNvPr id="19462" name="Group 1027"/>
          <p:cNvGrpSpPr>
            <a:grpSpLocks/>
          </p:cNvGrpSpPr>
          <p:nvPr/>
        </p:nvGrpSpPr>
        <p:grpSpPr bwMode="auto">
          <a:xfrm>
            <a:off x="7848600" y="152400"/>
            <a:ext cx="609600" cy="685800"/>
            <a:chOff x="2160" y="1824"/>
            <a:chExt cx="1680" cy="1632"/>
          </a:xfrm>
        </p:grpSpPr>
        <p:sp>
          <p:nvSpPr>
            <p:cNvPr id="19464"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9465"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9466"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9467"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9463"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Kapitel 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0483"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0484"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9FA0DF67-B825-48A6-AEFD-71238D262603}" type="slidenum">
              <a:rPr lang="de-DE" smtClean="0"/>
              <a:pPr eaLnBrk="1" hangingPunct="1"/>
              <a:t>19</a:t>
            </a:fld>
            <a:endParaRPr lang="de-DE" smtClean="0"/>
          </a:p>
        </p:txBody>
      </p:sp>
      <p:sp>
        <p:nvSpPr>
          <p:cNvPr id="349187" name="Text Box 3"/>
          <p:cNvSpPr txBox="1">
            <a:spLocks noChangeArrowheads="1"/>
          </p:cNvSpPr>
          <p:nvPr/>
        </p:nvSpPr>
        <p:spPr bwMode="auto">
          <a:xfrm>
            <a:off x="762000" y="2895600"/>
            <a:ext cx="7848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1600" b="1">
                <a:latin typeface="Arial" pitchFamily="34" charset="0"/>
                <a:cs typeface="Times New Roman" pitchFamily="18" charset="0"/>
              </a:rPr>
              <a:t>Bausteine des heutigen Wissensgebiets 'Heuristik' sind </a:t>
            </a:r>
            <a:r>
              <a:rPr lang="de-DE" sz="1600" b="1">
                <a:solidFill>
                  <a:srgbClr val="FF3300"/>
                </a:solidFill>
                <a:effectLst>
                  <a:outerShdw blurRad="38100" dist="38100" dir="2700000" algn="tl">
                    <a:srgbClr val="C0C0C0"/>
                  </a:outerShdw>
                </a:effectLst>
                <a:latin typeface="Arial" pitchFamily="34" charset="0"/>
                <a:cs typeface="Times New Roman" pitchFamily="18" charset="0"/>
              </a:rPr>
              <a:t>Metaheuristiken</a:t>
            </a:r>
            <a:r>
              <a:rPr lang="de-DE" sz="1600" b="1">
                <a:effectLst>
                  <a:outerShdw blurRad="38100" dist="38100" dir="2700000" algn="tl">
                    <a:srgbClr val="C0C0C0"/>
                  </a:outerShdw>
                </a:effectLst>
                <a:latin typeface="Arial" pitchFamily="34" charset="0"/>
                <a:cs typeface="Times New Roman" pitchFamily="18" charset="0"/>
              </a:rPr>
              <a:t>, </a:t>
            </a:r>
            <a:r>
              <a:rPr lang="de-DE" sz="1600" b="1">
                <a:solidFill>
                  <a:srgbClr val="FF3300"/>
                </a:solidFill>
                <a:effectLst>
                  <a:outerShdw blurRad="38100" dist="38100" dir="2700000" algn="tl">
                    <a:srgbClr val="C0C0C0"/>
                  </a:outerShdw>
                </a:effectLst>
                <a:latin typeface="Arial" pitchFamily="34" charset="0"/>
                <a:cs typeface="Times New Roman" pitchFamily="18" charset="0"/>
              </a:rPr>
              <a:t>Heuristiken</a:t>
            </a:r>
            <a:r>
              <a:rPr lang="de-DE" sz="1600" b="1">
                <a:effectLst>
                  <a:outerShdw blurRad="38100" dist="38100" dir="2700000" algn="tl">
                    <a:srgbClr val="C0C0C0"/>
                  </a:outerShdw>
                </a:effectLst>
                <a:latin typeface="Arial" pitchFamily="34" charset="0"/>
                <a:cs typeface="Times New Roman" pitchFamily="18" charset="0"/>
              </a:rPr>
              <a:t> und </a:t>
            </a:r>
            <a:r>
              <a:rPr lang="de-DE" sz="1600" b="1">
                <a:solidFill>
                  <a:srgbClr val="FF3300"/>
                </a:solidFill>
                <a:effectLst>
                  <a:outerShdw blurRad="38100" dist="38100" dir="2700000" algn="tl">
                    <a:srgbClr val="C0C0C0"/>
                  </a:outerShdw>
                </a:effectLst>
                <a:latin typeface="Arial" pitchFamily="34" charset="0"/>
                <a:cs typeface="Times New Roman" pitchFamily="18" charset="0"/>
              </a:rPr>
              <a:t>heuristische Regeln</a:t>
            </a:r>
            <a:r>
              <a:rPr lang="de-DE" sz="1600" b="1">
                <a:latin typeface="Arial" pitchFamily="34" charset="0"/>
                <a:cs typeface="Times New Roman" pitchFamily="18" charset="0"/>
              </a:rPr>
              <a:t>, die in der angegebenen Reihenfolge Unterstrukturen bilden können. </a:t>
            </a:r>
            <a:endParaRPr lang="de-DE" sz="1600" b="1">
              <a:latin typeface="Arial" pitchFamily="34" charset="0"/>
              <a:cs typeface="Arial" pitchFamily="34" charset="0"/>
            </a:endParaRPr>
          </a:p>
        </p:txBody>
      </p:sp>
      <p:sp>
        <p:nvSpPr>
          <p:cNvPr id="349188" name="Text Box 4"/>
          <p:cNvSpPr txBox="1">
            <a:spLocks noChangeArrowheads="1"/>
          </p:cNvSpPr>
          <p:nvPr/>
        </p:nvSpPr>
        <p:spPr bwMode="auto">
          <a:xfrm>
            <a:off x="838200" y="4724400"/>
            <a:ext cx="784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Die </a:t>
            </a:r>
            <a:r>
              <a:rPr lang="de-DE" sz="1600" b="1">
                <a:solidFill>
                  <a:srgbClr val="FF0000"/>
                </a:solidFill>
                <a:effectLst>
                  <a:outerShdw blurRad="38100" dist="38100" dir="2700000" algn="tl">
                    <a:srgbClr val="C0C0C0"/>
                  </a:outerShdw>
                </a:effectLst>
                <a:latin typeface="Arial" pitchFamily="34" charset="0"/>
                <a:cs typeface="Arial" pitchFamily="34" charset="0"/>
              </a:rPr>
              <a:t>Darstellung von Heuristiken </a:t>
            </a:r>
            <a:r>
              <a:rPr lang="de-DE" sz="1600" b="1">
                <a:effectLst>
                  <a:outerShdw blurRad="38100" dist="38100" dir="2700000" algn="tl">
                    <a:srgbClr val="C0C0C0"/>
                  </a:outerShdw>
                </a:effectLst>
                <a:latin typeface="Arial" pitchFamily="34" charset="0"/>
                <a:cs typeface="Arial" pitchFamily="34" charset="0"/>
              </a:rPr>
              <a:t>folgt </a:t>
            </a:r>
            <a:r>
              <a:rPr lang="de-DE" sz="1600" b="1">
                <a:solidFill>
                  <a:schemeClr val="accent2"/>
                </a:solidFill>
                <a:effectLst>
                  <a:outerShdw blurRad="38100" dist="38100" dir="2700000" algn="tl">
                    <a:srgbClr val="C0C0C0"/>
                  </a:outerShdw>
                </a:effectLst>
                <a:latin typeface="Arial" pitchFamily="34" charset="0"/>
                <a:cs typeface="Arial" pitchFamily="34" charset="0"/>
              </a:rPr>
              <a:t>nicht zwingend einer vorgeschriebenen Form</a:t>
            </a:r>
            <a:r>
              <a:rPr lang="de-DE" sz="1600" b="1">
                <a:effectLst>
                  <a:outerShdw blurRad="38100" dist="38100" dir="2700000" algn="tl">
                    <a:srgbClr val="C0C0C0"/>
                  </a:outerShdw>
                </a:effectLst>
                <a:latin typeface="Arial" pitchFamily="34" charset="0"/>
                <a:cs typeface="Arial" pitchFamily="34" charset="0"/>
              </a:rPr>
              <a:t>.</a:t>
            </a:r>
          </a:p>
        </p:txBody>
      </p:sp>
      <p:sp>
        <p:nvSpPr>
          <p:cNvPr id="20487" name="Rectangle 8"/>
          <p:cNvSpPr>
            <a:spLocks noChangeArrowheads="1"/>
          </p:cNvSpPr>
          <p:nvPr/>
        </p:nvSpPr>
        <p:spPr bwMode="auto">
          <a:xfrm>
            <a:off x="228600" y="44958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4800">
                <a:solidFill>
                  <a:srgbClr val="FF0000"/>
                </a:solidFill>
                <a:sym typeface="Webdings" pitchFamily="18" charset="2"/>
              </a:rPr>
              <a:t></a:t>
            </a:r>
          </a:p>
        </p:txBody>
      </p:sp>
      <p:grpSp>
        <p:nvGrpSpPr>
          <p:cNvPr id="20488" name="Group 9"/>
          <p:cNvGrpSpPr>
            <a:grpSpLocks/>
          </p:cNvGrpSpPr>
          <p:nvPr/>
        </p:nvGrpSpPr>
        <p:grpSpPr bwMode="auto">
          <a:xfrm>
            <a:off x="7848600" y="152400"/>
            <a:ext cx="609600" cy="685800"/>
            <a:chOff x="2160" y="1824"/>
            <a:chExt cx="1680" cy="1632"/>
          </a:xfrm>
        </p:grpSpPr>
        <p:sp>
          <p:nvSpPr>
            <p:cNvPr id="20491"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0492"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0493"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0494"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20489"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Die Strukturierung von Heuristiken</a:t>
            </a:r>
          </a:p>
        </p:txBody>
      </p:sp>
      <p:sp>
        <p:nvSpPr>
          <p:cNvPr id="20490" name="Text Box 19"/>
          <p:cNvSpPr txBox="1">
            <a:spLocks noChangeArrowheads="1"/>
          </p:cNvSpPr>
          <p:nvPr/>
        </p:nvSpPr>
        <p:spPr bwMode="auto">
          <a:xfrm>
            <a:off x="762000" y="1828800"/>
            <a:ext cx="7848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cs typeface="Times New Roman" pitchFamily="18" charset="0"/>
              </a:rPr>
              <a:t>Das umfangreiche Wissensgebiet der Heuristik hat einen eigenen, methodologisch bedingten strukturellen Aufbau:</a:t>
            </a:r>
            <a:endParaRPr lang="de-DE" sz="16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3075"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3076"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BAADA1CF-8EF3-4191-96D2-CF819F9548C8}" type="slidenum">
              <a:rPr lang="de-DE" smtClean="0"/>
              <a:pPr eaLnBrk="1" hangingPunct="1"/>
              <a:t>2</a:t>
            </a:fld>
            <a:endParaRPr lang="de-DE" smtClean="0"/>
          </a:p>
        </p:txBody>
      </p:sp>
      <p:sp>
        <p:nvSpPr>
          <p:cNvPr id="123906" name="Rectangle 2"/>
          <p:cNvSpPr>
            <a:spLocks noChangeArrowheads="1"/>
          </p:cNvSpPr>
          <p:nvPr/>
        </p:nvSpPr>
        <p:spPr bwMode="auto">
          <a:xfrm>
            <a:off x="838200" y="3200400"/>
            <a:ext cx="7543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accent2"/>
                </a:solidFill>
                <a:effectLst>
                  <a:outerShdw blurRad="38100" dist="38100" dir="2700000" algn="tl">
                    <a:srgbClr val="C0C0C0"/>
                  </a:outerShdw>
                </a:effectLst>
                <a:latin typeface="Tahoma" pitchFamily="34" charset="0"/>
                <a:cs typeface="Times New Roman" pitchFamily="18" charset="0"/>
              </a:rPr>
              <a:t>Grundlagen des Wissensgebiets Heuristik</a:t>
            </a:r>
            <a:endParaRPr lang="de-DE" b="1">
              <a:solidFill>
                <a:schemeClr val="accent2"/>
              </a:solidFill>
              <a:effectLst>
                <a:outerShdw blurRad="38100" dist="38100" dir="2700000" algn="tl">
                  <a:srgbClr val="C0C0C0"/>
                </a:outerShdw>
              </a:effectLst>
              <a:latin typeface="Arial" pitchFamily="34" charset="0"/>
              <a:cs typeface="Times New Roman" pitchFamily="18" charset="0"/>
            </a:endParaRPr>
          </a:p>
        </p:txBody>
      </p:sp>
      <p:grpSp>
        <p:nvGrpSpPr>
          <p:cNvPr id="3078" name="Group 3"/>
          <p:cNvGrpSpPr>
            <a:grpSpLocks/>
          </p:cNvGrpSpPr>
          <p:nvPr/>
        </p:nvGrpSpPr>
        <p:grpSpPr bwMode="auto">
          <a:xfrm>
            <a:off x="7848600" y="152400"/>
            <a:ext cx="609600" cy="685800"/>
            <a:chOff x="2160" y="1824"/>
            <a:chExt cx="1680" cy="1632"/>
          </a:xfrm>
        </p:grpSpPr>
        <p:sp>
          <p:nvSpPr>
            <p:cNvPr id="3080"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081"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082"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083"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3079"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Kapitel 1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1507"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1508"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22AE50D2-8709-426C-B915-D9489806BB05}" type="slidenum">
              <a:rPr lang="de-DE" smtClean="0"/>
              <a:pPr eaLnBrk="1" hangingPunct="1"/>
              <a:t>20</a:t>
            </a:fld>
            <a:endParaRPr lang="de-DE" smtClean="0"/>
          </a:p>
        </p:txBody>
      </p:sp>
      <p:sp>
        <p:nvSpPr>
          <p:cNvPr id="21509"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Metaheuristiken</a:t>
            </a:r>
          </a:p>
        </p:txBody>
      </p:sp>
      <p:sp>
        <p:nvSpPr>
          <p:cNvPr id="21510" name="Text Box 7"/>
          <p:cNvSpPr txBox="1">
            <a:spLocks noChangeArrowheads="1"/>
          </p:cNvSpPr>
          <p:nvPr/>
        </p:nvSpPr>
        <p:spPr bwMode="auto">
          <a:xfrm>
            <a:off x="685800" y="2286000"/>
            <a:ext cx="78486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cs typeface="Times New Roman" pitchFamily="18" charset="0"/>
              </a:rPr>
              <a:t>Metaheuristiken definieren eine </a:t>
            </a:r>
            <a:r>
              <a:rPr lang="de-DE" sz="1600" b="1">
                <a:solidFill>
                  <a:schemeClr val="accent2"/>
                </a:solidFill>
                <a:cs typeface="Times New Roman" pitchFamily="18" charset="0"/>
              </a:rPr>
              <a:t>abstrakte Folge von Schritten</a:t>
            </a:r>
            <a:r>
              <a:rPr lang="de-DE" sz="1600" b="1">
                <a:cs typeface="Times New Roman" pitchFamily="18" charset="0"/>
              </a:rPr>
              <a:t>, die (theoretisch) auf beliebige Problemstellungen angewandt werden können.</a:t>
            </a:r>
          </a:p>
          <a:p>
            <a:pPr eaLnBrk="1" hangingPunct="1"/>
            <a:endParaRPr lang="de-DE" sz="1600" b="1">
              <a:cs typeface="Times New Roman" pitchFamily="18" charset="0"/>
            </a:endParaRPr>
          </a:p>
          <a:p>
            <a:pPr eaLnBrk="1" hangingPunct="1"/>
            <a:r>
              <a:rPr lang="de-DE" sz="1600" b="1">
                <a:cs typeface="Times New Roman" pitchFamily="18" charset="0"/>
              </a:rPr>
              <a:t>Damit eine Metaheuristik in der Praxis anwendbar ist, muß sie sich auf eine anwendungsspezifisch definierte Menge an </a:t>
            </a:r>
            <a:r>
              <a:rPr lang="de-DE" sz="1600" b="1">
                <a:solidFill>
                  <a:schemeClr val="accent2"/>
                </a:solidFill>
                <a:cs typeface="Times New Roman" pitchFamily="18" charset="0"/>
              </a:rPr>
              <a:t>heuristischen Regeln</a:t>
            </a:r>
            <a:r>
              <a:rPr lang="de-DE" sz="1600" b="1">
                <a:cs typeface="Times New Roman" pitchFamily="18" charset="0"/>
              </a:rPr>
              <a:t>  (engl: heuristics) und ein </a:t>
            </a:r>
            <a:r>
              <a:rPr lang="de-DE" sz="1600" b="1">
                <a:solidFill>
                  <a:schemeClr val="accent2"/>
                </a:solidFill>
                <a:cs typeface="Times New Roman" pitchFamily="18" charset="0"/>
              </a:rPr>
              <a:t>Anwendungsfeld</a:t>
            </a:r>
            <a:r>
              <a:rPr lang="de-DE" sz="1600" b="1">
                <a:cs typeface="Times New Roman" pitchFamily="18" charset="0"/>
              </a:rPr>
              <a:t> beziehen</a:t>
            </a:r>
          </a:p>
          <a:p>
            <a:pPr eaLnBrk="1" hangingPunct="1"/>
            <a:endParaRPr lang="de-DE" sz="1600" b="1">
              <a:cs typeface="Times New Roman" pitchFamily="18" charset="0"/>
            </a:endParaRPr>
          </a:p>
          <a:p>
            <a:pPr eaLnBrk="1" hangingPunct="1"/>
            <a:r>
              <a:rPr lang="de-DE" sz="1600" b="1">
                <a:cs typeface="Times New Roman" pitchFamily="18" charset="0"/>
              </a:rPr>
              <a:t>Die Anwendung einer Metaheuristik ist ein </a:t>
            </a:r>
            <a:r>
              <a:rPr lang="de-DE" sz="1600" b="1">
                <a:solidFill>
                  <a:schemeClr val="accent2"/>
                </a:solidFill>
                <a:cs typeface="Times New Roman" pitchFamily="18" charset="0"/>
              </a:rPr>
              <a:t>innovativer Problemlösungsansatz</a:t>
            </a:r>
            <a:r>
              <a:rPr lang="de-DE" sz="1600" b="1">
                <a:cs typeface="Times New Roman" pitchFamily="18" charset="0"/>
              </a:rPr>
              <a:t> dessen Erfolg  stark von der </a:t>
            </a:r>
            <a:r>
              <a:rPr lang="de-DE" sz="1600" b="1">
                <a:solidFill>
                  <a:schemeClr val="accent2"/>
                </a:solidFill>
                <a:cs typeface="Times New Roman" pitchFamily="18" charset="0"/>
              </a:rPr>
              <a:t>Kompetenz der beteiligten Personen</a:t>
            </a:r>
            <a:r>
              <a:rPr lang="de-DE" sz="1600" b="1">
                <a:cs typeface="Times New Roman" pitchFamily="18" charset="0"/>
              </a:rPr>
              <a:t> abhängig ist</a:t>
            </a:r>
          </a:p>
          <a:p>
            <a:pPr eaLnBrk="1" hangingPunct="1"/>
            <a:endParaRPr lang="de-DE" sz="1600" b="1">
              <a:cs typeface="Times New Roman" pitchFamily="18" charset="0"/>
            </a:endParaRPr>
          </a:p>
          <a:p>
            <a:pPr eaLnBrk="1" hangingPunct="1"/>
            <a:r>
              <a:rPr lang="de-DE" sz="1600" b="1">
                <a:cs typeface="Times New Roman" pitchFamily="18" charset="0"/>
              </a:rPr>
              <a:t>In der Regel ist nicht garantiert, dass eine Metaheuristik eine optimale Lösung findet, aber sie wird in unübersichtlichen und scheinbar ausweglosen Situationen einen brauchbaren, dem optimalen Ziel möglichst nahe liegenden Ansatz dazu ergeben.</a:t>
            </a:r>
            <a:endParaRPr lang="de-DE" sz="1600" b="1"/>
          </a:p>
        </p:txBody>
      </p:sp>
      <p:grpSp>
        <p:nvGrpSpPr>
          <p:cNvPr id="21511" name="Group 8"/>
          <p:cNvGrpSpPr>
            <a:grpSpLocks/>
          </p:cNvGrpSpPr>
          <p:nvPr/>
        </p:nvGrpSpPr>
        <p:grpSpPr bwMode="auto">
          <a:xfrm>
            <a:off x="7848600" y="152400"/>
            <a:ext cx="609600" cy="685800"/>
            <a:chOff x="2160" y="1824"/>
            <a:chExt cx="1680" cy="1632"/>
          </a:xfrm>
        </p:grpSpPr>
        <p:sp>
          <p:nvSpPr>
            <p:cNvPr id="21513"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1514"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1515"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1516"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01390" name="Text Box 14"/>
          <p:cNvSpPr txBox="1">
            <a:spLocks noChangeArrowheads="1"/>
          </p:cNvSpPr>
          <p:nvPr/>
        </p:nvSpPr>
        <p:spPr bwMode="auto">
          <a:xfrm>
            <a:off x="914400" y="1447800"/>
            <a:ext cx="751205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600" b="1">
                <a:latin typeface="Arial" pitchFamily="34" charset="0"/>
                <a:cs typeface="Times New Roman" pitchFamily="18" charset="0"/>
              </a:rPr>
              <a:t>Eine </a:t>
            </a:r>
            <a:r>
              <a:rPr lang="de-DE" sz="1600" b="1">
                <a:solidFill>
                  <a:srgbClr val="FF3300"/>
                </a:solidFill>
                <a:effectLst>
                  <a:outerShdw blurRad="38100" dist="38100" dir="2700000" algn="tl">
                    <a:srgbClr val="C0C0C0"/>
                  </a:outerShdw>
                </a:effectLst>
                <a:latin typeface="Arial" pitchFamily="34" charset="0"/>
                <a:cs typeface="Times New Roman" pitchFamily="18" charset="0"/>
              </a:rPr>
              <a:t>Metaheuristik </a:t>
            </a:r>
            <a:r>
              <a:rPr lang="de-DE" sz="1600" b="1">
                <a:latin typeface="Arial" pitchFamily="34" charset="0"/>
                <a:cs typeface="Times New Roman" pitchFamily="18" charset="0"/>
              </a:rPr>
              <a:t> ist ein </a:t>
            </a:r>
            <a:r>
              <a:rPr lang="de-DE" sz="1600" b="1">
                <a:solidFill>
                  <a:schemeClr val="accent2"/>
                </a:solidFill>
                <a:latin typeface="Arial" pitchFamily="34" charset="0"/>
                <a:cs typeface="Times New Roman" pitchFamily="18" charset="0"/>
              </a:rPr>
              <a:t>Handlungsrahmen</a:t>
            </a:r>
            <a:r>
              <a:rPr lang="de-DE" sz="1600" b="1">
                <a:latin typeface="Arial" pitchFamily="34" charset="0"/>
                <a:cs typeface="Times New Roman" pitchFamily="18" charset="0"/>
              </a:rPr>
              <a:t> zur näherungsweisen Lösung </a:t>
            </a:r>
          </a:p>
          <a:p>
            <a:pPr>
              <a:defRPr/>
            </a:pPr>
            <a:r>
              <a:rPr lang="de-DE" sz="1600" b="1">
                <a:latin typeface="Arial" pitchFamily="34" charset="0"/>
                <a:cs typeface="Times New Roman" pitchFamily="18" charset="0"/>
              </a:rPr>
              <a:t>einer bestimmten </a:t>
            </a:r>
            <a:r>
              <a:rPr lang="de-DE" sz="1600" b="1">
                <a:solidFill>
                  <a:schemeClr val="accent2"/>
                </a:solidFill>
                <a:latin typeface="Arial" pitchFamily="34" charset="0"/>
                <a:cs typeface="Times New Roman" pitchFamily="18" charset="0"/>
              </a:rPr>
              <a:t>Klasse</a:t>
            </a:r>
            <a:r>
              <a:rPr lang="de-DE" sz="1600" b="1">
                <a:latin typeface="Arial" pitchFamily="34" charset="0"/>
                <a:cs typeface="Times New Roman" pitchFamily="18" charset="0"/>
              </a:rPr>
              <a:t> von Problemen.</a:t>
            </a:r>
            <a:endParaRPr lang="de-DE" sz="16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2531"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2532"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6B87E16F-6D76-4A7D-9E59-776FF9BB1377}" type="slidenum">
              <a:rPr lang="de-DE" smtClean="0"/>
              <a:pPr eaLnBrk="1" hangingPunct="1"/>
              <a:t>21</a:t>
            </a:fld>
            <a:endParaRPr lang="de-DE" smtClean="0"/>
          </a:p>
        </p:txBody>
      </p:sp>
      <p:sp>
        <p:nvSpPr>
          <p:cNvPr id="22533"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Heuristiken</a:t>
            </a:r>
          </a:p>
        </p:txBody>
      </p:sp>
      <p:sp>
        <p:nvSpPr>
          <p:cNvPr id="22534" name="Text Box 3"/>
          <p:cNvSpPr txBox="1">
            <a:spLocks noChangeArrowheads="1"/>
          </p:cNvSpPr>
          <p:nvPr/>
        </p:nvSpPr>
        <p:spPr bwMode="auto">
          <a:xfrm>
            <a:off x="1143000" y="2819400"/>
            <a:ext cx="74676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cs typeface="Times New Roman" pitchFamily="18" charset="0"/>
              </a:rPr>
              <a:t>Mit ihnen können schnell und auf der Grundlage bruchstückhaften  Wissens, Schlussfolgerungen gezogen und Handlungsfolgen zum Erreichen von Zielen entwickelt werden, mit denen in schwierigen Situationen eine befriedigende Lösung für Probleme und komplexe Aufabenstellungen gefunden werden kann.</a:t>
            </a:r>
          </a:p>
          <a:p>
            <a:pPr eaLnBrk="1" hangingPunct="1"/>
            <a:endParaRPr lang="de-DE" sz="1600" b="1">
              <a:cs typeface="Times New Roman" pitchFamily="18" charset="0"/>
            </a:endParaRPr>
          </a:p>
        </p:txBody>
      </p:sp>
      <p:grpSp>
        <p:nvGrpSpPr>
          <p:cNvPr id="22535" name="Group 4"/>
          <p:cNvGrpSpPr>
            <a:grpSpLocks/>
          </p:cNvGrpSpPr>
          <p:nvPr/>
        </p:nvGrpSpPr>
        <p:grpSpPr bwMode="auto">
          <a:xfrm>
            <a:off x="7848600" y="152400"/>
            <a:ext cx="609600" cy="685800"/>
            <a:chOff x="2160" y="1824"/>
            <a:chExt cx="1680" cy="1632"/>
          </a:xfrm>
        </p:grpSpPr>
        <p:sp>
          <p:nvSpPr>
            <p:cNvPr id="22538"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2539"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2540"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2541"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350218" name="Text Box 10"/>
          <p:cNvSpPr txBox="1">
            <a:spLocks noChangeArrowheads="1"/>
          </p:cNvSpPr>
          <p:nvPr/>
        </p:nvSpPr>
        <p:spPr bwMode="auto">
          <a:xfrm>
            <a:off x="1143000" y="1524000"/>
            <a:ext cx="7407275"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1600" b="1">
                <a:solidFill>
                  <a:srgbClr val="FF0000"/>
                </a:solidFill>
                <a:effectLst>
                  <a:outerShdw blurRad="38100" dist="38100" dir="2700000" algn="tl">
                    <a:srgbClr val="C0C0C0"/>
                  </a:outerShdw>
                </a:effectLst>
                <a:latin typeface="Arial" pitchFamily="34" charset="0"/>
                <a:cs typeface="Times New Roman" pitchFamily="18" charset="0"/>
              </a:rPr>
              <a:t>Heuristiken</a:t>
            </a:r>
            <a:r>
              <a:rPr lang="de-DE" sz="1600" b="1">
                <a:latin typeface="Arial" pitchFamily="34" charset="0"/>
                <a:cs typeface="Times New Roman" pitchFamily="18" charset="0"/>
              </a:rPr>
              <a:t> sind </a:t>
            </a:r>
            <a:r>
              <a:rPr lang="de-DE" sz="1600" b="1">
                <a:solidFill>
                  <a:schemeClr val="accent2"/>
                </a:solidFill>
                <a:latin typeface="Arial" pitchFamily="34" charset="0"/>
                <a:cs typeface="Times New Roman" pitchFamily="18" charset="0"/>
              </a:rPr>
              <a:t>Strategien, </a:t>
            </a:r>
            <a:r>
              <a:rPr lang="de-DE" sz="1600" b="1">
                <a:latin typeface="Arial" pitchFamily="34" charset="0"/>
                <a:cs typeface="Times New Roman" pitchFamily="18" charset="0"/>
              </a:rPr>
              <a:t>die das</a:t>
            </a:r>
            <a:r>
              <a:rPr lang="de-DE" sz="1600" b="1">
                <a:solidFill>
                  <a:schemeClr val="accent2"/>
                </a:solidFill>
                <a:latin typeface="Arial" pitchFamily="34" charset="0"/>
                <a:cs typeface="Times New Roman" pitchFamily="18" charset="0"/>
              </a:rPr>
              <a:t> </a:t>
            </a:r>
            <a:r>
              <a:rPr lang="de-DE" sz="1600" b="1">
                <a:latin typeface="Arial" pitchFamily="34" charset="0"/>
                <a:cs typeface="Times New Roman" pitchFamily="18" charset="0"/>
              </a:rPr>
              <a:t>Finden von Lösungen zu  Problemen ermöglichen sollen,</a:t>
            </a:r>
            <a:r>
              <a:rPr lang="de-DE" sz="1600" b="1">
                <a:solidFill>
                  <a:schemeClr val="accent2"/>
                </a:solidFill>
                <a:latin typeface="Arial" pitchFamily="34" charset="0"/>
                <a:cs typeface="Times New Roman" pitchFamily="18" charset="0"/>
              </a:rPr>
              <a:t> zu denen (aktuell) kein mit Sicherheit zum  Erfolg führender Algorithmus bekannt ist.</a:t>
            </a:r>
            <a:endParaRPr lang="de-DE" sz="1600">
              <a:solidFill>
                <a:schemeClr val="accent2"/>
              </a:solidFill>
              <a:latin typeface="Arial" pitchFamily="34" charset="0"/>
              <a:cs typeface="Arial" pitchFamily="34" charset="0"/>
            </a:endParaRPr>
          </a:p>
        </p:txBody>
      </p:sp>
      <p:sp>
        <p:nvSpPr>
          <p:cNvPr id="22537" name="Rectangle 11"/>
          <p:cNvSpPr>
            <a:spLocks noChangeArrowheads="1"/>
          </p:cNvSpPr>
          <p:nvPr/>
        </p:nvSpPr>
        <p:spPr bwMode="auto">
          <a:xfrm>
            <a:off x="228600" y="1371600"/>
            <a:ext cx="946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6000">
                <a:solidFill>
                  <a:srgbClr val="FF0000"/>
                </a:solidFill>
                <a:sym typeface="Webdings" pitchFamily="18" charset="2"/>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3555"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3556"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F88CAD30-3D9C-42EE-9890-FEDAB345116B}" type="slidenum">
              <a:rPr lang="de-DE" smtClean="0"/>
              <a:pPr eaLnBrk="1" hangingPunct="1"/>
              <a:t>22</a:t>
            </a:fld>
            <a:endParaRPr lang="de-DE" smtClean="0"/>
          </a:p>
        </p:txBody>
      </p:sp>
      <p:sp>
        <p:nvSpPr>
          <p:cNvPr id="23557"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Heuristiken</a:t>
            </a:r>
          </a:p>
        </p:txBody>
      </p:sp>
      <p:grpSp>
        <p:nvGrpSpPr>
          <p:cNvPr id="23558" name="Group 4"/>
          <p:cNvGrpSpPr>
            <a:grpSpLocks/>
          </p:cNvGrpSpPr>
          <p:nvPr/>
        </p:nvGrpSpPr>
        <p:grpSpPr bwMode="auto">
          <a:xfrm>
            <a:off x="7848600" y="152400"/>
            <a:ext cx="609600" cy="685800"/>
            <a:chOff x="2160" y="1824"/>
            <a:chExt cx="1680" cy="1632"/>
          </a:xfrm>
        </p:grpSpPr>
        <p:sp>
          <p:nvSpPr>
            <p:cNvPr id="23560"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3561"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3562"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3563"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352268" name="Rectangle 12"/>
          <p:cNvSpPr>
            <a:spLocks noChangeArrowheads="1"/>
          </p:cNvSpPr>
          <p:nvPr/>
        </p:nvSpPr>
        <p:spPr bwMode="auto">
          <a:xfrm>
            <a:off x="838200" y="1676400"/>
            <a:ext cx="7086600" cy="320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b="1" u="sng">
                <a:solidFill>
                  <a:srgbClr val="990000"/>
                </a:solidFill>
                <a:effectLst>
                  <a:outerShdw blurRad="38100" dist="38100" dir="2700000" algn="tl">
                    <a:srgbClr val="C0C0C0"/>
                  </a:outerShdw>
                </a:effectLst>
                <a:latin typeface="Arial" pitchFamily="34" charset="0"/>
                <a:cs typeface="Times New Roman" pitchFamily="18" charset="0"/>
              </a:rPr>
              <a:t>Heuristiken</a:t>
            </a:r>
            <a:r>
              <a:rPr lang="de-DE" b="1" u="sng">
                <a:effectLst>
                  <a:outerShdw blurRad="38100" dist="38100" dir="2700000" algn="tl">
                    <a:srgbClr val="C0C0C0"/>
                  </a:outerShdw>
                </a:effectLst>
                <a:latin typeface="Arial" pitchFamily="34" charset="0"/>
                <a:cs typeface="Times New Roman" pitchFamily="18" charset="0"/>
              </a:rPr>
              <a:t> </a:t>
            </a:r>
            <a:r>
              <a:rPr lang="de-DE" b="1" u="sng">
                <a:solidFill>
                  <a:srgbClr val="990000"/>
                </a:solidFill>
                <a:effectLst>
                  <a:outerShdw blurRad="38100" dist="38100" dir="2700000" algn="tl">
                    <a:srgbClr val="C0C0C0"/>
                  </a:outerShdw>
                </a:effectLst>
                <a:latin typeface="Arial" pitchFamily="34" charset="0"/>
                <a:cs typeface="Times New Roman" pitchFamily="18" charset="0"/>
              </a:rPr>
              <a:t>können formuliert sein:</a:t>
            </a:r>
          </a:p>
          <a:p>
            <a:pPr>
              <a:defRPr/>
            </a:pPr>
            <a:r>
              <a:rPr lang="de-DE" sz="1600" b="1">
                <a:latin typeface="Arial" pitchFamily="34" charset="0"/>
                <a:cs typeface="Times New Roman" pitchFamily="18" charset="0"/>
              </a:rPr>
              <a:t> </a:t>
            </a:r>
          </a:p>
          <a:p>
            <a:pPr lvl="1">
              <a:buClr>
                <a:srgbClr val="FF0000"/>
              </a:buClr>
              <a:buFont typeface="Wingdings" pitchFamily="2" charset="2"/>
              <a:buChar char="v"/>
              <a:defRPr/>
            </a:pPr>
            <a:r>
              <a:rPr lang="de-DE" sz="1600" b="1">
                <a:latin typeface="Arial" pitchFamily="34" charset="0"/>
                <a:cs typeface="Times New Roman" pitchFamily="18" charset="0"/>
              </a:rPr>
              <a:t> als </a:t>
            </a:r>
            <a:r>
              <a:rPr lang="de-DE" sz="1600" b="1">
                <a:solidFill>
                  <a:srgbClr val="333399"/>
                </a:solidFill>
                <a:latin typeface="Arial" pitchFamily="34" charset="0"/>
                <a:cs typeface="Times New Roman" pitchFamily="18" charset="0"/>
              </a:rPr>
              <a:t>Gesamt-Strategie</a:t>
            </a:r>
            <a:r>
              <a:rPr lang="de-DE" sz="1600" b="1">
                <a:latin typeface="Arial" pitchFamily="34" charset="0"/>
                <a:cs typeface="Times New Roman" pitchFamily="18" charset="0"/>
              </a:rPr>
              <a:t> mit Handlungschritten zur Problemlösung </a:t>
            </a:r>
            <a:br>
              <a:rPr lang="de-DE" sz="1600" b="1">
                <a:latin typeface="Arial" pitchFamily="34" charset="0"/>
                <a:cs typeface="Times New Roman" pitchFamily="18" charset="0"/>
              </a:rPr>
            </a:br>
            <a:r>
              <a:rPr lang="de-DE" sz="1600" b="1">
                <a:latin typeface="Arial" pitchFamily="34" charset="0"/>
                <a:cs typeface="Times New Roman" pitchFamily="18" charset="0"/>
              </a:rPr>
              <a:t>   </a:t>
            </a:r>
            <a:r>
              <a:rPr lang="de-DE" sz="1400">
                <a:latin typeface="Arial" pitchFamily="34" charset="0"/>
                <a:cs typeface="Times New Roman" pitchFamily="18" charset="0"/>
              </a:rPr>
              <a:t>(Beispiel 'Systematische Heuristik' von </a:t>
            </a:r>
            <a:r>
              <a:rPr lang="de-DE" sz="1400">
                <a:latin typeface="Avantage" pitchFamily="2" charset="0"/>
                <a:cs typeface="Times New Roman" pitchFamily="18" charset="0"/>
              </a:rPr>
              <a:t>J.Müller )</a:t>
            </a:r>
            <a:r>
              <a:rPr lang="de-DE" sz="1400">
                <a:latin typeface="Arial" pitchFamily="34" charset="0"/>
                <a:cs typeface="Times New Roman" pitchFamily="18" charset="0"/>
              </a:rPr>
              <a:t/>
            </a:r>
            <a:br>
              <a:rPr lang="de-DE" sz="1400">
                <a:latin typeface="Arial" pitchFamily="34" charset="0"/>
                <a:cs typeface="Times New Roman" pitchFamily="18" charset="0"/>
              </a:rPr>
            </a:br>
            <a:r>
              <a:rPr lang="de-DE" sz="1600" b="1">
                <a:latin typeface="Arial" pitchFamily="34" charset="0"/>
                <a:cs typeface="Times New Roman" pitchFamily="18" charset="0"/>
              </a:rPr>
              <a:t> </a:t>
            </a:r>
          </a:p>
          <a:p>
            <a:pPr lvl="1">
              <a:buClr>
                <a:srgbClr val="FF0000"/>
              </a:buClr>
              <a:buFont typeface="Wingdings" pitchFamily="2" charset="2"/>
              <a:buChar char="v"/>
              <a:defRPr/>
            </a:pPr>
            <a:r>
              <a:rPr lang="de-DE" sz="1600" b="1">
                <a:latin typeface="Arial" pitchFamily="34" charset="0"/>
                <a:cs typeface="Times New Roman" pitchFamily="18" charset="0"/>
              </a:rPr>
              <a:t> als </a:t>
            </a:r>
            <a:r>
              <a:rPr lang="de-DE" sz="1600" b="1">
                <a:solidFill>
                  <a:srgbClr val="333399"/>
                </a:solidFill>
                <a:latin typeface="Arial" pitchFamily="34" charset="0"/>
                <a:cs typeface="Times New Roman" pitchFamily="18" charset="0"/>
              </a:rPr>
              <a:t>methodischer Leitfaden im Denkprozeß</a:t>
            </a:r>
            <a:r>
              <a:rPr lang="de-DE" sz="1600" b="1">
                <a:latin typeface="Arial" pitchFamily="34" charset="0"/>
                <a:cs typeface="Times New Roman" pitchFamily="18" charset="0"/>
              </a:rPr>
              <a:t> </a:t>
            </a:r>
            <a:r>
              <a:rPr lang="de-DE" sz="1400">
                <a:latin typeface="Arial" pitchFamily="34" charset="0"/>
                <a:cs typeface="Times New Roman" pitchFamily="18" charset="0"/>
              </a:rPr>
              <a:t>(Beispiel 'TRIZ' von </a:t>
            </a:r>
            <a:br>
              <a:rPr lang="de-DE" sz="1400">
                <a:latin typeface="Arial" pitchFamily="34" charset="0"/>
                <a:cs typeface="Times New Roman" pitchFamily="18" charset="0"/>
              </a:rPr>
            </a:br>
            <a:r>
              <a:rPr lang="de-DE" sz="1400">
                <a:latin typeface="Arial" pitchFamily="34" charset="0"/>
                <a:cs typeface="Times New Roman" pitchFamily="18" charset="0"/>
              </a:rPr>
              <a:t>     </a:t>
            </a:r>
            <a:r>
              <a:rPr lang="de-DE" sz="1400">
                <a:latin typeface="Avantage" pitchFamily="2" charset="0"/>
                <a:cs typeface="Times New Roman" pitchFamily="18" charset="0"/>
              </a:rPr>
              <a:t>S.Altschuller</a:t>
            </a:r>
            <a:r>
              <a:rPr lang="de-DE" sz="1400">
                <a:latin typeface="Arial" pitchFamily="34" charset="0"/>
                <a:cs typeface="Times New Roman" pitchFamily="18" charset="0"/>
              </a:rPr>
              <a:t>)</a:t>
            </a:r>
            <a:br>
              <a:rPr lang="de-DE" sz="1400">
                <a:latin typeface="Arial" pitchFamily="34" charset="0"/>
                <a:cs typeface="Times New Roman" pitchFamily="18" charset="0"/>
              </a:rPr>
            </a:br>
            <a:endParaRPr lang="de-DE" sz="1400">
              <a:latin typeface="Arial" pitchFamily="34" charset="0"/>
              <a:cs typeface="Times New Roman" pitchFamily="18" charset="0"/>
            </a:endParaRPr>
          </a:p>
          <a:p>
            <a:pPr lvl="1">
              <a:buClr>
                <a:srgbClr val="FF0000"/>
              </a:buClr>
              <a:buFont typeface="Wingdings" pitchFamily="2" charset="2"/>
              <a:buChar char="v"/>
              <a:defRPr/>
            </a:pPr>
            <a:r>
              <a:rPr lang="de-DE" sz="1600" b="1">
                <a:latin typeface="Arial" pitchFamily="34" charset="0"/>
                <a:cs typeface="Times New Roman" pitchFamily="18" charset="0"/>
              </a:rPr>
              <a:t> als </a:t>
            </a:r>
            <a:r>
              <a:rPr lang="de-DE" sz="1600" b="1">
                <a:solidFill>
                  <a:srgbClr val="333399"/>
                </a:solidFill>
                <a:latin typeface="Arial" pitchFamily="34" charset="0"/>
                <a:cs typeface="Times New Roman" pitchFamily="18" charset="0"/>
              </a:rPr>
              <a:t>kontextbezogene Handlungsstrategie mit strukturierter</a:t>
            </a:r>
            <a:br>
              <a:rPr lang="de-DE" sz="1600" b="1">
                <a:solidFill>
                  <a:srgbClr val="333399"/>
                </a:solidFill>
                <a:latin typeface="Arial" pitchFamily="34" charset="0"/>
                <a:cs typeface="Times New Roman" pitchFamily="18" charset="0"/>
              </a:rPr>
            </a:br>
            <a:r>
              <a:rPr lang="de-DE" sz="1600" b="1">
                <a:solidFill>
                  <a:srgbClr val="333399"/>
                </a:solidFill>
                <a:latin typeface="Arial" pitchFamily="34" charset="0"/>
                <a:cs typeface="Times New Roman" pitchFamily="18" charset="0"/>
              </a:rPr>
              <a:t>    Sammlung von heuristischen Regeln </a:t>
            </a:r>
            <a:r>
              <a:rPr lang="de-DE" sz="1400">
                <a:latin typeface="Arial" pitchFamily="34" charset="0"/>
                <a:cs typeface="Times New Roman" pitchFamily="18" charset="0"/>
              </a:rPr>
              <a:t>(Beispiel: ‚Sicherheitsheuristik‘)</a:t>
            </a:r>
          </a:p>
          <a:p>
            <a:pPr>
              <a:defRPr/>
            </a:pPr>
            <a:endParaRPr lang="de-DE" sz="1400">
              <a:latin typeface="Arial" pitchFamily="34" charset="0"/>
              <a:cs typeface="Times New Roman" pitchFamily="18" charset="0"/>
            </a:endParaRPr>
          </a:p>
          <a:p>
            <a:pPr>
              <a:defRPr/>
            </a:pPr>
            <a:r>
              <a:rPr lang="de-DE" sz="1600" b="1">
                <a:latin typeface="Arial" pitchFamily="34" charset="0"/>
                <a:cs typeface="Times New Roman" pitchFamily="18" charset="0"/>
              </a:rPr>
              <a:t>Es ist möglich, sie als </a:t>
            </a:r>
            <a:r>
              <a:rPr lang="de-DE" sz="1600" b="1">
                <a:solidFill>
                  <a:schemeClr val="accent2"/>
                </a:solidFill>
                <a:latin typeface="Arial" pitchFamily="34" charset="0"/>
                <a:cs typeface="Times New Roman" pitchFamily="18" charset="0"/>
              </a:rPr>
              <a:t>Modul</a:t>
            </a:r>
            <a:r>
              <a:rPr lang="de-DE" sz="1600" b="1">
                <a:solidFill>
                  <a:srgbClr val="FF0000"/>
                </a:solidFill>
                <a:latin typeface="Arial" pitchFamily="34" charset="0"/>
                <a:cs typeface="Times New Roman" pitchFamily="18" charset="0"/>
              </a:rPr>
              <a:t> </a:t>
            </a:r>
            <a:r>
              <a:rPr lang="de-DE" sz="1600" b="1">
                <a:latin typeface="Arial" pitchFamily="34" charset="0"/>
                <a:cs typeface="Times New Roman" pitchFamily="18" charset="0"/>
              </a:rPr>
              <a:t>einer</a:t>
            </a:r>
            <a:r>
              <a:rPr lang="de-DE" sz="1600" b="1">
                <a:solidFill>
                  <a:srgbClr val="FF0000"/>
                </a:solidFill>
                <a:latin typeface="Arial" pitchFamily="34" charset="0"/>
                <a:cs typeface="Times New Roman" pitchFamily="18" charset="0"/>
              </a:rPr>
              <a:t> Metaheuristik unterzuordnen</a:t>
            </a:r>
            <a:r>
              <a:rPr lang="de-DE" sz="1600" b="1">
                <a:latin typeface="Arial" pitchFamily="34" charset="0"/>
                <a:cs typeface="Times New Roman" pitchFamily="18" charset="0"/>
              </a:rPr>
              <a:t>, </a:t>
            </a:r>
            <a:r>
              <a:rPr lang="de-DE" sz="1600" b="1">
                <a:solidFill>
                  <a:schemeClr val="accent2"/>
                </a:solidFill>
                <a:latin typeface="Arial" pitchFamily="34" charset="0"/>
                <a:cs typeface="Times New Roman" pitchFamily="18" charset="0"/>
              </a:rPr>
              <a:t>wenn Handlungsrahmen und Kontext dazu passen</a:t>
            </a:r>
            <a:r>
              <a:rPr lang="de-DE" sz="1600" b="1">
                <a:latin typeface="Arial" pitchFamily="34" charset="0"/>
                <a:cs typeface="Times New Roman" pitchFamily="18" charset="0"/>
              </a:rPr>
              <a:t> (Sub-Metaheuristik).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4579"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4580"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2A1DA7F2-575C-4D85-B1DC-255154FCE3E8}" type="slidenum">
              <a:rPr lang="de-DE" smtClean="0"/>
              <a:pPr eaLnBrk="1" hangingPunct="1"/>
              <a:t>23</a:t>
            </a:fld>
            <a:endParaRPr lang="de-DE" smtClean="0"/>
          </a:p>
        </p:txBody>
      </p:sp>
      <p:sp>
        <p:nvSpPr>
          <p:cNvPr id="24581"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Heuristische Regeln</a:t>
            </a:r>
          </a:p>
        </p:txBody>
      </p:sp>
      <p:sp>
        <p:nvSpPr>
          <p:cNvPr id="24582" name="Text Box 3"/>
          <p:cNvSpPr txBox="1">
            <a:spLocks noChangeArrowheads="1"/>
          </p:cNvSpPr>
          <p:nvPr/>
        </p:nvSpPr>
        <p:spPr bwMode="auto">
          <a:xfrm>
            <a:off x="762000" y="3810000"/>
            <a:ext cx="75358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cs typeface="Times New Roman" pitchFamily="18" charset="0"/>
              </a:rPr>
              <a:t>Man unterscheidet unterschiedliche </a:t>
            </a:r>
            <a:r>
              <a:rPr lang="de-DE" sz="1600" b="1">
                <a:solidFill>
                  <a:srgbClr val="FF0000"/>
                </a:solidFill>
                <a:cs typeface="Times New Roman" pitchFamily="18" charset="0"/>
              </a:rPr>
              <a:t>Klassen von heuristischen Regeln</a:t>
            </a:r>
            <a:r>
              <a:rPr lang="de-DE" sz="1600" b="1">
                <a:cs typeface="Times New Roman" pitchFamily="18" charset="0"/>
              </a:rPr>
              <a:t>, die sich im Laufe der Zeit aus der Erfahrung mit erfolgreichen Problem-lösungsprozessen entwickelt haben.</a:t>
            </a:r>
            <a:endParaRPr lang="de-DE" sz="1600"/>
          </a:p>
        </p:txBody>
      </p:sp>
      <p:sp>
        <p:nvSpPr>
          <p:cNvPr id="24583" name="Text Box 4"/>
          <p:cNvSpPr txBox="1">
            <a:spLocks noChangeArrowheads="1"/>
          </p:cNvSpPr>
          <p:nvPr/>
        </p:nvSpPr>
        <p:spPr bwMode="auto">
          <a:xfrm>
            <a:off x="914400" y="5257800"/>
            <a:ext cx="7315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006600"/>
                </a:solidFill>
                <a:cs typeface="Times New Roman" pitchFamily="18" charset="0"/>
              </a:rPr>
              <a:t>Heuristische Regeln führen bei der Anwendung auf unterschiedliche Problemlösungs-Klassen zu unterschiedlichen Ergebnissen!</a:t>
            </a:r>
          </a:p>
        </p:txBody>
      </p:sp>
      <p:sp>
        <p:nvSpPr>
          <p:cNvPr id="24584" name="Text Box 5"/>
          <p:cNvSpPr txBox="1">
            <a:spLocks noChangeArrowheads="1"/>
          </p:cNvSpPr>
          <p:nvPr/>
        </p:nvSpPr>
        <p:spPr bwMode="auto">
          <a:xfrm>
            <a:off x="914400" y="2895600"/>
            <a:ext cx="73914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006600"/>
                </a:solidFill>
                <a:cs typeface="Times New Roman" pitchFamily="18" charset="0"/>
              </a:rPr>
              <a:t>Ohne den methodischen Rahmen einer Heuristik können sich schnell Fehler einschleichen, die den Problemlösenden in die Irre führen können.</a:t>
            </a:r>
            <a:endParaRPr lang="de-DE" sz="1600">
              <a:solidFill>
                <a:srgbClr val="006600"/>
              </a:solidFill>
            </a:endParaRPr>
          </a:p>
        </p:txBody>
      </p:sp>
      <p:sp>
        <p:nvSpPr>
          <p:cNvPr id="24585" name="Text Box 6"/>
          <p:cNvSpPr txBox="1">
            <a:spLocks noChangeArrowheads="1"/>
          </p:cNvSpPr>
          <p:nvPr/>
        </p:nvSpPr>
        <p:spPr bwMode="auto">
          <a:xfrm>
            <a:off x="152400" y="266700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6000">
                <a:solidFill>
                  <a:srgbClr val="FF3300"/>
                </a:solidFill>
                <a:sym typeface="Webdings" pitchFamily="18" charset="2"/>
              </a:rPr>
              <a:t></a:t>
            </a:r>
            <a:endParaRPr lang="de-DE" sz="6000">
              <a:solidFill>
                <a:srgbClr val="FF3300"/>
              </a:solidFill>
            </a:endParaRPr>
          </a:p>
        </p:txBody>
      </p:sp>
      <p:sp>
        <p:nvSpPr>
          <p:cNvPr id="24586" name="Text Box 7"/>
          <p:cNvSpPr txBox="1">
            <a:spLocks noChangeArrowheads="1"/>
          </p:cNvSpPr>
          <p:nvPr/>
        </p:nvSpPr>
        <p:spPr bwMode="auto">
          <a:xfrm>
            <a:off x="152400" y="472440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6000">
                <a:solidFill>
                  <a:srgbClr val="FF3300"/>
                </a:solidFill>
                <a:sym typeface="Webdings" pitchFamily="18" charset="2"/>
              </a:rPr>
              <a:t></a:t>
            </a:r>
            <a:endParaRPr lang="de-DE" sz="6000">
              <a:solidFill>
                <a:srgbClr val="FF3300"/>
              </a:solidFill>
            </a:endParaRPr>
          </a:p>
        </p:txBody>
      </p:sp>
      <p:grpSp>
        <p:nvGrpSpPr>
          <p:cNvPr id="24587" name="Group 8"/>
          <p:cNvGrpSpPr>
            <a:grpSpLocks/>
          </p:cNvGrpSpPr>
          <p:nvPr/>
        </p:nvGrpSpPr>
        <p:grpSpPr bwMode="auto">
          <a:xfrm>
            <a:off x="7848600" y="152400"/>
            <a:ext cx="609600" cy="685800"/>
            <a:chOff x="2160" y="1824"/>
            <a:chExt cx="1680" cy="1632"/>
          </a:xfrm>
        </p:grpSpPr>
        <p:sp>
          <p:nvSpPr>
            <p:cNvPr id="24591"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4592"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4593"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4594"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24942" name="Text Box 14"/>
          <p:cNvSpPr txBox="1">
            <a:spLocks noChangeArrowheads="1"/>
          </p:cNvSpPr>
          <p:nvPr/>
        </p:nvSpPr>
        <p:spPr bwMode="auto">
          <a:xfrm>
            <a:off x="762000" y="1219200"/>
            <a:ext cx="7407275"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1600" b="1">
                <a:solidFill>
                  <a:srgbClr val="FF0000"/>
                </a:solidFill>
                <a:effectLst>
                  <a:outerShdw blurRad="38100" dist="38100" dir="2700000" algn="tl">
                    <a:srgbClr val="C0C0C0"/>
                  </a:outerShdw>
                </a:effectLst>
                <a:latin typeface="Arial" pitchFamily="34" charset="0"/>
                <a:cs typeface="Times New Roman" pitchFamily="18" charset="0"/>
              </a:rPr>
              <a:t>Heuristische Regeln </a:t>
            </a:r>
            <a:r>
              <a:rPr lang="de-DE" sz="1400">
                <a:latin typeface="Arial" pitchFamily="34" charset="0"/>
                <a:cs typeface="Times New Roman" pitchFamily="18" charset="0"/>
              </a:rPr>
              <a:t>(engl.:heuristics)</a:t>
            </a:r>
            <a:r>
              <a:rPr lang="de-DE" sz="1600" b="1">
                <a:solidFill>
                  <a:srgbClr val="FF0000"/>
                </a:solidFill>
                <a:effectLst>
                  <a:outerShdw blurRad="38100" dist="38100" dir="2700000" algn="tl">
                    <a:srgbClr val="C0C0C0"/>
                  </a:outerShdw>
                </a:effectLst>
                <a:latin typeface="Arial" pitchFamily="34" charset="0"/>
                <a:cs typeface="Times New Roman" pitchFamily="18" charset="0"/>
              </a:rPr>
              <a:t> </a:t>
            </a:r>
            <a:r>
              <a:rPr lang="de-DE" sz="1600" b="1">
                <a:latin typeface="Arial" pitchFamily="34" charset="0"/>
                <a:cs typeface="Times New Roman" pitchFamily="18" charset="0"/>
              </a:rPr>
              <a:t>sind </a:t>
            </a:r>
            <a:r>
              <a:rPr lang="de-DE" sz="1600" b="1">
                <a:solidFill>
                  <a:schemeClr val="accent2"/>
                </a:solidFill>
                <a:latin typeface="Arial" pitchFamily="34" charset="0"/>
                <a:cs typeface="Times New Roman" pitchFamily="18" charset="0"/>
              </a:rPr>
              <a:t>verständlich formuliertes Erfahrungswissen aus erfolgreichen Problemlösungsverfahren. </a:t>
            </a:r>
            <a:r>
              <a:rPr lang="de-DE" sz="1600" b="1">
                <a:latin typeface="Arial" pitchFamily="34" charset="0"/>
                <a:cs typeface="Times New Roman" pitchFamily="18" charset="0"/>
              </a:rPr>
              <a:t>Sie können auch unabhängig von Metaheuristiken und Heuristiken hilfreich für eine Problemlösung sein.</a:t>
            </a:r>
            <a:endParaRPr lang="de-DE" sz="1600" b="1">
              <a:solidFill>
                <a:schemeClr val="accent2"/>
              </a:solidFill>
              <a:latin typeface="Arial" pitchFamily="34" charset="0"/>
              <a:cs typeface="Times New Roman" pitchFamily="18" charset="0"/>
            </a:endParaRPr>
          </a:p>
        </p:txBody>
      </p:sp>
      <p:sp>
        <p:nvSpPr>
          <p:cNvPr id="124944" name="Text Box 16"/>
          <p:cNvSpPr txBox="1">
            <a:spLocks noChangeArrowheads="1"/>
          </p:cNvSpPr>
          <p:nvPr/>
        </p:nvSpPr>
        <p:spPr bwMode="auto">
          <a:xfrm>
            <a:off x="838200" y="2438400"/>
            <a:ext cx="714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600" b="1">
                <a:solidFill>
                  <a:srgbClr val="990000"/>
                </a:solidFill>
                <a:effectLst>
                  <a:outerShdw blurRad="38100" dist="38100" dir="2700000" algn="tl">
                    <a:srgbClr val="C0C0C0"/>
                  </a:outerShdw>
                </a:effectLst>
                <a:latin typeface="Arial" pitchFamily="34" charset="0"/>
                <a:cs typeface="Arial" pitchFamily="34" charset="0"/>
              </a:rPr>
              <a:t>Aber:</a:t>
            </a:r>
          </a:p>
        </p:txBody>
      </p:sp>
      <p:sp>
        <p:nvSpPr>
          <p:cNvPr id="124945" name="Text Box 17"/>
          <p:cNvSpPr txBox="1">
            <a:spLocks noChangeArrowheads="1"/>
          </p:cNvSpPr>
          <p:nvPr/>
        </p:nvSpPr>
        <p:spPr bwMode="auto">
          <a:xfrm>
            <a:off x="838200" y="4724400"/>
            <a:ext cx="104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600" b="1">
                <a:solidFill>
                  <a:srgbClr val="990000"/>
                </a:solidFill>
                <a:effectLst>
                  <a:outerShdw blurRad="38100" dist="38100" dir="2700000" algn="tl">
                    <a:srgbClr val="C0C0C0"/>
                  </a:outerShdw>
                </a:effectLst>
                <a:latin typeface="Arial" pitchFamily="34" charset="0"/>
                <a:cs typeface="Arial" pitchFamily="34" charset="0"/>
              </a:rPr>
              <a:t>Beachte: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5603"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5604"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08ACFF74-F3DB-4B36-ABA5-7D801B57C1C8}" type="slidenum">
              <a:rPr lang="de-DE" smtClean="0"/>
              <a:pPr eaLnBrk="1" hangingPunct="1"/>
              <a:t>24</a:t>
            </a:fld>
            <a:endParaRPr lang="de-DE" smtClean="0"/>
          </a:p>
        </p:txBody>
      </p:sp>
      <p:sp>
        <p:nvSpPr>
          <p:cNvPr id="25605" name="Text Box 7"/>
          <p:cNvSpPr txBox="1">
            <a:spLocks noChangeArrowheads="1"/>
          </p:cNvSpPr>
          <p:nvPr/>
        </p:nvSpPr>
        <p:spPr bwMode="auto">
          <a:xfrm>
            <a:off x="1295400" y="1905000"/>
            <a:ext cx="655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Clr>
                <a:srgbClr val="FF9900"/>
              </a:buClr>
              <a:buSzPct val="80000"/>
              <a:buFont typeface="Wingdings" pitchFamily="2" charset="2"/>
              <a:buNone/>
            </a:pPr>
            <a:endParaRPr lang="de-DE" sz="1600" b="1">
              <a:solidFill>
                <a:srgbClr val="0000FF"/>
              </a:solidFill>
            </a:endParaRPr>
          </a:p>
        </p:txBody>
      </p:sp>
      <p:sp>
        <p:nvSpPr>
          <p:cNvPr id="25606" name="Rectangle 9"/>
          <p:cNvSpPr>
            <a:spLocks noChangeArrowheads="1"/>
          </p:cNvSpPr>
          <p:nvPr/>
        </p:nvSpPr>
        <p:spPr bwMode="auto">
          <a:xfrm>
            <a:off x="998538" y="21494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b="1">
              <a:solidFill>
                <a:srgbClr val="0000FF"/>
              </a:solidFill>
            </a:endParaRPr>
          </a:p>
        </p:txBody>
      </p:sp>
      <p:sp>
        <p:nvSpPr>
          <p:cNvPr id="157706" name="Text Box 10"/>
          <p:cNvSpPr txBox="1">
            <a:spLocks noChangeArrowheads="1"/>
          </p:cNvSpPr>
          <p:nvPr/>
        </p:nvSpPr>
        <p:spPr bwMode="auto">
          <a:xfrm>
            <a:off x="1143000" y="2209800"/>
            <a:ext cx="7086600"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3300"/>
              </a:buClr>
              <a:buSzPct val="120000"/>
              <a:buFont typeface="Wingdings" pitchFamily="2" charset="2"/>
              <a:buChar char="Ø"/>
              <a:defRPr/>
            </a:pPr>
            <a:r>
              <a:rPr lang="de-DE" sz="1600" b="1" dirty="0">
                <a:solidFill>
                  <a:srgbClr val="000066"/>
                </a:solidFill>
                <a:effectLst>
                  <a:outerShdw blurRad="38100" dist="38100" dir="2700000" algn="tl">
                    <a:srgbClr val="C0C0C0"/>
                  </a:outerShdw>
                </a:effectLst>
                <a:latin typeface="Arial" pitchFamily="34" charset="0"/>
                <a:cs typeface="Arial" pitchFamily="34" charset="0"/>
              </a:rPr>
              <a:t> </a:t>
            </a:r>
            <a:r>
              <a:rPr lang="de-DE" sz="1600" b="1" dirty="0">
                <a:solidFill>
                  <a:srgbClr val="333399"/>
                </a:solidFill>
                <a:effectLst>
                  <a:outerShdw blurRad="38100" dist="38100" dir="2700000" algn="tl">
                    <a:srgbClr val="C0C0C0"/>
                  </a:outerShdw>
                </a:effectLst>
                <a:latin typeface="Arial" pitchFamily="34" charset="0"/>
                <a:cs typeface="Arial" pitchFamily="34" charset="0"/>
              </a:rPr>
              <a:t>Verallgemeinerte Methodische Hinweise (VMH)</a:t>
            </a:r>
            <a:r>
              <a:rPr lang="de-DE" sz="1600" b="1" dirty="0">
                <a:effectLst>
                  <a:outerShdw blurRad="38100" dist="38100" dir="2700000" algn="tl">
                    <a:srgbClr val="C0C0C0"/>
                  </a:outerShdw>
                </a:effectLst>
                <a:latin typeface="Arial" pitchFamily="34" charset="0"/>
                <a:cs typeface="Arial" pitchFamily="34" charset="0"/>
              </a:rPr>
              <a:t> aus erfolgreichen</a:t>
            </a:r>
            <a:br>
              <a:rPr lang="de-DE" sz="1600" b="1" dirty="0">
                <a:effectLst>
                  <a:outerShdw blurRad="38100" dist="38100" dir="2700000" algn="tl">
                    <a:srgbClr val="C0C0C0"/>
                  </a:outerShdw>
                </a:effectLst>
                <a:latin typeface="Arial" pitchFamily="34" charset="0"/>
                <a:cs typeface="Arial" pitchFamily="34" charset="0"/>
              </a:rPr>
            </a:br>
            <a:r>
              <a:rPr lang="de-DE" sz="1600" b="1" dirty="0">
                <a:effectLst>
                  <a:outerShdw blurRad="38100" dist="38100" dir="2700000" algn="tl">
                    <a:srgbClr val="C0C0C0"/>
                  </a:outerShdw>
                </a:effectLst>
                <a:latin typeface="Arial" pitchFamily="34" charset="0"/>
                <a:cs typeface="Arial" pitchFamily="34" charset="0"/>
              </a:rPr>
              <a:t>    Problemlösungen</a:t>
            </a:r>
            <a:r>
              <a:rPr lang="de-DE" sz="1600" b="1" dirty="0">
                <a:solidFill>
                  <a:srgbClr val="000066"/>
                </a:solidFill>
                <a:effectLst>
                  <a:outerShdw blurRad="38100" dist="38100" dir="2700000" algn="tl">
                    <a:srgbClr val="C0C0C0"/>
                  </a:outerShdw>
                </a:effectLst>
                <a:latin typeface="Arial" pitchFamily="34" charset="0"/>
                <a:cs typeface="Arial" pitchFamily="34" charset="0"/>
              </a:rPr>
              <a:t> </a:t>
            </a:r>
            <a:br>
              <a:rPr lang="de-DE" sz="1600" b="1" dirty="0">
                <a:solidFill>
                  <a:srgbClr val="000066"/>
                </a:solidFill>
                <a:effectLst>
                  <a:outerShdw blurRad="38100" dist="38100" dir="2700000" algn="tl">
                    <a:srgbClr val="C0C0C0"/>
                  </a:outerShdw>
                </a:effectLst>
                <a:latin typeface="Arial" pitchFamily="34" charset="0"/>
                <a:cs typeface="Arial" pitchFamily="34" charset="0"/>
              </a:rPr>
            </a:br>
            <a:endParaRPr lang="de-DE" sz="1600" b="1" dirty="0">
              <a:solidFill>
                <a:srgbClr val="000066"/>
              </a:solidFill>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3300"/>
              </a:buClr>
              <a:buSzPct val="120000"/>
              <a:buFont typeface="Wingdings" pitchFamily="2" charset="2"/>
              <a:buChar char="Ø"/>
              <a:defRPr/>
            </a:pPr>
            <a:r>
              <a:rPr lang="de-DE" sz="1600" b="1" dirty="0">
                <a:solidFill>
                  <a:srgbClr val="333399"/>
                </a:solidFill>
                <a:effectLst>
                  <a:outerShdw blurRad="38100" dist="38100" dir="2700000" algn="tl">
                    <a:srgbClr val="C0C0C0"/>
                  </a:outerShdw>
                </a:effectLst>
                <a:latin typeface="Arial" pitchFamily="34" charset="0"/>
                <a:cs typeface="Arial" pitchFamily="34" charset="0"/>
              </a:rPr>
              <a:t> „Daumen-“ oder „Faustregeln“:</a:t>
            </a:r>
            <a:br>
              <a:rPr lang="de-DE" sz="1600" b="1" dirty="0">
                <a:solidFill>
                  <a:srgbClr val="333399"/>
                </a:solidFill>
                <a:effectLst>
                  <a:outerShdw blurRad="38100" dist="38100" dir="2700000" algn="tl">
                    <a:srgbClr val="C0C0C0"/>
                  </a:outerShdw>
                </a:effectLst>
                <a:latin typeface="Arial" pitchFamily="34" charset="0"/>
                <a:cs typeface="Arial" pitchFamily="34" charset="0"/>
              </a:rPr>
            </a:br>
            <a:r>
              <a:rPr lang="de-DE" sz="1600" b="1" dirty="0">
                <a:solidFill>
                  <a:srgbClr val="000066"/>
                </a:solidFill>
                <a:effectLst>
                  <a:outerShdw blurRad="38100" dist="38100" dir="2700000" algn="tl">
                    <a:srgbClr val="C0C0C0"/>
                  </a:outerShdw>
                </a:effectLst>
                <a:latin typeface="Arial" pitchFamily="34" charset="0"/>
                <a:cs typeface="Arial" pitchFamily="34" charset="0"/>
              </a:rPr>
              <a:t>    </a:t>
            </a:r>
            <a:r>
              <a:rPr lang="de-DE" sz="1600" b="1" dirty="0">
                <a:effectLst>
                  <a:outerShdw blurRad="38100" dist="38100" dir="2700000" algn="tl">
                    <a:srgbClr val="C0C0C0"/>
                  </a:outerShdw>
                </a:effectLst>
                <a:latin typeface="Arial" pitchFamily="34" charset="0"/>
                <a:cs typeface="Arial" pitchFamily="34" charset="0"/>
              </a:rPr>
              <a:t>Erfahrungen in Regelform aus früheren Lösungsprozessen</a:t>
            </a:r>
          </a:p>
          <a:p>
            <a:pPr>
              <a:lnSpc>
                <a:spcPct val="80000"/>
              </a:lnSpc>
              <a:spcBef>
                <a:spcPct val="20000"/>
              </a:spcBef>
              <a:buClr>
                <a:srgbClr val="FF3300"/>
              </a:buClr>
              <a:buSzPct val="120000"/>
              <a:buFont typeface="Wingdings" pitchFamily="2" charset="2"/>
              <a:buChar char="Ø"/>
              <a:defRPr/>
            </a:pPr>
            <a:endParaRPr lang="de-DE" sz="1600" b="1" dirty="0">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3300"/>
              </a:buClr>
              <a:buSzPct val="120000"/>
              <a:buFont typeface="Wingdings" pitchFamily="2" charset="2"/>
              <a:buChar char="Ø"/>
              <a:defRPr/>
            </a:pPr>
            <a:r>
              <a:rPr lang="de-DE" sz="1600" b="1" dirty="0">
                <a:solidFill>
                  <a:srgbClr val="000066"/>
                </a:solidFill>
                <a:effectLst>
                  <a:outerShdw blurRad="38100" dist="38100" dir="2700000" algn="tl">
                    <a:srgbClr val="C0C0C0"/>
                  </a:outerShdw>
                </a:effectLst>
                <a:latin typeface="Arial" pitchFamily="34" charset="0"/>
                <a:cs typeface="Arial" pitchFamily="34" charset="0"/>
              </a:rPr>
              <a:t> </a:t>
            </a:r>
            <a:r>
              <a:rPr lang="de-DE" sz="1600" b="1" dirty="0">
                <a:solidFill>
                  <a:srgbClr val="333399"/>
                </a:solidFill>
                <a:effectLst>
                  <a:outerShdw blurRad="38100" dist="38100" dir="2700000" algn="tl">
                    <a:srgbClr val="C0C0C0"/>
                  </a:outerShdw>
                </a:effectLst>
                <a:latin typeface="Arial" pitchFamily="34" charset="0"/>
                <a:cs typeface="Arial" pitchFamily="34" charset="0"/>
              </a:rPr>
              <a:t>„</a:t>
            </a:r>
            <a:r>
              <a:rPr lang="de-DE" sz="1600" b="1" dirty="0" err="1">
                <a:solidFill>
                  <a:srgbClr val="333399"/>
                </a:solidFill>
                <a:effectLst>
                  <a:outerShdw blurRad="38100" dist="38100" dir="2700000" algn="tl">
                    <a:srgbClr val="C0C0C0"/>
                  </a:outerShdw>
                </a:effectLst>
                <a:latin typeface="Arial" pitchFamily="34" charset="0"/>
                <a:cs typeface="Arial" pitchFamily="34" charset="0"/>
              </a:rPr>
              <a:t>Heuristic</a:t>
            </a:r>
            <a:r>
              <a:rPr lang="de-DE" sz="1600" b="1" dirty="0">
                <a:solidFill>
                  <a:srgbClr val="333399"/>
                </a:solidFill>
                <a:effectLst>
                  <a:outerShdw blurRad="38100" dist="38100" dir="2700000" algn="tl">
                    <a:srgbClr val="C0C0C0"/>
                  </a:outerShdw>
                </a:effectLst>
                <a:latin typeface="Arial" pitchFamily="34" charset="0"/>
                <a:cs typeface="Arial" pitchFamily="34" charset="0"/>
              </a:rPr>
              <a:t> Basic </a:t>
            </a:r>
            <a:r>
              <a:rPr lang="de-DE" sz="1600" b="1" dirty="0">
                <a:solidFill>
                  <a:srgbClr val="333399"/>
                </a:solidFill>
                <a:effectLst>
                  <a:outerShdw blurRad="38100" dist="38100" dir="2700000" algn="tl">
                    <a:srgbClr val="C0C0C0"/>
                  </a:outerShdw>
                </a:effectLst>
                <a:latin typeface="Arial" pitchFamily="34" charset="0"/>
                <a:cs typeface="Arial" pitchFamily="34" charset="0"/>
              </a:rPr>
              <a:t>Laws“:</a:t>
            </a:r>
            <a:r>
              <a:rPr lang="de-DE" sz="1600" b="1" dirty="0">
                <a:solidFill>
                  <a:srgbClr val="FF0000"/>
                </a:solidFill>
                <a:effectLst>
                  <a:outerShdw blurRad="38100" dist="38100" dir="2700000" algn="tl">
                    <a:srgbClr val="C0C0C0"/>
                  </a:outerShdw>
                </a:effectLst>
                <a:latin typeface="Arial" pitchFamily="34" charset="0"/>
                <a:cs typeface="Arial" pitchFamily="34" charset="0"/>
              </a:rPr>
              <a:t> </a:t>
            </a:r>
            <a:r>
              <a:rPr lang="de-DE" sz="1600" b="1" dirty="0">
                <a:effectLst>
                  <a:outerShdw blurRad="38100" dist="38100" dir="2700000" algn="tl">
                    <a:srgbClr val="C0C0C0"/>
                  </a:outerShdw>
                </a:effectLst>
                <a:latin typeface="Arial" pitchFamily="34" charset="0"/>
                <a:cs typeface="Arial" pitchFamily="34" charset="0"/>
              </a:rPr>
              <a:t>Verallgemeinerte Grundgesetzmäßigkeiten</a:t>
            </a:r>
            <a:r>
              <a:rPr lang="de-DE" sz="1600" b="1" dirty="0">
                <a:effectLst>
                  <a:outerShdw blurRad="38100" dist="38100" dir="2700000" algn="tl">
                    <a:srgbClr val="C0C0C0"/>
                  </a:outerShdw>
                </a:effectLst>
                <a:latin typeface="Arial" pitchFamily="34" charset="0"/>
                <a:cs typeface="Arial" pitchFamily="34" charset="0"/>
              </a:rPr>
              <a:t>,</a:t>
            </a:r>
            <a:br>
              <a:rPr lang="de-DE" sz="1600" b="1" dirty="0">
                <a:effectLst>
                  <a:outerShdw blurRad="38100" dist="38100" dir="2700000" algn="tl">
                    <a:srgbClr val="C0C0C0"/>
                  </a:outerShdw>
                </a:effectLst>
                <a:latin typeface="Arial" pitchFamily="34" charset="0"/>
                <a:cs typeface="Arial" pitchFamily="34" charset="0"/>
              </a:rPr>
            </a:br>
            <a:r>
              <a:rPr lang="de-DE" sz="1600" b="1" dirty="0">
                <a:effectLst>
                  <a:outerShdw blurRad="38100" dist="38100" dir="2700000" algn="tl">
                    <a:srgbClr val="C0C0C0"/>
                  </a:outerShdw>
                </a:effectLst>
                <a:latin typeface="Arial" pitchFamily="34" charset="0"/>
                <a:cs typeface="Arial" pitchFamily="34" charset="0"/>
              </a:rPr>
              <a:t>    die bei </a:t>
            </a:r>
            <a:r>
              <a:rPr lang="de-DE" sz="1600" b="1" dirty="0">
                <a:effectLst>
                  <a:outerShdw blurRad="38100" dist="38100" dir="2700000" algn="tl">
                    <a:srgbClr val="C0C0C0"/>
                  </a:outerShdw>
                </a:effectLst>
                <a:latin typeface="Arial" pitchFamily="34" charset="0"/>
                <a:cs typeface="Arial" pitchFamily="34" charset="0"/>
              </a:rPr>
              <a:t>einer </a:t>
            </a:r>
            <a:r>
              <a:rPr lang="de-DE" sz="1600" b="1" dirty="0" err="1">
                <a:effectLst>
                  <a:outerShdw blurRad="38100" dist="38100" dir="2700000" algn="tl">
                    <a:srgbClr val="C0C0C0"/>
                  </a:outerShdw>
                </a:effectLst>
                <a:latin typeface="Arial" pitchFamily="34" charset="0"/>
                <a:cs typeface="Arial" pitchFamily="34" charset="0"/>
              </a:rPr>
              <a:t>Veilzahl</a:t>
            </a:r>
            <a:r>
              <a:rPr lang="de-DE" sz="1600" b="1" dirty="0">
                <a:effectLst>
                  <a:outerShdw blurRad="38100" dist="38100" dir="2700000" algn="tl">
                    <a:srgbClr val="C0C0C0"/>
                  </a:outerShdw>
                </a:effectLst>
                <a:latin typeface="Arial" pitchFamily="34" charset="0"/>
                <a:cs typeface="Arial" pitchFamily="34" charset="0"/>
              </a:rPr>
              <a:t> von Lösungsprozessen weiterhelfen</a:t>
            </a:r>
          </a:p>
          <a:p>
            <a:pPr>
              <a:lnSpc>
                <a:spcPct val="80000"/>
              </a:lnSpc>
              <a:spcBef>
                <a:spcPct val="20000"/>
              </a:spcBef>
              <a:buClr>
                <a:srgbClr val="FF3300"/>
              </a:buClr>
              <a:buSzPct val="120000"/>
              <a:buFont typeface="Wingdings" pitchFamily="2" charset="2"/>
              <a:buChar char="Ø"/>
              <a:defRPr/>
            </a:pPr>
            <a:endParaRPr lang="de-DE" sz="1600" b="1" dirty="0">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3300"/>
              </a:buClr>
              <a:buSzPct val="120000"/>
              <a:buFont typeface="Wingdings" pitchFamily="2" charset="2"/>
              <a:buChar char="Ø"/>
              <a:defRPr/>
            </a:pPr>
            <a:r>
              <a:rPr lang="de-DE" sz="1600" b="1" dirty="0">
                <a:solidFill>
                  <a:srgbClr val="333399"/>
                </a:solidFill>
                <a:effectLst>
                  <a:outerShdw blurRad="38100" dist="38100" dir="2700000" algn="tl">
                    <a:srgbClr val="C0C0C0"/>
                  </a:outerShdw>
                </a:effectLst>
                <a:latin typeface="Arial" pitchFamily="34" charset="0"/>
                <a:cs typeface="Arial" pitchFamily="34" charset="0"/>
              </a:rPr>
              <a:t> „Bias“ :</a:t>
            </a:r>
            <a:r>
              <a:rPr lang="de-DE" sz="1600" b="1" dirty="0">
                <a:effectLst>
                  <a:outerShdw blurRad="38100" dist="38100" dir="2700000" algn="tl">
                    <a:srgbClr val="C0C0C0"/>
                  </a:outerShdw>
                </a:effectLst>
                <a:latin typeface="Arial" pitchFamily="34" charset="0"/>
                <a:cs typeface="Arial" pitchFamily="34" charset="0"/>
              </a:rPr>
              <a:t>  Hinweise auf Denkfehler und (Fehl-)Haltungen die </a:t>
            </a:r>
            <a:br>
              <a:rPr lang="de-DE" sz="1600" b="1" dirty="0">
                <a:effectLst>
                  <a:outerShdw blurRad="38100" dist="38100" dir="2700000" algn="tl">
                    <a:srgbClr val="C0C0C0"/>
                  </a:outerShdw>
                </a:effectLst>
                <a:latin typeface="Arial" pitchFamily="34" charset="0"/>
                <a:cs typeface="Arial" pitchFamily="34" charset="0"/>
              </a:rPr>
            </a:br>
            <a:r>
              <a:rPr lang="de-DE" sz="1600" b="1" dirty="0">
                <a:effectLst>
                  <a:outerShdw blurRad="38100" dist="38100" dir="2700000" algn="tl">
                    <a:srgbClr val="C0C0C0"/>
                  </a:outerShdw>
                </a:effectLst>
                <a:latin typeface="Arial" pitchFamily="34" charset="0"/>
                <a:cs typeface="Arial" pitchFamily="34" charset="0"/>
              </a:rPr>
              <a:t>    Lösungsprozesse  negativ beeinflussen können</a:t>
            </a:r>
          </a:p>
          <a:p>
            <a:pPr>
              <a:lnSpc>
                <a:spcPct val="80000"/>
              </a:lnSpc>
              <a:spcBef>
                <a:spcPct val="20000"/>
              </a:spcBef>
              <a:buClr>
                <a:srgbClr val="FF9900"/>
              </a:buClr>
              <a:buSzPct val="80000"/>
              <a:buFont typeface="Wingdings" pitchFamily="2" charset="2"/>
              <a:buNone/>
              <a:defRPr/>
            </a:pPr>
            <a:endParaRPr lang="de-DE" sz="1600" dirty="0">
              <a:latin typeface="Arial" pitchFamily="34" charset="0"/>
              <a:cs typeface="Arial" pitchFamily="34" charset="0"/>
            </a:endParaRPr>
          </a:p>
        </p:txBody>
      </p:sp>
      <p:sp>
        <p:nvSpPr>
          <p:cNvPr id="157707" name="Text Box 11"/>
          <p:cNvSpPr txBox="1">
            <a:spLocks noChangeArrowheads="1"/>
          </p:cNvSpPr>
          <p:nvPr/>
        </p:nvSpPr>
        <p:spPr bwMode="auto">
          <a:xfrm>
            <a:off x="1066800" y="1524000"/>
            <a:ext cx="398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b="1" u="sng">
                <a:solidFill>
                  <a:srgbClr val="FF0000"/>
                </a:solidFill>
                <a:effectLst>
                  <a:outerShdw blurRad="38100" dist="38100" dir="2700000" algn="tl">
                    <a:srgbClr val="C0C0C0"/>
                  </a:outerShdw>
                </a:effectLst>
                <a:latin typeface="Arial" pitchFamily="34" charset="0"/>
                <a:cs typeface="Times New Roman" pitchFamily="18" charset="0"/>
              </a:rPr>
              <a:t>Klassen</a:t>
            </a:r>
            <a:r>
              <a:rPr lang="de-DE" b="1" u="sng">
                <a:solidFill>
                  <a:schemeClr val="accent2"/>
                </a:solidFill>
                <a:latin typeface="Arial" pitchFamily="34" charset="0"/>
                <a:cs typeface="Times New Roman" pitchFamily="18" charset="0"/>
              </a:rPr>
              <a:t> </a:t>
            </a:r>
            <a:r>
              <a:rPr lang="de-DE" b="1" u="sng">
                <a:solidFill>
                  <a:srgbClr val="990000"/>
                </a:solidFill>
                <a:latin typeface="Arial" pitchFamily="34" charset="0"/>
                <a:cs typeface="Times New Roman" pitchFamily="18" charset="0"/>
              </a:rPr>
              <a:t>von heuristischen Regeln:</a:t>
            </a:r>
          </a:p>
        </p:txBody>
      </p:sp>
      <p:sp>
        <p:nvSpPr>
          <p:cNvPr id="25609"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Heuristische Regeln</a:t>
            </a:r>
          </a:p>
        </p:txBody>
      </p:sp>
      <p:grpSp>
        <p:nvGrpSpPr>
          <p:cNvPr id="25610" name="Group 13"/>
          <p:cNvGrpSpPr>
            <a:grpSpLocks/>
          </p:cNvGrpSpPr>
          <p:nvPr/>
        </p:nvGrpSpPr>
        <p:grpSpPr bwMode="auto">
          <a:xfrm>
            <a:off x="7848600" y="152400"/>
            <a:ext cx="609600" cy="685800"/>
            <a:chOff x="2160" y="1824"/>
            <a:chExt cx="1680" cy="1632"/>
          </a:xfrm>
        </p:grpSpPr>
        <p:sp>
          <p:nvSpPr>
            <p:cNvPr id="25611"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5612"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5613"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5614"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6627"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6628"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CB0CFC06-DE95-4960-9F1F-EADCB04012A2}" type="slidenum">
              <a:rPr lang="de-DE" smtClean="0"/>
              <a:pPr eaLnBrk="1" hangingPunct="1"/>
              <a:t>25</a:t>
            </a:fld>
            <a:endParaRPr lang="de-DE" smtClean="0"/>
          </a:p>
        </p:txBody>
      </p:sp>
      <p:sp>
        <p:nvSpPr>
          <p:cNvPr id="26629" name="Text Box 3"/>
          <p:cNvSpPr txBox="1">
            <a:spLocks noChangeArrowheads="1"/>
          </p:cNvSpPr>
          <p:nvPr/>
        </p:nvSpPr>
        <p:spPr bwMode="auto">
          <a:xfrm>
            <a:off x="1295400" y="1905000"/>
            <a:ext cx="655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Clr>
                <a:srgbClr val="FF9900"/>
              </a:buClr>
              <a:buSzPct val="80000"/>
              <a:buFont typeface="Wingdings" pitchFamily="2" charset="2"/>
              <a:buNone/>
            </a:pPr>
            <a:endParaRPr lang="de-DE" sz="1600" b="1">
              <a:solidFill>
                <a:srgbClr val="0000FF"/>
              </a:solidFill>
            </a:endParaRPr>
          </a:p>
        </p:txBody>
      </p:sp>
      <p:sp>
        <p:nvSpPr>
          <p:cNvPr id="26630" name="Rectangle 4"/>
          <p:cNvSpPr>
            <a:spLocks noChangeArrowheads="1"/>
          </p:cNvSpPr>
          <p:nvPr/>
        </p:nvSpPr>
        <p:spPr bwMode="auto">
          <a:xfrm>
            <a:off x="998538" y="21494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b="1">
              <a:solidFill>
                <a:srgbClr val="0000FF"/>
              </a:solidFill>
            </a:endParaRPr>
          </a:p>
        </p:txBody>
      </p:sp>
      <p:sp>
        <p:nvSpPr>
          <p:cNvPr id="348165" name="Text Box 5"/>
          <p:cNvSpPr txBox="1">
            <a:spLocks noChangeArrowheads="1"/>
          </p:cNvSpPr>
          <p:nvPr/>
        </p:nvSpPr>
        <p:spPr bwMode="auto">
          <a:xfrm>
            <a:off x="1219200" y="2514600"/>
            <a:ext cx="70866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3300"/>
              </a:buClr>
              <a:buFont typeface="Wingdings" pitchFamily="2" charset="2"/>
              <a:buNone/>
              <a:defRPr/>
            </a:pPr>
            <a:endParaRPr lang="de-DE" sz="1600" b="1">
              <a:solidFill>
                <a:srgbClr val="FF0000"/>
              </a:solidFill>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3300"/>
              </a:buClr>
              <a:buFont typeface="Wingdings" pitchFamily="2" charset="2"/>
              <a:buNone/>
              <a:defRPr/>
            </a:pPr>
            <a:r>
              <a:rPr lang="de-DE" sz="1600" b="1">
                <a:solidFill>
                  <a:srgbClr val="000066"/>
                </a:solidFill>
                <a:effectLst>
                  <a:outerShdw blurRad="38100" dist="38100" dir="2700000" algn="tl">
                    <a:srgbClr val="C0C0C0"/>
                  </a:outerShdw>
                </a:effectLst>
                <a:latin typeface="Arial" pitchFamily="34" charset="0"/>
                <a:cs typeface="Arial" pitchFamily="34" charset="0"/>
              </a:rPr>
              <a:t>Mit dem zusammenfassenden  Begriff </a:t>
            </a:r>
            <a:r>
              <a:rPr lang="de-DE" sz="1600" b="1">
                <a:solidFill>
                  <a:srgbClr val="FF0000"/>
                </a:solidFill>
                <a:effectLst>
                  <a:outerShdw blurRad="38100" dist="38100" dir="2700000" algn="tl">
                    <a:srgbClr val="C0C0C0"/>
                  </a:outerShdw>
                </a:effectLst>
                <a:latin typeface="Arial" pitchFamily="34" charset="0"/>
                <a:cs typeface="Arial" pitchFamily="34" charset="0"/>
              </a:rPr>
              <a:t>Bias </a:t>
            </a:r>
            <a:r>
              <a:rPr lang="de-DE" sz="1600" b="1">
                <a:solidFill>
                  <a:srgbClr val="FF0066"/>
                </a:solidFill>
                <a:effectLst>
                  <a:outerShdw blurRad="38100" dist="38100" dir="2700000" algn="tl">
                    <a:srgbClr val="C0C0C0"/>
                  </a:outerShdw>
                </a:effectLst>
                <a:latin typeface="Arial" pitchFamily="34" charset="0"/>
                <a:cs typeface="Arial" pitchFamily="34" charset="0"/>
              </a:rPr>
              <a:t> </a:t>
            </a:r>
            <a:r>
              <a:rPr lang="de-DE" sz="1600" b="1">
                <a:effectLst>
                  <a:outerShdw blurRad="38100" dist="38100" dir="2700000" algn="tl">
                    <a:srgbClr val="C0C0C0"/>
                  </a:outerShdw>
                </a:effectLst>
                <a:latin typeface="Arial" pitchFamily="34" charset="0"/>
                <a:cs typeface="Arial" pitchFamily="34" charset="0"/>
              </a:rPr>
              <a:t>werden </a:t>
            </a:r>
            <a:r>
              <a:rPr lang="de-DE" sz="1600" b="1">
                <a:solidFill>
                  <a:schemeClr val="accent2"/>
                </a:solidFill>
                <a:effectLst>
                  <a:outerShdw blurRad="38100" dist="38100" dir="2700000" algn="tl">
                    <a:srgbClr val="C0C0C0"/>
                  </a:outerShdw>
                </a:effectLst>
                <a:latin typeface="Arial" pitchFamily="34" charset="0"/>
                <a:cs typeface="Arial" pitchFamily="34" charset="0"/>
              </a:rPr>
              <a:t>Voreingenommen-heiten, Vorurteile und Tendenzen im Denken und Handeln bezeichnet</a:t>
            </a:r>
            <a:r>
              <a:rPr lang="de-DE" sz="1600" b="1">
                <a:effectLst>
                  <a:outerShdw blurRad="38100" dist="38100" dir="2700000" algn="tl">
                    <a:srgbClr val="C0C0C0"/>
                  </a:outerShdw>
                </a:effectLst>
                <a:latin typeface="Arial" pitchFamily="34" charset="0"/>
                <a:cs typeface="Arial" pitchFamily="34" charset="0"/>
              </a:rPr>
              <a:t>, die das Finden  von optimalen Lösungen für Probleme beeinträchtigen. </a:t>
            </a:r>
          </a:p>
          <a:p>
            <a:pPr>
              <a:lnSpc>
                <a:spcPct val="80000"/>
              </a:lnSpc>
              <a:spcBef>
                <a:spcPct val="20000"/>
              </a:spcBef>
              <a:buClr>
                <a:srgbClr val="FF3300"/>
              </a:buClr>
              <a:buFont typeface="Wingdings" pitchFamily="2" charset="2"/>
              <a:buNone/>
              <a:defRPr/>
            </a:pPr>
            <a:endParaRPr lang="de-DE" sz="1600" b="1">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3300"/>
              </a:buClr>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Sie werden durch </a:t>
            </a:r>
            <a:r>
              <a:rPr lang="de-DE" sz="1600" b="1">
                <a:solidFill>
                  <a:srgbClr val="333399"/>
                </a:solidFill>
                <a:effectLst>
                  <a:outerShdw blurRad="38100" dist="38100" dir="2700000" algn="tl">
                    <a:srgbClr val="C0C0C0"/>
                  </a:outerShdw>
                </a:effectLst>
                <a:latin typeface="Arial" pitchFamily="34" charset="0"/>
                <a:cs typeface="Arial" pitchFamily="34" charset="0"/>
              </a:rPr>
              <a:t>Befangenheit </a:t>
            </a:r>
            <a:r>
              <a:rPr lang="de-DE" sz="1600" b="1">
                <a:effectLst>
                  <a:outerShdw blurRad="38100" dist="38100" dir="2700000" algn="tl">
                    <a:srgbClr val="C0C0C0"/>
                  </a:outerShdw>
                </a:effectLst>
                <a:latin typeface="Arial" pitchFamily="34" charset="0"/>
                <a:cs typeface="Arial" pitchFamily="34" charset="0"/>
              </a:rPr>
              <a:t>gegenüber bestimmten Sachverhalten und Fragestellungen, sowie dem </a:t>
            </a:r>
            <a:r>
              <a:rPr lang="de-DE" sz="1600" b="1">
                <a:solidFill>
                  <a:srgbClr val="333399"/>
                </a:solidFill>
                <a:effectLst>
                  <a:outerShdw blurRad="38100" dist="38100" dir="2700000" algn="tl">
                    <a:srgbClr val="C0C0C0"/>
                  </a:outerShdw>
                </a:effectLst>
                <a:latin typeface="Arial" pitchFamily="34" charset="0"/>
                <a:cs typeface="Arial" pitchFamily="34" charset="0"/>
              </a:rPr>
              <a:t>Hang zu speziellen Vorlieben und Neigungen</a:t>
            </a:r>
            <a:r>
              <a:rPr lang="de-DE" sz="1600" b="1">
                <a:effectLst>
                  <a:outerShdw blurRad="38100" dist="38100" dir="2700000" algn="tl">
                    <a:srgbClr val="C0C0C0"/>
                  </a:outerShdw>
                </a:effectLst>
                <a:latin typeface="Arial" pitchFamily="34" charset="0"/>
                <a:cs typeface="Arial" pitchFamily="34" charset="0"/>
              </a:rPr>
              <a:t> verstärkt.</a:t>
            </a:r>
          </a:p>
          <a:p>
            <a:pPr>
              <a:lnSpc>
                <a:spcPct val="80000"/>
              </a:lnSpc>
              <a:spcBef>
                <a:spcPct val="20000"/>
              </a:spcBef>
              <a:buClr>
                <a:srgbClr val="FF3300"/>
              </a:buClr>
              <a:buFont typeface="Wingdings" pitchFamily="2" charset="2"/>
              <a:buNone/>
              <a:defRPr/>
            </a:pPr>
            <a:endParaRPr lang="de-DE" sz="1600" b="1">
              <a:effectLst>
                <a:outerShdw blurRad="38100" dist="38100" dir="2700000" algn="tl">
                  <a:srgbClr val="C0C0C0"/>
                </a:outerShdw>
              </a:effectLst>
              <a:latin typeface="Arial" pitchFamily="34" charset="0"/>
              <a:cs typeface="Arial" pitchFamily="34" charset="0"/>
            </a:endParaRPr>
          </a:p>
          <a:p>
            <a:pPr>
              <a:lnSpc>
                <a:spcPct val="80000"/>
              </a:lnSpc>
              <a:spcBef>
                <a:spcPct val="20000"/>
              </a:spcBef>
              <a:buClr>
                <a:srgbClr val="FF3300"/>
              </a:buClr>
              <a:buFont typeface="Wingdings" pitchFamily="2" charset="2"/>
              <a:buNone/>
              <a:defRPr/>
            </a:pPr>
            <a:r>
              <a:rPr lang="de-DE" sz="1600" b="1">
                <a:solidFill>
                  <a:srgbClr val="333399"/>
                </a:solidFill>
                <a:effectLst>
                  <a:outerShdw blurRad="38100" dist="38100" dir="2700000" algn="tl">
                    <a:srgbClr val="C0C0C0"/>
                  </a:outerShdw>
                </a:effectLst>
                <a:latin typeface="Arial" pitchFamily="34" charset="0"/>
                <a:cs typeface="Arial" pitchFamily="34" charset="0"/>
              </a:rPr>
              <a:t>Bias sind die Hauptursache für systematische Fehler im Problem-lösungsprozeß und werden daher oft mit diesen gleichgesetzt.</a:t>
            </a:r>
            <a:endParaRPr lang="de-DE" sz="1600">
              <a:solidFill>
                <a:srgbClr val="333399"/>
              </a:solidFill>
              <a:latin typeface="Arial" pitchFamily="34" charset="0"/>
              <a:cs typeface="Arial" pitchFamily="34" charset="0"/>
            </a:endParaRPr>
          </a:p>
        </p:txBody>
      </p:sp>
      <p:sp>
        <p:nvSpPr>
          <p:cNvPr id="348166" name="Text Box 6"/>
          <p:cNvSpPr txBox="1">
            <a:spLocks noChangeArrowheads="1"/>
          </p:cNvSpPr>
          <p:nvPr/>
        </p:nvSpPr>
        <p:spPr bwMode="auto">
          <a:xfrm>
            <a:off x="1219200" y="1219200"/>
            <a:ext cx="75374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b="1">
                <a:solidFill>
                  <a:schemeClr val="accent2"/>
                </a:solidFill>
                <a:effectLst>
                  <a:outerShdw blurRad="38100" dist="38100" dir="2700000" algn="tl">
                    <a:srgbClr val="C0C0C0"/>
                  </a:outerShdw>
                </a:effectLst>
                <a:latin typeface="Arial" pitchFamily="34" charset="0"/>
                <a:cs typeface="Times New Roman" pitchFamily="18" charset="0"/>
              </a:rPr>
              <a:t>Für die Anwendung von Heuristiken ist die Kenntnis  von </a:t>
            </a:r>
          </a:p>
          <a:p>
            <a:pPr>
              <a:defRPr/>
            </a:pPr>
            <a:r>
              <a:rPr lang="de-DE" b="1">
                <a:solidFill>
                  <a:schemeClr val="accent2"/>
                </a:solidFill>
                <a:effectLst>
                  <a:outerShdw blurRad="38100" dist="38100" dir="2700000" algn="tl">
                    <a:srgbClr val="C0C0C0"/>
                  </a:outerShdw>
                </a:effectLst>
                <a:latin typeface="Arial" pitchFamily="34" charset="0"/>
                <a:cs typeface="Times New Roman" pitchFamily="18" charset="0"/>
              </a:rPr>
              <a:t>Effekten wichtig, die einer schnellen und optimalen Problemlösung </a:t>
            </a:r>
            <a:br>
              <a:rPr lang="de-DE" b="1">
                <a:solidFill>
                  <a:schemeClr val="accent2"/>
                </a:solidFill>
                <a:effectLst>
                  <a:outerShdw blurRad="38100" dist="38100" dir="2700000" algn="tl">
                    <a:srgbClr val="C0C0C0"/>
                  </a:outerShdw>
                </a:effectLst>
                <a:latin typeface="Arial" pitchFamily="34" charset="0"/>
                <a:cs typeface="Times New Roman" pitchFamily="18" charset="0"/>
              </a:rPr>
            </a:br>
            <a:r>
              <a:rPr lang="de-DE" b="1">
                <a:solidFill>
                  <a:schemeClr val="accent2"/>
                </a:solidFill>
                <a:effectLst>
                  <a:outerShdw blurRad="38100" dist="38100" dir="2700000" algn="tl">
                    <a:srgbClr val="C0C0C0"/>
                  </a:outerShdw>
                </a:effectLst>
                <a:latin typeface="Arial" pitchFamily="34" charset="0"/>
                <a:cs typeface="Times New Roman" pitchFamily="18" charset="0"/>
              </a:rPr>
              <a:t>im  Wege stehen:</a:t>
            </a:r>
            <a:endParaRPr lang="de-DE" b="1">
              <a:solidFill>
                <a:srgbClr val="660033"/>
              </a:solidFill>
              <a:effectLst>
                <a:outerShdw blurRad="38100" dist="38100" dir="2700000" algn="tl">
                  <a:srgbClr val="C0C0C0"/>
                </a:outerShdw>
              </a:effectLst>
              <a:latin typeface="Arial" pitchFamily="34" charset="0"/>
              <a:cs typeface="Times New Roman" pitchFamily="18" charset="0"/>
            </a:endParaRPr>
          </a:p>
        </p:txBody>
      </p:sp>
      <p:sp>
        <p:nvSpPr>
          <p:cNvPr id="26633"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Lösungsfeindliche Effekte</a:t>
            </a:r>
          </a:p>
        </p:txBody>
      </p:sp>
      <p:sp>
        <p:nvSpPr>
          <p:cNvPr id="26634" name="Text Box 8"/>
          <p:cNvSpPr txBox="1">
            <a:spLocks noChangeArrowheads="1"/>
          </p:cNvSpPr>
          <p:nvPr/>
        </p:nvSpPr>
        <p:spPr bwMode="auto">
          <a:xfrm>
            <a:off x="1143000" y="5181600"/>
            <a:ext cx="672465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006600"/>
                </a:solidFill>
                <a:cs typeface="Times New Roman" pitchFamily="18" charset="0"/>
              </a:rPr>
              <a:t>Nur mit der Kenntnis von Bias,</a:t>
            </a:r>
            <a:r>
              <a:rPr lang="de-DE" sz="1600" b="1" u="sng">
                <a:solidFill>
                  <a:srgbClr val="006600"/>
                </a:solidFill>
                <a:cs typeface="Times New Roman" pitchFamily="18" charset="0"/>
              </a:rPr>
              <a:t> welche relevant für den aktuellen</a:t>
            </a:r>
          </a:p>
          <a:p>
            <a:pPr eaLnBrk="1" hangingPunct="1"/>
            <a:r>
              <a:rPr lang="de-DE" sz="1600" b="1" u="sng">
                <a:solidFill>
                  <a:srgbClr val="006600"/>
                </a:solidFill>
                <a:cs typeface="Times New Roman" pitchFamily="18" charset="0"/>
              </a:rPr>
              <a:t>Problemlösungsprozeß sind</a:t>
            </a:r>
            <a:r>
              <a:rPr lang="de-DE" sz="1600" b="1">
                <a:solidFill>
                  <a:srgbClr val="006600"/>
                </a:solidFill>
                <a:cs typeface="Times New Roman" pitchFamily="18" charset="0"/>
              </a:rPr>
              <a:t>, ist es möglich, Heuristiken erfolgreich</a:t>
            </a:r>
          </a:p>
          <a:p>
            <a:pPr eaLnBrk="1" hangingPunct="1"/>
            <a:r>
              <a:rPr lang="de-DE" sz="1600" b="1">
                <a:solidFill>
                  <a:srgbClr val="006600"/>
                </a:solidFill>
                <a:cs typeface="Times New Roman" pitchFamily="18" charset="0"/>
              </a:rPr>
              <a:t>einzusetzen! </a:t>
            </a:r>
          </a:p>
        </p:txBody>
      </p:sp>
      <p:pic>
        <p:nvPicPr>
          <p:cNvPr id="26635" name="Picture 9" descr="ZEIGR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181600"/>
            <a:ext cx="5064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0" name="Text Box 10"/>
          <p:cNvSpPr txBox="1">
            <a:spLocks noChangeArrowheads="1"/>
          </p:cNvSpPr>
          <p:nvPr/>
        </p:nvSpPr>
        <p:spPr bwMode="auto">
          <a:xfrm>
            <a:off x="1981200" y="2286000"/>
            <a:ext cx="49990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buClr>
                <a:srgbClr val="FF3300"/>
              </a:buClr>
              <a:buFont typeface="Wingdings" pitchFamily="2" charset="2"/>
              <a:buNone/>
              <a:defRPr/>
            </a:pPr>
            <a:r>
              <a:rPr lang="de-DE" sz="1600" b="1">
                <a:solidFill>
                  <a:srgbClr val="800000"/>
                </a:solidFill>
                <a:effectLst>
                  <a:outerShdw blurRad="38100" dist="38100" dir="2700000" algn="tl">
                    <a:srgbClr val="C0C0C0"/>
                  </a:outerShdw>
                </a:effectLst>
                <a:latin typeface="Arial" pitchFamily="34" charset="0"/>
                <a:cs typeface="Arial" pitchFamily="34" charset="0"/>
              </a:rPr>
              <a:t>Der wichtigste lösungsfeindliche Effekt sind</a:t>
            </a:r>
            <a:r>
              <a:rPr lang="de-DE" sz="1600" b="1">
                <a:solidFill>
                  <a:srgbClr val="FF0000"/>
                </a:solidFill>
                <a:effectLst>
                  <a:outerShdw blurRad="38100" dist="38100" dir="2700000" algn="tl">
                    <a:srgbClr val="C0C0C0"/>
                  </a:outerShdw>
                </a:effectLst>
                <a:latin typeface="Arial" pitchFamily="34" charset="0"/>
                <a:cs typeface="Arial" pitchFamily="34" charset="0"/>
              </a:rPr>
              <a:t> Bias.</a:t>
            </a:r>
            <a:endParaRPr lang="de-DE" sz="1600">
              <a:latin typeface="Arial" pitchFamily="34" charset="0"/>
              <a:cs typeface="Arial" pitchFamily="34" charset="0"/>
            </a:endParaRPr>
          </a:p>
        </p:txBody>
      </p:sp>
      <p:grpSp>
        <p:nvGrpSpPr>
          <p:cNvPr id="26637" name="Group 11"/>
          <p:cNvGrpSpPr>
            <a:grpSpLocks/>
          </p:cNvGrpSpPr>
          <p:nvPr/>
        </p:nvGrpSpPr>
        <p:grpSpPr bwMode="auto">
          <a:xfrm>
            <a:off x="7848600" y="152400"/>
            <a:ext cx="609600" cy="685800"/>
            <a:chOff x="2160" y="1824"/>
            <a:chExt cx="1680" cy="1632"/>
          </a:xfrm>
        </p:grpSpPr>
        <p:sp>
          <p:nvSpPr>
            <p:cNvPr id="26639"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6640"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6641"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6642"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26638" name="Text Box 18"/>
          <p:cNvSpPr txBox="1">
            <a:spLocks noChangeArrowheads="1"/>
          </p:cNvSpPr>
          <p:nvPr/>
        </p:nvSpPr>
        <p:spPr bwMode="auto">
          <a:xfrm>
            <a:off x="990600" y="1905000"/>
            <a:ext cx="76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6000">
                <a:solidFill>
                  <a:srgbClr val="FF3300"/>
                </a:solidFill>
                <a:sym typeface="Webdings" pitchFamily="18" charset="2"/>
              </a:rPr>
              <a:t></a:t>
            </a:r>
            <a:endParaRPr lang="de-DE" sz="6000">
              <a:solidFill>
                <a:srgbClr val="FF33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7651"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7652"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F66AC523-86DA-43C3-8426-6377B5AEE528}" type="slidenum">
              <a:rPr lang="de-DE" smtClean="0"/>
              <a:pPr eaLnBrk="1" hangingPunct="1"/>
              <a:t>26</a:t>
            </a:fld>
            <a:endParaRPr lang="de-DE" smtClean="0"/>
          </a:p>
        </p:txBody>
      </p:sp>
      <p:sp>
        <p:nvSpPr>
          <p:cNvPr id="91138" name="Rectangle 2"/>
          <p:cNvSpPr>
            <a:spLocks noChangeArrowheads="1"/>
          </p:cNvSpPr>
          <p:nvPr/>
        </p:nvSpPr>
        <p:spPr bwMode="auto">
          <a:xfrm>
            <a:off x="914400" y="2971800"/>
            <a:ext cx="69342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2000" b="1">
                <a:solidFill>
                  <a:schemeClr val="accent2"/>
                </a:solidFill>
                <a:effectLst>
                  <a:outerShdw blurRad="38100" dist="38100" dir="2700000" algn="tl">
                    <a:srgbClr val="C0C0C0"/>
                  </a:outerShdw>
                </a:effectLst>
                <a:latin typeface="Tahoma" pitchFamily="34" charset="0"/>
                <a:cs typeface="Times New Roman" pitchFamily="18" charset="0"/>
              </a:rPr>
              <a:t> Heuristiken als methodische Grundlage für die Lösung von Problemen</a:t>
            </a:r>
            <a:endParaRPr lang="de-DE" sz="2000" b="1">
              <a:solidFill>
                <a:schemeClr val="accent2"/>
              </a:solidFill>
              <a:effectLst>
                <a:outerShdw blurRad="38100" dist="38100" dir="2700000" algn="tl">
                  <a:srgbClr val="C0C0C0"/>
                </a:outerShdw>
              </a:effectLst>
              <a:latin typeface="Arial" pitchFamily="34" charset="0"/>
              <a:cs typeface="Times New Roman" pitchFamily="18" charset="0"/>
            </a:endParaRPr>
          </a:p>
        </p:txBody>
      </p:sp>
      <p:grpSp>
        <p:nvGrpSpPr>
          <p:cNvPr id="27654" name="Group 4"/>
          <p:cNvGrpSpPr>
            <a:grpSpLocks/>
          </p:cNvGrpSpPr>
          <p:nvPr/>
        </p:nvGrpSpPr>
        <p:grpSpPr bwMode="auto">
          <a:xfrm>
            <a:off x="7848600" y="152400"/>
            <a:ext cx="609600" cy="685800"/>
            <a:chOff x="2160" y="1824"/>
            <a:chExt cx="1680" cy="1632"/>
          </a:xfrm>
        </p:grpSpPr>
        <p:sp>
          <p:nvSpPr>
            <p:cNvPr id="27656"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7657"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7658"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7659"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27655" name="Rectangle 2"/>
          <p:cNvSpPr>
            <a:spLocks noChangeArrowheads="1"/>
          </p:cNvSpPr>
          <p:nvPr/>
        </p:nvSpPr>
        <p:spPr bwMode="auto">
          <a:xfrm>
            <a:off x="1447800" y="304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2400">
                <a:solidFill>
                  <a:schemeClr val="accent2"/>
                </a:solidFill>
                <a:latin typeface="Impact" pitchFamily="34" charset="0"/>
              </a:rPr>
              <a:t>Kapitel 3</a:t>
            </a:r>
            <a:endParaRPr lang="de-DE" sz="1000">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8675"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8676"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C1A8AD80-6A55-414B-AA83-EFC83AEEC149}" type="slidenum">
              <a:rPr lang="de-DE" smtClean="0"/>
              <a:pPr eaLnBrk="1" hangingPunct="1"/>
              <a:t>27</a:t>
            </a:fld>
            <a:endParaRPr lang="de-DE" smtClean="0"/>
          </a:p>
        </p:txBody>
      </p:sp>
      <p:sp>
        <p:nvSpPr>
          <p:cNvPr id="28677"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Theorien  zur Lösung von Problemen</a:t>
            </a:r>
          </a:p>
        </p:txBody>
      </p:sp>
      <p:sp>
        <p:nvSpPr>
          <p:cNvPr id="28678" name="Text Box 25"/>
          <p:cNvSpPr txBox="1">
            <a:spLocks noChangeArrowheads="1"/>
          </p:cNvSpPr>
          <p:nvPr/>
        </p:nvSpPr>
        <p:spPr bwMode="auto">
          <a:xfrm>
            <a:off x="1447800" y="3429000"/>
            <a:ext cx="7010400"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FF3300"/>
                </a:solidFill>
              </a:rPr>
              <a:t>Problemlösen </a:t>
            </a:r>
          </a:p>
          <a:p>
            <a:pPr eaLnBrk="1" hangingPunct="1"/>
            <a:r>
              <a:rPr lang="de-DE" sz="1600" b="1"/>
              <a:t>bedeutet das Beseitigen eines Hindernisses oder das Schließen einer Lücke in einem Handlungsplan durch bewusste kognitive Aktivitäten, die das Erreichen eines beabsichtigten Ziels möglich machen sollen.</a:t>
            </a:r>
            <a:r>
              <a:rPr lang="de-DE" sz="1600" baseline="30000"/>
              <a:t>1</a:t>
            </a:r>
          </a:p>
        </p:txBody>
      </p:sp>
      <p:sp>
        <p:nvSpPr>
          <p:cNvPr id="28679" name="Text Box 27"/>
          <p:cNvSpPr txBox="1">
            <a:spLocks noChangeArrowheads="1"/>
          </p:cNvSpPr>
          <p:nvPr/>
        </p:nvSpPr>
        <p:spPr bwMode="auto">
          <a:xfrm>
            <a:off x="381000" y="5791200"/>
            <a:ext cx="8499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baseline="30000"/>
              <a:t>1</a:t>
            </a:r>
            <a:r>
              <a:rPr lang="de-DE" sz="1000"/>
              <a:t> Allgemeine Psychologie für Bachelor: Denken-Urteilen-Entscheiden-Problemlösen ; Lesen, Hören, Lernen im Web; Betsch,T.;Funke,J.;Plessner,H.</a:t>
            </a:r>
          </a:p>
          <a:p>
            <a:pPr eaLnBrk="1" hangingPunct="1"/>
            <a:r>
              <a:rPr lang="de-DE" sz="1000"/>
              <a:t>2011,XII,222 S.33 Abb. Mit Hörbeiträgen und weiteren kostenlosen Zusatzmaterialien im Web; Mit Online Extras, Softcover,ISBN:978-3-642-12473-0</a:t>
            </a:r>
          </a:p>
        </p:txBody>
      </p:sp>
      <p:sp>
        <p:nvSpPr>
          <p:cNvPr id="28680" name="Text Box 28"/>
          <p:cNvSpPr txBox="1">
            <a:spLocks noChangeArrowheads="1"/>
          </p:cNvSpPr>
          <p:nvPr/>
        </p:nvSpPr>
        <p:spPr bwMode="auto">
          <a:xfrm>
            <a:off x="762000" y="1371600"/>
            <a:ext cx="51054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800000"/>
                </a:solidFill>
              </a:rPr>
              <a:t>Folgende Merkmale charakterisieren ein </a:t>
            </a:r>
            <a:r>
              <a:rPr lang="de-DE" sz="1600" b="1">
                <a:solidFill>
                  <a:schemeClr val="accent2"/>
                </a:solidFill>
              </a:rPr>
              <a:t>Problem:</a:t>
            </a:r>
          </a:p>
          <a:p>
            <a:pPr eaLnBrk="1" hangingPunct="1"/>
            <a:endParaRPr lang="de-DE" sz="1600" b="1">
              <a:solidFill>
                <a:schemeClr val="accent2"/>
              </a:solidFill>
            </a:endParaRPr>
          </a:p>
          <a:p>
            <a:pPr eaLnBrk="1" hangingPunct="1"/>
            <a:r>
              <a:rPr lang="de-DE" sz="1600" b="1"/>
              <a:t>1. Es liegt ein Ziel vor, dessen angestrebte </a:t>
            </a:r>
            <a:br>
              <a:rPr lang="de-DE" sz="1600" b="1"/>
            </a:br>
            <a:r>
              <a:rPr lang="de-DE" sz="1600" b="1"/>
              <a:t>    Erreichung in Frage steht</a:t>
            </a:r>
          </a:p>
          <a:p>
            <a:pPr eaLnBrk="1" hangingPunct="1"/>
            <a:r>
              <a:rPr lang="de-DE" sz="1600" b="1"/>
              <a:t>2. Das dem Ziel im Weg stehende Hindernis lässt</a:t>
            </a:r>
            <a:br>
              <a:rPr lang="de-DE" sz="1600" b="1"/>
            </a:br>
            <a:r>
              <a:rPr lang="de-DE" sz="1600" b="1"/>
              <a:t>    sich nicht allein mittels Routineaktivitäten</a:t>
            </a:r>
            <a:br>
              <a:rPr lang="de-DE" sz="1600" b="1"/>
            </a:br>
            <a:r>
              <a:rPr lang="de-DE" sz="1600" b="1"/>
              <a:t>    beseitigen, sondern erfordert Nachdenken.</a:t>
            </a:r>
          </a:p>
        </p:txBody>
      </p:sp>
      <p:pic>
        <p:nvPicPr>
          <p:cNvPr id="2868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1295400"/>
            <a:ext cx="14446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 name="Rectangle 32"/>
          <p:cNvSpPr>
            <a:spLocks noChangeArrowheads="1"/>
          </p:cNvSpPr>
          <p:nvPr/>
        </p:nvSpPr>
        <p:spPr bwMode="auto">
          <a:xfrm>
            <a:off x="609600" y="3200400"/>
            <a:ext cx="946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6000">
                <a:solidFill>
                  <a:srgbClr val="FF3300"/>
                </a:solidFill>
                <a:sym typeface="Webdings" pitchFamily="18" charset="2"/>
              </a:rPr>
              <a:t></a:t>
            </a:r>
          </a:p>
        </p:txBody>
      </p:sp>
      <p:sp>
        <p:nvSpPr>
          <p:cNvPr id="28683" name="Line 34"/>
          <p:cNvSpPr>
            <a:spLocks noChangeShapeType="1"/>
          </p:cNvSpPr>
          <p:nvPr/>
        </p:nvSpPr>
        <p:spPr bwMode="auto">
          <a:xfrm>
            <a:off x="381000" y="57912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684" name="Group 36"/>
          <p:cNvGrpSpPr>
            <a:grpSpLocks/>
          </p:cNvGrpSpPr>
          <p:nvPr/>
        </p:nvGrpSpPr>
        <p:grpSpPr bwMode="auto">
          <a:xfrm>
            <a:off x="7848600" y="152400"/>
            <a:ext cx="609600" cy="685800"/>
            <a:chOff x="2160" y="1824"/>
            <a:chExt cx="1680" cy="1632"/>
          </a:xfrm>
        </p:grpSpPr>
        <p:sp>
          <p:nvSpPr>
            <p:cNvPr id="28685"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8686"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8687"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8688"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29699"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29700"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07C99E5F-756E-48B1-BB04-CDCD9BFC34E7}" type="slidenum">
              <a:rPr lang="de-DE" smtClean="0"/>
              <a:pPr eaLnBrk="1" hangingPunct="1"/>
              <a:t>28</a:t>
            </a:fld>
            <a:endParaRPr lang="de-DE" smtClean="0"/>
          </a:p>
        </p:txBody>
      </p:sp>
      <p:grpSp>
        <p:nvGrpSpPr>
          <p:cNvPr id="29701" name="Group 4"/>
          <p:cNvGrpSpPr>
            <a:grpSpLocks/>
          </p:cNvGrpSpPr>
          <p:nvPr/>
        </p:nvGrpSpPr>
        <p:grpSpPr bwMode="auto">
          <a:xfrm>
            <a:off x="7848600" y="152400"/>
            <a:ext cx="609600" cy="685800"/>
            <a:chOff x="2160" y="1824"/>
            <a:chExt cx="1680" cy="1632"/>
          </a:xfrm>
        </p:grpSpPr>
        <p:sp>
          <p:nvSpPr>
            <p:cNvPr id="29705"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9706"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9707"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29708"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76809" name="Text Box 9"/>
          <p:cNvSpPr txBox="1">
            <a:spLocks noChangeArrowheads="1"/>
          </p:cNvSpPr>
          <p:nvPr/>
        </p:nvSpPr>
        <p:spPr bwMode="auto">
          <a:xfrm>
            <a:off x="762000" y="1600200"/>
            <a:ext cx="78486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80000"/>
              <a:buFont typeface="Wingdings" pitchFamily="2" charset="2"/>
              <a:buNone/>
              <a:defRPr/>
            </a:pPr>
            <a:r>
              <a:rPr lang="de-DE" sz="1600" b="1">
                <a:solidFill>
                  <a:schemeClr val="accent2"/>
                </a:solidFill>
                <a:effectLst>
                  <a:outerShdw blurRad="38100" dist="38100" dir="2700000" algn="tl">
                    <a:srgbClr val="C0C0C0"/>
                  </a:outerShdw>
                </a:effectLst>
                <a:latin typeface="Arial" pitchFamily="34" charset="0"/>
                <a:cs typeface="Arial" pitchFamily="34" charset="0"/>
              </a:rPr>
              <a:t>Rationales Handeln:</a:t>
            </a:r>
          </a:p>
          <a:p>
            <a:pPr>
              <a:spcBef>
                <a:spcPct val="20000"/>
              </a:spcBef>
              <a:buClr>
                <a:schemeClr val="hlink"/>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Der Mensch trifft seine Entscheidungen über das Abwägen jedes möglichen Ergebnisses, dessen Wahrscheinlichkeit und des erreichbaren relativen Nutzens</a:t>
            </a:r>
          </a:p>
          <a:p>
            <a:pPr>
              <a:spcBef>
                <a:spcPct val="20000"/>
              </a:spcBef>
              <a:buClr>
                <a:schemeClr val="hlink"/>
              </a:buClr>
              <a:buSzPct val="80000"/>
              <a:buFont typeface="Wingdings" pitchFamily="2" charset="2"/>
              <a:buNone/>
              <a:defRPr/>
            </a:pPr>
            <a:endParaRPr lang="de-DE" sz="1600" b="1">
              <a:solidFill>
                <a:schemeClr val="accent2"/>
              </a:solidFill>
              <a:effectLst>
                <a:outerShdw blurRad="38100" dist="38100" dir="2700000" algn="tl">
                  <a:srgbClr val="C0C0C0"/>
                </a:outerShdw>
              </a:effectLst>
              <a:latin typeface="Arial" pitchFamily="34" charset="0"/>
              <a:cs typeface="Arial" pitchFamily="34" charset="0"/>
            </a:endParaRPr>
          </a:p>
          <a:p>
            <a:pPr>
              <a:spcBef>
                <a:spcPct val="20000"/>
              </a:spcBef>
              <a:buClr>
                <a:schemeClr val="hlink"/>
              </a:buClr>
              <a:buSzPct val="80000"/>
              <a:buFont typeface="Wingdings" pitchFamily="2" charset="2"/>
              <a:buNone/>
              <a:defRPr/>
            </a:pPr>
            <a:r>
              <a:rPr lang="de-DE" sz="1600" b="1">
                <a:solidFill>
                  <a:schemeClr val="accent2"/>
                </a:solidFill>
                <a:effectLst>
                  <a:outerShdw blurRad="38100" dist="38100" dir="2700000" algn="tl">
                    <a:srgbClr val="C0C0C0"/>
                  </a:outerShdw>
                </a:effectLst>
                <a:latin typeface="Arial" pitchFamily="34" charset="0"/>
                <a:cs typeface="Arial" pitchFamily="34" charset="0"/>
              </a:rPr>
              <a:t>Heuristisch determiniertes Handeln:</a:t>
            </a:r>
          </a:p>
          <a:p>
            <a:pPr>
              <a:spcBef>
                <a:spcPct val="20000"/>
              </a:spcBef>
              <a:buClr>
                <a:schemeClr val="hlink"/>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Der Mensch trifft seine Entscheidungen </a:t>
            </a:r>
            <a:r>
              <a:rPr lang="de-DE" sz="1600" b="1">
                <a:solidFill>
                  <a:srgbClr val="FF3300"/>
                </a:solidFill>
                <a:effectLst>
                  <a:outerShdw blurRad="38100" dist="38100" dir="2700000" algn="tl">
                    <a:srgbClr val="C0C0C0"/>
                  </a:outerShdw>
                </a:effectLst>
                <a:latin typeface="Arial" pitchFamily="34" charset="0"/>
                <a:cs typeface="Arial" pitchFamily="34" charset="0"/>
              </a:rPr>
              <a:t>innovativ</a:t>
            </a:r>
            <a:r>
              <a:rPr lang="de-DE" sz="1600" b="1">
                <a:effectLst>
                  <a:outerShdw blurRad="38100" dist="38100" dir="2700000" algn="tl">
                    <a:srgbClr val="C0C0C0"/>
                  </a:outerShdw>
                </a:effectLst>
                <a:latin typeface="Arial" pitchFamily="34" charset="0"/>
                <a:cs typeface="Arial" pitchFamily="34" charset="0"/>
              </a:rPr>
              <a:t> und mit Hilfe von </a:t>
            </a:r>
            <a:r>
              <a:rPr lang="de-DE" sz="1600" b="1">
                <a:solidFill>
                  <a:srgbClr val="FF3300"/>
                </a:solidFill>
                <a:effectLst>
                  <a:outerShdw blurRad="38100" dist="38100" dir="2700000" algn="tl">
                    <a:srgbClr val="C0C0C0"/>
                  </a:outerShdw>
                </a:effectLst>
                <a:latin typeface="Arial" pitchFamily="34" charset="0"/>
                <a:cs typeface="Arial" pitchFamily="34" charset="0"/>
              </a:rPr>
              <a:t>heuristischen Verfahren</a:t>
            </a:r>
            <a:r>
              <a:rPr lang="de-DE" sz="1600" b="1">
                <a:effectLst>
                  <a:outerShdw blurRad="38100" dist="38100" dir="2700000" algn="tl">
                    <a:srgbClr val="C0C0C0"/>
                  </a:outerShdw>
                </a:effectLst>
                <a:latin typeface="Arial" pitchFamily="34" charset="0"/>
                <a:cs typeface="Arial" pitchFamily="34" charset="0"/>
              </a:rPr>
              <a:t>, weil keine Strategie bekannt ist, um mit Sicherheit</a:t>
            </a:r>
          </a:p>
          <a:p>
            <a:pPr>
              <a:spcBef>
                <a:spcPct val="20000"/>
              </a:spcBef>
              <a:buClr>
                <a:schemeClr val="hlink"/>
              </a:buClr>
              <a:buSzPct val="80000"/>
              <a:buFont typeface="Wingdings" pitchFamily="2" charset="2"/>
              <a:buNone/>
              <a:defRPr/>
            </a:pPr>
            <a:r>
              <a:rPr lang="de-DE" sz="1600" b="1">
                <a:effectLst>
                  <a:outerShdw blurRad="38100" dist="38100" dir="2700000" algn="tl">
                    <a:srgbClr val="C0C0C0"/>
                  </a:outerShdw>
                </a:effectLst>
                <a:latin typeface="Arial" pitchFamily="34" charset="0"/>
                <a:cs typeface="Arial" pitchFamily="34" charset="0"/>
              </a:rPr>
              <a:t>ein definiertes Ziel zu erreichen.</a:t>
            </a:r>
          </a:p>
        </p:txBody>
      </p:sp>
      <p:sp>
        <p:nvSpPr>
          <p:cNvPr id="76813" name="Text Box 13"/>
          <p:cNvSpPr txBox="1">
            <a:spLocks noChangeArrowheads="1"/>
          </p:cNvSpPr>
          <p:nvPr/>
        </p:nvSpPr>
        <p:spPr bwMode="auto">
          <a:xfrm>
            <a:off x="838200" y="1066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b="1">
                <a:solidFill>
                  <a:srgbClr val="800000"/>
                </a:solidFill>
                <a:effectLst>
                  <a:outerShdw blurRad="38100" dist="38100" dir="2700000" algn="tl">
                    <a:srgbClr val="C0C0C0"/>
                  </a:outerShdw>
                </a:effectLst>
                <a:latin typeface="Arial" pitchFamily="34" charset="0"/>
                <a:cs typeface="Arial" pitchFamily="34" charset="0"/>
              </a:rPr>
              <a:t>Für das  </a:t>
            </a:r>
            <a:r>
              <a:rPr lang="de-DE" b="1" u="sng">
                <a:solidFill>
                  <a:srgbClr val="800000"/>
                </a:solidFill>
                <a:effectLst>
                  <a:outerShdw blurRad="38100" dist="38100" dir="2700000" algn="tl">
                    <a:srgbClr val="C0C0C0"/>
                  </a:outerShdw>
                </a:effectLst>
                <a:latin typeface="Arial" pitchFamily="34" charset="0"/>
                <a:cs typeface="Arial" pitchFamily="34" charset="0"/>
              </a:rPr>
              <a:t>Problemlösende Handeln</a:t>
            </a:r>
            <a:r>
              <a:rPr lang="de-DE" b="1">
                <a:solidFill>
                  <a:srgbClr val="800000"/>
                </a:solidFill>
                <a:effectLst>
                  <a:outerShdw blurRad="38100" dist="38100" dir="2700000" algn="tl">
                    <a:srgbClr val="C0C0C0"/>
                  </a:outerShdw>
                </a:effectLst>
                <a:latin typeface="Arial" pitchFamily="34" charset="0"/>
                <a:cs typeface="Arial" pitchFamily="34" charset="0"/>
              </a:rPr>
              <a:t> gibt es gegenwärtig zwei Strategien:</a:t>
            </a:r>
          </a:p>
        </p:txBody>
      </p:sp>
      <p:sp>
        <p:nvSpPr>
          <p:cNvPr id="29704"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Theorien  zur Lösung von Problemen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30723"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30724"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6B352A3B-6C11-4534-B0BA-6CF55CD3FDF2}" type="slidenum">
              <a:rPr lang="de-DE" smtClean="0"/>
              <a:pPr eaLnBrk="1" hangingPunct="1"/>
              <a:t>29</a:t>
            </a:fld>
            <a:endParaRPr lang="de-DE" smtClean="0"/>
          </a:p>
        </p:txBody>
      </p:sp>
      <p:sp>
        <p:nvSpPr>
          <p:cNvPr id="30725"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Heuristiken zur Lösung von Problemen</a:t>
            </a:r>
          </a:p>
        </p:txBody>
      </p:sp>
      <p:sp>
        <p:nvSpPr>
          <p:cNvPr id="30726" name="Text Box 5"/>
          <p:cNvSpPr txBox="1">
            <a:spLocks noChangeArrowheads="1"/>
          </p:cNvSpPr>
          <p:nvPr/>
        </p:nvSpPr>
        <p:spPr bwMode="auto">
          <a:xfrm>
            <a:off x="381000" y="5562600"/>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baseline="30000"/>
              <a:t>1</a:t>
            </a:r>
            <a:r>
              <a:rPr lang="de-DE" sz="1000"/>
              <a:t>  Nach: Allgemeine Psychologie für Bachelor: Denken-Urteilen-Entscheiden-Problemlösen ; Lesen, Hören, Lernen im Web; Betsch,T.;Funke,J.;Plessner,H. 2011,XII,222 S.33 Abb. Mit Hörbeiträgen und weiteren kostenlosen Zusatzmaterialien im Web; Mit Online Extras, Softcover,ISBN:978-3-642-12473-0</a:t>
            </a:r>
          </a:p>
        </p:txBody>
      </p:sp>
      <p:sp>
        <p:nvSpPr>
          <p:cNvPr id="113672" name="Text Box 8"/>
          <p:cNvSpPr txBox="1">
            <a:spLocks noChangeArrowheads="1"/>
          </p:cNvSpPr>
          <p:nvPr/>
        </p:nvSpPr>
        <p:spPr bwMode="auto">
          <a:xfrm>
            <a:off x="838200" y="1143000"/>
            <a:ext cx="746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1600" b="1" u="sng">
                <a:solidFill>
                  <a:srgbClr val="800000"/>
                </a:solidFill>
                <a:effectLst>
                  <a:outerShdw blurRad="38100" dist="38100" dir="2700000" algn="tl">
                    <a:srgbClr val="C0C0C0"/>
                  </a:outerShdw>
                </a:effectLst>
                <a:latin typeface="Arial" pitchFamily="34" charset="0"/>
                <a:cs typeface="Arial" pitchFamily="34" charset="0"/>
              </a:rPr>
              <a:t>Heuristisch determiniertes Handeln</a:t>
            </a:r>
            <a:r>
              <a:rPr lang="de-DE" sz="1600" b="1">
                <a:solidFill>
                  <a:srgbClr val="800000"/>
                </a:solidFill>
                <a:effectLst>
                  <a:outerShdw blurRad="38100" dist="38100" dir="2700000" algn="tl">
                    <a:srgbClr val="C0C0C0"/>
                  </a:outerShdw>
                </a:effectLst>
                <a:latin typeface="Arial" pitchFamily="34" charset="0"/>
                <a:cs typeface="Arial" pitchFamily="34" charset="0"/>
              </a:rPr>
              <a:t> beruht auf </a:t>
            </a:r>
            <a:r>
              <a:rPr lang="de-DE" sz="1600" b="1">
                <a:solidFill>
                  <a:srgbClr val="333399"/>
                </a:solidFill>
                <a:effectLst>
                  <a:outerShdw blurRad="38100" dist="38100" dir="2700000" algn="tl">
                    <a:srgbClr val="C0C0C0"/>
                  </a:outerShdw>
                </a:effectLst>
                <a:latin typeface="Arial" pitchFamily="34" charset="0"/>
                <a:cs typeface="Arial" pitchFamily="34" charset="0"/>
              </a:rPr>
              <a:t>Problemlösendem Denken :</a:t>
            </a:r>
            <a:r>
              <a:rPr lang="de-DE" sz="1600" b="1" baseline="30000">
                <a:solidFill>
                  <a:srgbClr val="333399"/>
                </a:solidFill>
                <a:effectLst>
                  <a:outerShdw blurRad="38100" dist="38100" dir="2700000" algn="tl">
                    <a:srgbClr val="C0C0C0"/>
                  </a:outerShdw>
                </a:effectLst>
                <a:latin typeface="Arial" pitchFamily="34" charset="0"/>
                <a:cs typeface="Arial" pitchFamily="34" charset="0"/>
              </a:rPr>
              <a:t>1</a:t>
            </a:r>
          </a:p>
        </p:txBody>
      </p:sp>
      <p:sp>
        <p:nvSpPr>
          <p:cNvPr id="30728" name="Rectangle 9"/>
          <p:cNvSpPr>
            <a:spLocks noChangeArrowheads="1"/>
          </p:cNvSpPr>
          <p:nvPr/>
        </p:nvSpPr>
        <p:spPr bwMode="auto">
          <a:xfrm>
            <a:off x="3276600" y="3200400"/>
            <a:ext cx="2133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Problemlösendes</a:t>
            </a:r>
          </a:p>
          <a:p>
            <a:pPr algn="ctr"/>
            <a:r>
              <a:rPr lang="de-DE" sz="1600" b="1"/>
              <a:t> Denken</a:t>
            </a:r>
          </a:p>
        </p:txBody>
      </p:sp>
      <p:sp>
        <p:nvSpPr>
          <p:cNvPr id="30729" name="Rectangle 10"/>
          <p:cNvSpPr>
            <a:spLocks noChangeArrowheads="1"/>
          </p:cNvSpPr>
          <p:nvPr/>
        </p:nvSpPr>
        <p:spPr bwMode="auto">
          <a:xfrm>
            <a:off x="914400" y="1905000"/>
            <a:ext cx="2438400"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Urteilendes Denken </a:t>
            </a:r>
          </a:p>
          <a:p>
            <a:pPr algn="ctr"/>
            <a:r>
              <a:rPr lang="de-DE" sz="1200"/>
              <a:t>Verschiedene Alternativen werden</a:t>
            </a:r>
          </a:p>
          <a:p>
            <a:pPr algn="ctr"/>
            <a:r>
              <a:rPr lang="de-DE" sz="1200"/>
              <a:t> gegeneinander abgewogen</a:t>
            </a:r>
            <a:endParaRPr lang="de-DE" sz="1200" b="1"/>
          </a:p>
        </p:txBody>
      </p:sp>
      <p:sp>
        <p:nvSpPr>
          <p:cNvPr id="30730" name="Rectangle 12"/>
          <p:cNvSpPr>
            <a:spLocks noChangeArrowheads="1"/>
          </p:cNvSpPr>
          <p:nvPr/>
        </p:nvSpPr>
        <p:spPr bwMode="auto">
          <a:xfrm>
            <a:off x="5410200" y="1905000"/>
            <a:ext cx="2590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Schlussfolgerndes</a:t>
            </a:r>
          </a:p>
          <a:p>
            <a:pPr algn="ctr"/>
            <a:r>
              <a:rPr lang="de-DE" sz="1600" b="1"/>
              <a:t> Denken </a:t>
            </a:r>
          </a:p>
          <a:p>
            <a:pPr algn="ctr"/>
            <a:r>
              <a:rPr lang="de-DE" sz="1200"/>
              <a:t>Wahrheitserhaltende (deduktive)</a:t>
            </a:r>
          </a:p>
          <a:p>
            <a:pPr algn="ctr"/>
            <a:r>
              <a:rPr lang="de-DE" sz="1200"/>
              <a:t> Ableitung logischer Schlüsse</a:t>
            </a:r>
            <a:endParaRPr lang="de-DE" sz="1200" b="1"/>
          </a:p>
        </p:txBody>
      </p:sp>
      <p:sp>
        <p:nvSpPr>
          <p:cNvPr id="30731" name="Rectangle 13"/>
          <p:cNvSpPr>
            <a:spLocks noChangeArrowheads="1"/>
          </p:cNvSpPr>
          <p:nvPr/>
        </p:nvSpPr>
        <p:spPr bwMode="auto">
          <a:xfrm>
            <a:off x="914400" y="4038600"/>
            <a:ext cx="2362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Induktives Denken</a:t>
            </a:r>
          </a:p>
          <a:p>
            <a:pPr algn="ctr"/>
            <a:r>
              <a:rPr lang="de-DE" sz="1200"/>
              <a:t>Abschätzung von zukünftigen</a:t>
            </a:r>
          </a:p>
          <a:p>
            <a:pPr algn="ctr"/>
            <a:r>
              <a:rPr lang="de-DE" sz="1200"/>
              <a:t>Ereignissen auf der Basis</a:t>
            </a:r>
          </a:p>
          <a:p>
            <a:pPr algn="ctr"/>
            <a:r>
              <a:rPr lang="de-DE" sz="1200"/>
              <a:t> bisheriger Erfahrungen </a:t>
            </a:r>
          </a:p>
          <a:p>
            <a:pPr algn="ctr"/>
            <a:r>
              <a:rPr lang="de-DE" sz="1200"/>
              <a:t>und Kenntnisse</a:t>
            </a:r>
          </a:p>
        </p:txBody>
      </p:sp>
      <p:sp>
        <p:nvSpPr>
          <p:cNvPr id="30732" name="Rectangle 14"/>
          <p:cNvSpPr>
            <a:spLocks noChangeArrowheads="1"/>
          </p:cNvSpPr>
          <p:nvPr/>
        </p:nvSpPr>
        <p:spPr bwMode="auto">
          <a:xfrm>
            <a:off x="5562600" y="4191000"/>
            <a:ext cx="23622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Kreatives Denken</a:t>
            </a:r>
          </a:p>
          <a:p>
            <a:pPr algn="ctr"/>
            <a:r>
              <a:rPr lang="de-DE" sz="1200"/>
              <a:t>Erschaffung neuer Inhalte</a:t>
            </a:r>
          </a:p>
        </p:txBody>
      </p:sp>
      <p:sp>
        <p:nvSpPr>
          <p:cNvPr id="30733" name="Line 15"/>
          <p:cNvSpPr>
            <a:spLocks noChangeShapeType="1"/>
          </p:cNvSpPr>
          <p:nvPr/>
        </p:nvSpPr>
        <p:spPr bwMode="auto">
          <a:xfrm>
            <a:off x="2362200" y="2819400"/>
            <a:ext cx="1447800" cy="381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34" name="Line 16"/>
          <p:cNvSpPr>
            <a:spLocks noChangeShapeType="1"/>
          </p:cNvSpPr>
          <p:nvPr/>
        </p:nvSpPr>
        <p:spPr bwMode="auto">
          <a:xfrm flipV="1">
            <a:off x="2362200" y="3810000"/>
            <a:ext cx="1524000" cy="2286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35" name="Line 17"/>
          <p:cNvSpPr>
            <a:spLocks noChangeShapeType="1"/>
          </p:cNvSpPr>
          <p:nvPr/>
        </p:nvSpPr>
        <p:spPr bwMode="auto">
          <a:xfrm>
            <a:off x="4876800" y="3810000"/>
            <a:ext cx="1524000" cy="3810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36" name="Line 18"/>
          <p:cNvSpPr>
            <a:spLocks noChangeShapeType="1"/>
          </p:cNvSpPr>
          <p:nvPr/>
        </p:nvSpPr>
        <p:spPr bwMode="auto">
          <a:xfrm flipV="1">
            <a:off x="4876800" y="2895600"/>
            <a:ext cx="14478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737" name="Line 19"/>
          <p:cNvSpPr>
            <a:spLocks noChangeShapeType="1"/>
          </p:cNvSpPr>
          <p:nvPr/>
        </p:nvSpPr>
        <p:spPr bwMode="auto">
          <a:xfrm>
            <a:off x="381000" y="5562600"/>
            <a:ext cx="838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738" name="Group 21"/>
          <p:cNvGrpSpPr>
            <a:grpSpLocks/>
          </p:cNvGrpSpPr>
          <p:nvPr/>
        </p:nvGrpSpPr>
        <p:grpSpPr bwMode="auto">
          <a:xfrm>
            <a:off x="7848600" y="152400"/>
            <a:ext cx="609600" cy="685800"/>
            <a:chOff x="2160" y="1824"/>
            <a:chExt cx="1680" cy="1632"/>
          </a:xfrm>
        </p:grpSpPr>
        <p:sp>
          <p:nvSpPr>
            <p:cNvPr id="30739"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0740"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0741"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0742"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4099"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4100"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5266AFC1-C593-4618-A9DE-45CEA00302E7}" type="slidenum">
              <a:rPr lang="de-DE" smtClean="0"/>
              <a:pPr eaLnBrk="1" hangingPunct="1"/>
              <a:t>3</a:t>
            </a:fld>
            <a:endParaRPr lang="de-DE" smtClean="0"/>
          </a:p>
        </p:txBody>
      </p:sp>
      <p:sp>
        <p:nvSpPr>
          <p:cNvPr id="4101" name="Text Box 4"/>
          <p:cNvSpPr txBox="1">
            <a:spLocks noChangeArrowheads="1"/>
          </p:cNvSpPr>
          <p:nvPr/>
        </p:nvSpPr>
        <p:spPr bwMode="auto">
          <a:xfrm>
            <a:off x="838200" y="3124200"/>
            <a:ext cx="73167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t>„Bekannte Heuristiken sind zum Beispiel </a:t>
            </a:r>
            <a:r>
              <a:rPr lang="de-DE" sz="1600" b="1">
                <a:solidFill>
                  <a:schemeClr val="accent2"/>
                </a:solidFill>
              </a:rPr>
              <a:t>Versuch und Irrtum</a:t>
            </a:r>
            <a:r>
              <a:rPr lang="de-DE" sz="1600" b="1"/>
              <a:t> </a:t>
            </a:r>
            <a:r>
              <a:rPr lang="de-DE" sz="1600" b="1" i="1"/>
              <a:t>(trial and error)</a:t>
            </a:r>
            <a:r>
              <a:rPr lang="de-DE" sz="1600" b="1"/>
              <a:t>, statistische Auswertung von </a:t>
            </a:r>
            <a:r>
              <a:rPr lang="de-DE" sz="1600" b="1">
                <a:solidFill>
                  <a:schemeClr val="accent2"/>
                </a:solidFill>
              </a:rPr>
              <a:t>Zufalls-Stichproben</a:t>
            </a:r>
            <a:r>
              <a:rPr lang="de-DE" sz="1600" b="1"/>
              <a:t> und das </a:t>
            </a:r>
            <a:r>
              <a:rPr lang="de-DE" sz="1600" b="1">
                <a:solidFill>
                  <a:schemeClr val="accent2"/>
                </a:solidFill>
              </a:rPr>
              <a:t>Ausschlussverfahren</a:t>
            </a:r>
            <a:r>
              <a:rPr lang="de-DE" sz="1600" b="1"/>
              <a:t>. </a:t>
            </a:r>
          </a:p>
          <a:p>
            <a:pPr eaLnBrk="1" hangingPunct="1"/>
            <a:r>
              <a:rPr lang="de-DE" sz="1600" b="1"/>
              <a:t>Heuristische Verfahren basieren auf Erfahrungen; sie können auch auf „falschen“ Erfahrungen (z. B. verzerrte Wahrnehmung, Vorurteilen und Neigungen[bias], Scheinkorrelation…) basieren.“*</a:t>
            </a:r>
          </a:p>
        </p:txBody>
      </p:sp>
      <p:pic>
        <p:nvPicPr>
          <p:cNvPr id="41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71600"/>
            <a:ext cx="1355725" cy="15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Was sind Heuristiken</a:t>
            </a:r>
          </a:p>
        </p:txBody>
      </p:sp>
      <p:grpSp>
        <p:nvGrpSpPr>
          <p:cNvPr id="4104" name="Group 12"/>
          <p:cNvGrpSpPr>
            <a:grpSpLocks/>
          </p:cNvGrpSpPr>
          <p:nvPr/>
        </p:nvGrpSpPr>
        <p:grpSpPr bwMode="auto">
          <a:xfrm>
            <a:off x="7848600" y="152400"/>
            <a:ext cx="609600" cy="685800"/>
            <a:chOff x="2160" y="1824"/>
            <a:chExt cx="1680" cy="1632"/>
          </a:xfrm>
        </p:grpSpPr>
        <p:sp>
          <p:nvSpPr>
            <p:cNvPr id="4107"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4108"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4109"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4110"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4105" name="Text Box 19"/>
          <p:cNvSpPr txBox="1">
            <a:spLocks noChangeArrowheads="1"/>
          </p:cNvSpPr>
          <p:nvPr/>
        </p:nvSpPr>
        <p:spPr bwMode="auto">
          <a:xfrm>
            <a:off x="609600" y="5867400"/>
            <a:ext cx="1816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a:t>* Wikipedia: „Heuristik“, 2016</a:t>
            </a:r>
          </a:p>
        </p:txBody>
      </p:sp>
      <p:sp>
        <p:nvSpPr>
          <p:cNvPr id="4106" name="Line 20"/>
          <p:cNvSpPr>
            <a:spLocks noChangeShapeType="1"/>
          </p:cNvSpPr>
          <p:nvPr/>
        </p:nvSpPr>
        <p:spPr bwMode="auto">
          <a:xfrm>
            <a:off x="304800" y="58674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31747"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31748"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83675AE2-1EE7-437E-99F2-9BD931990769}" type="slidenum">
              <a:rPr lang="de-DE" smtClean="0"/>
              <a:pPr eaLnBrk="1" hangingPunct="1"/>
              <a:t>30</a:t>
            </a:fld>
            <a:endParaRPr lang="de-DE" smtClean="0"/>
          </a:p>
        </p:txBody>
      </p:sp>
      <p:sp>
        <p:nvSpPr>
          <p:cNvPr id="31749"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Heuristiken zur Lösung von Problemen</a:t>
            </a:r>
          </a:p>
        </p:txBody>
      </p:sp>
      <p:sp>
        <p:nvSpPr>
          <p:cNvPr id="139269" name="Text Box 1029"/>
          <p:cNvSpPr txBox="1">
            <a:spLocks noChangeArrowheads="1"/>
          </p:cNvSpPr>
          <p:nvPr/>
        </p:nvSpPr>
        <p:spPr bwMode="auto">
          <a:xfrm>
            <a:off x="1066800" y="1268413"/>
            <a:ext cx="716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1600" b="1">
                <a:solidFill>
                  <a:schemeClr val="accent2"/>
                </a:solidFill>
                <a:effectLst>
                  <a:outerShdw blurRad="38100" dist="38100" dir="2700000" algn="tl">
                    <a:srgbClr val="C0C0C0"/>
                  </a:outerShdw>
                </a:effectLst>
                <a:latin typeface="Arial" pitchFamily="34" charset="0"/>
                <a:cs typeface="Arial" pitchFamily="34" charset="0"/>
              </a:rPr>
              <a:t>Heuristiken</a:t>
            </a:r>
            <a:r>
              <a:rPr lang="de-DE" sz="1600" b="1">
                <a:solidFill>
                  <a:srgbClr val="800000"/>
                </a:solidFill>
                <a:effectLst>
                  <a:outerShdw blurRad="38100" dist="38100" dir="2700000" algn="tl">
                    <a:srgbClr val="C0C0C0"/>
                  </a:outerShdw>
                </a:effectLst>
                <a:latin typeface="Arial" pitchFamily="34" charset="0"/>
                <a:cs typeface="Arial" pitchFamily="34" charset="0"/>
              </a:rPr>
              <a:t> nutzen das problemlösende Denken </a:t>
            </a:r>
            <a:r>
              <a:rPr lang="de-DE" sz="1600" b="1">
                <a:solidFill>
                  <a:srgbClr val="FF3300"/>
                </a:solidFill>
                <a:effectLst>
                  <a:outerShdw blurRad="38100" dist="38100" dir="2700000" algn="tl">
                    <a:srgbClr val="C0C0C0"/>
                  </a:outerShdw>
                </a:effectLst>
                <a:latin typeface="Arial" pitchFamily="34" charset="0"/>
                <a:cs typeface="Arial" pitchFamily="34" charset="0"/>
              </a:rPr>
              <a:t>in spezieller Form</a:t>
            </a:r>
            <a:r>
              <a:rPr lang="de-DE" sz="1600" b="1">
                <a:solidFill>
                  <a:srgbClr val="800000"/>
                </a:solidFill>
                <a:effectLst>
                  <a:outerShdw blurRad="38100" dist="38100" dir="2700000" algn="tl">
                    <a:srgbClr val="C0C0C0"/>
                  </a:outerShdw>
                </a:effectLst>
                <a:latin typeface="Arial" pitchFamily="34" charset="0"/>
                <a:cs typeface="Arial" pitchFamily="34" charset="0"/>
              </a:rPr>
              <a:t>:</a:t>
            </a:r>
            <a:endParaRPr lang="de-DE" sz="1600" b="1" baseline="30000">
              <a:solidFill>
                <a:srgbClr val="800000"/>
              </a:solidFill>
              <a:effectLst>
                <a:outerShdw blurRad="38100" dist="38100" dir="2700000" algn="tl">
                  <a:srgbClr val="C0C0C0"/>
                </a:outerShdw>
              </a:effectLst>
              <a:latin typeface="Arial" pitchFamily="34" charset="0"/>
              <a:cs typeface="Arial" pitchFamily="34" charset="0"/>
            </a:endParaRPr>
          </a:p>
        </p:txBody>
      </p:sp>
      <p:sp>
        <p:nvSpPr>
          <p:cNvPr id="31751" name="Rectangle 1030"/>
          <p:cNvSpPr>
            <a:spLocks noChangeArrowheads="1"/>
          </p:cNvSpPr>
          <p:nvPr/>
        </p:nvSpPr>
        <p:spPr bwMode="auto">
          <a:xfrm>
            <a:off x="3276600" y="3048000"/>
            <a:ext cx="2362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Problemlösendes</a:t>
            </a:r>
          </a:p>
          <a:p>
            <a:pPr algn="ctr"/>
            <a:r>
              <a:rPr lang="de-DE" sz="1600" b="1"/>
              <a:t> </a:t>
            </a:r>
            <a:r>
              <a:rPr lang="de-DE" sz="1600" b="1">
                <a:solidFill>
                  <a:srgbClr val="333399"/>
                </a:solidFill>
              </a:rPr>
              <a:t>heuristisches</a:t>
            </a:r>
          </a:p>
          <a:p>
            <a:pPr algn="ctr"/>
            <a:r>
              <a:rPr lang="de-DE" sz="1600" b="1"/>
              <a:t> Denken</a:t>
            </a:r>
          </a:p>
        </p:txBody>
      </p:sp>
      <p:sp>
        <p:nvSpPr>
          <p:cNvPr id="31752" name="Rectangle 1031"/>
          <p:cNvSpPr>
            <a:spLocks noChangeArrowheads="1"/>
          </p:cNvSpPr>
          <p:nvPr/>
        </p:nvSpPr>
        <p:spPr bwMode="auto">
          <a:xfrm>
            <a:off x="914400" y="4038600"/>
            <a:ext cx="24384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Urteilendes Denken </a:t>
            </a:r>
          </a:p>
          <a:p>
            <a:pPr algn="ctr"/>
            <a:r>
              <a:rPr lang="de-DE" sz="1200"/>
              <a:t>Verschiedene</a:t>
            </a:r>
          </a:p>
          <a:p>
            <a:pPr algn="ctr"/>
            <a:r>
              <a:rPr lang="de-DE" sz="1200"/>
              <a:t> Lösungs-Alternativen werden</a:t>
            </a:r>
          </a:p>
          <a:p>
            <a:pPr algn="ctr"/>
            <a:r>
              <a:rPr lang="de-DE" sz="1200"/>
              <a:t> mit Hilfe heuristischer Regeln</a:t>
            </a:r>
          </a:p>
          <a:p>
            <a:pPr algn="ctr"/>
            <a:r>
              <a:rPr lang="de-DE" sz="1200"/>
              <a:t>gegeneinander abgewogen</a:t>
            </a:r>
            <a:endParaRPr lang="de-DE" sz="1200" b="1"/>
          </a:p>
        </p:txBody>
      </p:sp>
      <p:sp>
        <p:nvSpPr>
          <p:cNvPr id="31753" name="Rectangle 1032"/>
          <p:cNvSpPr>
            <a:spLocks noChangeArrowheads="1"/>
          </p:cNvSpPr>
          <p:nvPr/>
        </p:nvSpPr>
        <p:spPr bwMode="auto">
          <a:xfrm>
            <a:off x="5486400" y="1752600"/>
            <a:ext cx="25908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Schlussfolgerndes</a:t>
            </a:r>
          </a:p>
          <a:p>
            <a:pPr algn="ctr"/>
            <a:r>
              <a:rPr lang="de-DE" sz="1600" b="1"/>
              <a:t> Denken </a:t>
            </a:r>
          </a:p>
          <a:p>
            <a:pPr algn="ctr"/>
            <a:r>
              <a:rPr lang="de-DE" sz="1200"/>
              <a:t>Deduktive</a:t>
            </a:r>
          </a:p>
          <a:p>
            <a:pPr algn="ctr"/>
            <a:r>
              <a:rPr lang="de-DE" sz="1200"/>
              <a:t> Ableitung von Schlüssen </a:t>
            </a:r>
          </a:p>
          <a:p>
            <a:pPr algn="ctr"/>
            <a:r>
              <a:rPr lang="de-DE" sz="1200"/>
              <a:t>mit Hilfe heuristischer Regeln</a:t>
            </a:r>
          </a:p>
        </p:txBody>
      </p:sp>
      <p:sp>
        <p:nvSpPr>
          <p:cNvPr id="31754" name="Rectangle 1033"/>
          <p:cNvSpPr>
            <a:spLocks noChangeArrowheads="1"/>
          </p:cNvSpPr>
          <p:nvPr/>
        </p:nvSpPr>
        <p:spPr bwMode="auto">
          <a:xfrm>
            <a:off x="838200" y="1828800"/>
            <a:ext cx="2590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Induktives Denken</a:t>
            </a:r>
          </a:p>
          <a:p>
            <a:pPr algn="ctr"/>
            <a:r>
              <a:rPr lang="de-DE" sz="1200"/>
              <a:t>Abschätzung von</a:t>
            </a:r>
          </a:p>
          <a:p>
            <a:pPr algn="ctr"/>
            <a:r>
              <a:rPr lang="de-DE" sz="1200"/>
              <a:t> Lösungsmöglichkeiten mit Hilfe </a:t>
            </a:r>
          </a:p>
          <a:p>
            <a:pPr algn="ctr"/>
            <a:r>
              <a:rPr lang="de-DE" sz="1200"/>
              <a:t>heuristischer Strategien</a:t>
            </a:r>
          </a:p>
          <a:p>
            <a:pPr algn="ctr"/>
            <a:r>
              <a:rPr lang="de-DE" sz="1200"/>
              <a:t> </a:t>
            </a:r>
          </a:p>
        </p:txBody>
      </p:sp>
      <p:sp>
        <p:nvSpPr>
          <p:cNvPr id="31755" name="Rectangle 1034"/>
          <p:cNvSpPr>
            <a:spLocks noChangeArrowheads="1"/>
          </p:cNvSpPr>
          <p:nvPr/>
        </p:nvSpPr>
        <p:spPr bwMode="auto">
          <a:xfrm>
            <a:off x="5562600" y="4038600"/>
            <a:ext cx="2362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600" b="1"/>
              <a:t>Kreatives Denken</a:t>
            </a:r>
          </a:p>
          <a:p>
            <a:pPr algn="ctr"/>
            <a:r>
              <a:rPr lang="de-DE" sz="1200"/>
              <a:t>Erschaffung neuer Inhalte</a:t>
            </a:r>
          </a:p>
          <a:p>
            <a:pPr algn="ctr"/>
            <a:r>
              <a:rPr lang="de-DE" sz="1200"/>
              <a:t>durch kreative Verwendung</a:t>
            </a:r>
          </a:p>
          <a:p>
            <a:pPr algn="ctr"/>
            <a:r>
              <a:rPr lang="de-DE" sz="1200"/>
              <a:t> heuristischer Regeln</a:t>
            </a:r>
          </a:p>
        </p:txBody>
      </p:sp>
      <p:sp>
        <p:nvSpPr>
          <p:cNvPr id="31756" name="Line 1035"/>
          <p:cNvSpPr>
            <a:spLocks noChangeShapeType="1"/>
          </p:cNvSpPr>
          <p:nvPr/>
        </p:nvSpPr>
        <p:spPr bwMode="auto">
          <a:xfrm>
            <a:off x="2438400" y="2819400"/>
            <a:ext cx="1371600" cy="2286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7" name="Line 1036"/>
          <p:cNvSpPr>
            <a:spLocks noChangeShapeType="1"/>
          </p:cNvSpPr>
          <p:nvPr/>
        </p:nvSpPr>
        <p:spPr bwMode="auto">
          <a:xfrm flipV="1">
            <a:off x="2438400" y="3886200"/>
            <a:ext cx="1524000" cy="1524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8" name="Line 1037"/>
          <p:cNvSpPr>
            <a:spLocks noChangeShapeType="1"/>
          </p:cNvSpPr>
          <p:nvPr/>
        </p:nvSpPr>
        <p:spPr bwMode="auto">
          <a:xfrm>
            <a:off x="5029200" y="3886200"/>
            <a:ext cx="1143000" cy="1524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9" name="Line 1038"/>
          <p:cNvSpPr>
            <a:spLocks noChangeShapeType="1"/>
          </p:cNvSpPr>
          <p:nvPr/>
        </p:nvSpPr>
        <p:spPr bwMode="auto">
          <a:xfrm flipV="1">
            <a:off x="5105400" y="2819400"/>
            <a:ext cx="1295400" cy="2286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9280" name="Text Box 1040"/>
          <p:cNvSpPr txBox="1">
            <a:spLocks noChangeArrowheads="1"/>
          </p:cNvSpPr>
          <p:nvPr/>
        </p:nvSpPr>
        <p:spPr bwMode="auto">
          <a:xfrm>
            <a:off x="1066800" y="5486400"/>
            <a:ext cx="6569075"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de-DE" sz="1400" b="1">
                <a:solidFill>
                  <a:schemeClr val="accent2"/>
                </a:solidFill>
                <a:effectLst>
                  <a:outerShdw blurRad="38100" dist="38100" dir="2700000" algn="tl">
                    <a:srgbClr val="C0C0C0"/>
                  </a:outerShdw>
                </a:effectLst>
                <a:latin typeface="Arial" pitchFamily="34" charset="0"/>
                <a:cs typeface="Arial" pitchFamily="34" charset="0"/>
              </a:rPr>
              <a:t>Die Denkstrukturen werden gezielt auf das Handeln in einem unsicheren Handlungsraum fokussiert</a:t>
            </a:r>
            <a:endParaRPr lang="de-DE" sz="1200">
              <a:latin typeface="Arial" pitchFamily="34" charset="0"/>
              <a:cs typeface="Arial" pitchFamily="34" charset="0"/>
            </a:endParaRPr>
          </a:p>
        </p:txBody>
      </p:sp>
      <p:pic>
        <p:nvPicPr>
          <p:cNvPr id="31761" name="Picture 1041" descr="ZEIGR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400"/>
            <a:ext cx="5064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2" name="Group 1042"/>
          <p:cNvGrpSpPr>
            <a:grpSpLocks/>
          </p:cNvGrpSpPr>
          <p:nvPr/>
        </p:nvGrpSpPr>
        <p:grpSpPr bwMode="auto">
          <a:xfrm>
            <a:off x="7848600" y="152400"/>
            <a:ext cx="609600" cy="685800"/>
            <a:chOff x="2160" y="1824"/>
            <a:chExt cx="1680" cy="1632"/>
          </a:xfrm>
        </p:grpSpPr>
        <p:sp>
          <p:nvSpPr>
            <p:cNvPr id="31763"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1764"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1765"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1766"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32771"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32772"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0A60AAC8-2C2B-4CBB-9506-F726FC013731}" type="slidenum">
              <a:rPr lang="de-DE" smtClean="0"/>
              <a:pPr eaLnBrk="1" hangingPunct="1"/>
              <a:t>31</a:t>
            </a:fld>
            <a:endParaRPr lang="de-DE" smtClean="0"/>
          </a:p>
        </p:txBody>
      </p:sp>
      <p:sp>
        <p:nvSpPr>
          <p:cNvPr id="32773" name="Text Box 3"/>
          <p:cNvSpPr txBox="1">
            <a:spLocks noChangeArrowheads="1"/>
          </p:cNvSpPr>
          <p:nvPr/>
        </p:nvSpPr>
        <p:spPr bwMode="auto">
          <a:xfrm>
            <a:off x="381000" y="5791200"/>
            <a:ext cx="8828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baseline="30000"/>
              <a:t>1</a:t>
            </a:r>
            <a:r>
              <a:rPr lang="de-DE" sz="1000"/>
              <a:t> Nach: Allgemeine Psychologie für Bachelor: Denken-Urteilen-Entscheiden-Problemlösen ; Lesen, Hören, Lernen im Web; Betsch,T.;Funke,J.;Plessner,H.</a:t>
            </a:r>
          </a:p>
          <a:p>
            <a:pPr eaLnBrk="1" hangingPunct="1"/>
            <a:r>
              <a:rPr lang="de-DE" sz="1000"/>
              <a:t>2011,XII,222 S.33 Abb. Mit Hörbeiträgen und weiteren kostenlosen Zusatzmaterialien im Web; Mit Online Extras, Softcover,ISBN:978-3-642-12473-0</a:t>
            </a:r>
          </a:p>
        </p:txBody>
      </p:sp>
      <p:sp>
        <p:nvSpPr>
          <p:cNvPr id="115716" name="Text Box 4"/>
          <p:cNvSpPr txBox="1">
            <a:spLocks noChangeArrowheads="1"/>
          </p:cNvSpPr>
          <p:nvPr/>
        </p:nvSpPr>
        <p:spPr bwMode="auto">
          <a:xfrm>
            <a:off x="685800" y="1169988"/>
            <a:ext cx="7875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sz="2000" b="1">
                <a:solidFill>
                  <a:srgbClr val="800000"/>
                </a:solidFill>
                <a:effectLst>
                  <a:outerShdw blurRad="38100" dist="38100" dir="2700000" algn="tl">
                    <a:srgbClr val="C0C0C0"/>
                  </a:outerShdw>
                </a:effectLst>
                <a:latin typeface="Arial" pitchFamily="34" charset="0"/>
                <a:cs typeface="Arial" pitchFamily="34" charset="0"/>
              </a:rPr>
              <a:t>Die verschiedenen </a:t>
            </a:r>
            <a:r>
              <a:rPr lang="de-DE" sz="2000" b="1">
                <a:solidFill>
                  <a:srgbClr val="FF0000"/>
                </a:solidFill>
                <a:effectLst>
                  <a:outerShdw blurRad="38100" dist="38100" dir="2700000" algn="tl">
                    <a:srgbClr val="C0C0C0"/>
                  </a:outerShdw>
                </a:effectLst>
                <a:latin typeface="Arial" pitchFamily="34" charset="0"/>
                <a:cs typeface="Arial" pitchFamily="34" charset="0"/>
              </a:rPr>
              <a:t>Phasen des Problemlösens  </a:t>
            </a:r>
            <a:r>
              <a:rPr lang="de-DE" sz="2000" b="1">
                <a:effectLst>
                  <a:outerShdw blurRad="38100" dist="38100" dir="2700000" algn="tl">
                    <a:srgbClr val="C0C0C0"/>
                  </a:outerShdw>
                </a:effectLst>
                <a:latin typeface="Arial" pitchFamily="34" charset="0"/>
                <a:cs typeface="Arial" pitchFamily="34" charset="0"/>
              </a:rPr>
              <a:t>sind durch </a:t>
            </a:r>
          </a:p>
          <a:p>
            <a:pPr>
              <a:defRPr/>
            </a:pPr>
            <a:r>
              <a:rPr lang="de-DE" sz="2000" b="1">
                <a:effectLst>
                  <a:outerShdw blurRad="38100" dist="38100" dir="2700000" algn="tl">
                    <a:srgbClr val="C0C0C0"/>
                  </a:outerShdw>
                </a:effectLst>
                <a:latin typeface="Arial" pitchFamily="34" charset="0"/>
                <a:cs typeface="Arial" pitchFamily="34" charset="0"/>
              </a:rPr>
              <a:t>jeweils charakteristische</a:t>
            </a:r>
            <a:r>
              <a:rPr lang="de-DE" sz="2000" b="1">
                <a:solidFill>
                  <a:srgbClr val="FF0000"/>
                </a:solidFill>
                <a:effectLst>
                  <a:outerShdw blurRad="38100" dist="38100" dir="2700000" algn="tl">
                    <a:srgbClr val="C0C0C0"/>
                  </a:outerShdw>
                </a:effectLst>
                <a:latin typeface="Arial" pitchFamily="34" charset="0"/>
                <a:cs typeface="Arial" pitchFamily="34" charset="0"/>
              </a:rPr>
              <a:t> </a:t>
            </a:r>
            <a:r>
              <a:rPr lang="de-DE" sz="2000" b="1">
                <a:solidFill>
                  <a:schemeClr val="accent2"/>
                </a:solidFill>
                <a:effectLst>
                  <a:outerShdw blurRad="38100" dist="38100" dir="2700000" algn="tl">
                    <a:srgbClr val="C0C0C0"/>
                  </a:outerShdw>
                </a:effectLst>
                <a:latin typeface="Arial" pitchFamily="34" charset="0"/>
                <a:cs typeface="Arial" pitchFamily="34" charset="0"/>
              </a:rPr>
              <a:t>kognitive Aktivitäten</a:t>
            </a:r>
            <a:r>
              <a:rPr lang="de-DE" sz="2000" b="1">
                <a:solidFill>
                  <a:srgbClr val="800000"/>
                </a:solidFill>
                <a:effectLst>
                  <a:outerShdw blurRad="38100" dist="38100" dir="2700000" algn="tl">
                    <a:srgbClr val="C0C0C0"/>
                  </a:outerShdw>
                </a:effectLst>
                <a:latin typeface="Arial" pitchFamily="34" charset="0"/>
                <a:cs typeface="Arial" pitchFamily="34" charset="0"/>
              </a:rPr>
              <a:t> gekennzeichnet:</a:t>
            </a:r>
            <a:r>
              <a:rPr lang="de-DE" sz="2000" b="1" baseline="30000">
                <a:solidFill>
                  <a:srgbClr val="800000"/>
                </a:solidFill>
                <a:effectLst>
                  <a:outerShdw blurRad="38100" dist="38100" dir="2700000" algn="tl">
                    <a:srgbClr val="C0C0C0"/>
                  </a:outerShdw>
                </a:effectLst>
                <a:latin typeface="Arial" pitchFamily="34" charset="0"/>
                <a:cs typeface="Arial" pitchFamily="34" charset="0"/>
              </a:rPr>
              <a:t>1</a:t>
            </a:r>
          </a:p>
        </p:txBody>
      </p:sp>
      <p:sp>
        <p:nvSpPr>
          <p:cNvPr id="32775" name="Line 16"/>
          <p:cNvSpPr>
            <a:spLocks noChangeShapeType="1"/>
          </p:cNvSpPr>
          <p:nvPr/>
        </p:nvSpPr>
        <p:spPr bwMode="auto">
          <a:xfrm>
            <a:off x="381000" y="57912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2776" name="Group 48"/>
          <p:cNvGrpSpPr>
            <a:grpSpLocks/>
          </p:cNvGrpSpPr>
          <p:nvPr/>
        </p:nvGrpSpPr>
        <p:grpSpPr bwMode="auto">
          <a:xfrm>
            <a:off x="838200" y="2209800"/>
            <a:ext cx="7162800" cy="3124200"/>
            <a:chOff x="624" y="1296"/>
            <a:chExt cx="4512" cy="1968"/>
          </a:xfrm>
        </p:grpSpPr>
        <p:grpSp>
          <p:nvGrpSpPr>
            <p:cNvPr id="32783" name="Group 24"/>
            <p:cNvGrpSpPr>
              <a:grpSpLocks/>
            </p:cNvGrpSpPr>
            <p:nvPr/>
          </p:nvGrpSpPr>
          <p:grpSpPr bwMode="auto">
            <a:xfrm>
              <a:off x="624" y="1920"/>
              <a:ext cx="4512" cy="432"/>
              <a:chOff x="624" y="1728"/>
              <a:chExt cx="4512" cy="432"/>
            </a:xfrm>
          </p:grpSpPr>
          <p:sp>
            <p:nvSpPr>
              <p:cNvPr id="32807" name="AutoShape 7"/>
              <p:cNvSpPr>
                <a:spLocks noChangeArrowheads="1"/>
              </p:cNvSpPr>
              <p:nvPr/>
            </p:nvSpPr>
            <p:spPr bwMode="auto">
              <a:xfrm>
                <a:off x="1488" y="1728"/>
                <a:ext cx="1008" cy="432"/>
              </a:xfrm>
              <a:prstGeom prst="chevron">
                <a:avLst>
                  <a:gd name="adj" fmla="val 58333"/>
                </a:avLst>
              </a:prstGeom>
              <a:noFill/>
              <a:ln w="2857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1"/>
                  <a:t>      </a:t>
                </a:r>
              </a:p>
              <a:p>
                <a:pPr algn="ctr"/>
                <a:r>
                  <a:rPr lang="de-DE" sz="1200" b="1"/>
                  <a:t>  Problem-</a:t>
                </a:r>
              </a:p>
              <a:p>
                <a:pPr algn="ctr"/>
                <a:r>
                  <a:rPr lang="de-DE" sz="1200" b="1"/>
                  <a:t>        Identifikation</a:t>
                </a:r>
              </a:p>
              <a:p>
                <a:pPr algn="ctr"/>
                <a:endParaRPr lang="de-DE" sz="1200" b="1"/>
              </a:p>
            </p:txBody>
          </p:sp>
          <p:sp>
            <p:nvSpPr>
              <p:cNvPr id="32808" name="AutoShape 12"/>
              <p:cNvSpPr>
                <a:spLocks noChangeArrowheads="1"/>
              </p:cNvSpPr>
              <p:nvPr/>
            </p:nvSpPr>
            <p:spPr bwMode="auto">
              <a:xfrm>
                <a:off x="624" y="1728"/>
                <a:ext cx="1008" cy="432"/>
              </a:xfrm>
              <a:prstGeom prst="chevron">
                <a:avLst>
                  <a:gd name="adj" fmla="val 58333"/>
                </a:avLst>
              </a:prstGeom>
              <a:noFill/>
              <a:ln w="28575">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1"/>
                  <a:t> Situations-</a:t>
                </a:r>
              </a:p>
              <a:p>
                <a:pPr algn="ctr"/>
                <a:r>
                  <a:rPr lang="de-DE" sz="1200" b="1"/>
                  <a:t>        analyse und </a:t>
                </a:r>
              </a:p>
              <a:p>
                <a:pPr algn="ctr"/>
                <a:r>
                  <a:rPr lang="de-DE" sz="1200" b="1"/>
                  <a:t>Zielbildung</a:t>
                </a:r>
              </a:p>
            </p:txBody>
          </p:sp>
          <p:sp>
            <p:nvSpPr>
              <p:cNvPr id="32809" name="AutoShape 13"/>
              <p:cNvSpPr>
                <a:spLocks noChangeArrowheads="1"/>
              </p:cNvSpPr>
              <p:nvPr/>
            </p:nvSpPr>
            <p:spPr bwMode="auto">
              <a:xfrm>
                <a:off x="2352" y="1728"/>
                <a:ext cx="1008" cy="432"/>
              </a:xfrm>
              <a:prstGeom prst="chevron">
                <a:avLst>
                  <a:gd name="adj" fmla="val 58333"/>
                </a:avLst>
              </a:prstGeom>
              <a:noFill/>
              <a:ln w="28575">
                <a:solidFill>
                  <a:srgbClr val="99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1"/>
                  <a:t>Plan-</a:t>
                </a:r>
              </a:p>
              <a:p>
                <a:pPr algn="ctr"/>
                <a:r>
                  <a:rPr lang="de-DE" sz="1200" b="1"/>
                  <a:t>       Erstellung</a:t>
                </a:r>
              </a:p>
            </p:txBody>
          </p:sp>
          <p:sp>
            <p:nvSpPr>
              <p:cNvPr id="32810" name="AutoShape 14"/>
              <p:cNvSpPr>
                <a:spLocks noChangeArrowheads="1"/>
              </p:cNvSpPr>
              <p:nvPr/>
            </p:nvSpPr>
            <p:spPr bwMode="auto">
              <a:xfrm>
                <a:off x="3216" y="1728"/>
                <a:ext cx="1008" cy="432"/>
              </a:xfrm>
              <a:prstGeom prst="chevron">
                <a:avLst>
                  <a:gd name="adj" fmla="val 58333"/>
                </a:avLst>
              </a:prstGeom>
              <a:noFill/>
              <a:ln w="28575">
                <a:solidFill>
                  <a:srgbClr val="6666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1"/>
                  <a:t>Plan-</a:t>
                </a:r>
              </a:p>
              <a:p>
                <a:pPr algn="ctr"/>
                <a:r>
                  <a:rPr lang="de-DE" sz="1200" b="1"/>
                  <a:t>      ausführung</a:t>
                </a:r>
              </a:p>
            </p:txBody>
          </p:sp>
          <p:sp>
            <p:nvSpPr>
              <p:cNvPr id="32811" name="AutoShape 15"/>
              <p:cNvSpPr>
                <a:spLocks noChangeArrowheads="1"/>
              </p:cNvSpPr>
              <p:nvPr/>
            </p:nvSpPr>
            <p:spPr bwMode="auto">
              <a:xfrm>
                <a:off x="4128" y="1728"/>
                <a:ext cx="1008" cy="432"/>
              </a:xfrm>
              <a:prstGeom prst="chevron">
                <a:avLst>
                  <a:gd name="adj" fmla="val 58333"/>
                </a:avLst>
              </a:prstGeom>
              <a:noFill/>
              <a:ln w="28575">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200" b="1"/>
                  <a:t>     Ergebnis-</a:t>
                </a:r>
              </a:p>
              <a:p>
                <a:pPr algn="ctr"/>
                <a:r>
                  <a:rPr lang="de-DE" sz="1200" b="1"/>
                  <a:t>     Bewertung</a:t>
                </a:r>
              </a:p>
            </p:txBody>
          </p:sp>
        </p:grpSp>
        <p:sp>
          <p:nvSpPr>
            <p:cNvPr id="32784" name="AutoShape 25"/>
            <p:cNvSpPr>
              <a:spLocks noChangeArrowheads="1"/>
            </p:cNvSpPr>
            <p:nvPr/>
          </p:nvSpPr>
          <p:spPr bwMode="auto">
            <a:xfrm>
              <a:off x="2496" y="1296"/>
              <a:ext cx="720" cy="432"/>
            </a:xfrm>
            <a:prstGeom prst="roundRect">
              <a:avLst>
                <a:gd name="adj" fmla="val 16667"/>
              </a:avLst>
            </a:prstGeom>
            <a:noFill/>
            <a:ln w="19050">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1" i="1"/>
                <a:t>Informations-</a:t>
              </a:r>
            </a:p>
            <a:p>
              <a:pPr algn="ctr"/>
              <a:r>
                <a:rPr lang="de-DE" sz="1000" b="1" i="1"/>
                <a:t>Beschaffung </a:t>
              </a:r>
            </a:p>
            <a:p>
              <a:pPr algn="ctr"/>
              <a:r>
                <a:rPr lang="de-DE" sz="1000" b="1" i="1"/>
                <a:t>und</a:t>
              </a:r>
            </a:p>
            <a:p>
              <a:pPr algn="ctr"/>
              <a:r>
                <a:rPr lang="de-DE" sz="1000" b="1" i="1"/>
                <a:t> -Management</a:t>
              </a:r>
            </a:p>
          </p:txBody>
        </p:sp>
        <p:sp>
          <p:nvSpPr>
            <p:cNvPr id="32785" name="AutoShape 26"/>
            <p:cNvSpPr>
              <a:spLocks noChangeArrowheads="1"/>
            </p:cNvSpPr>
            <p:nvPr/>
          </p:nvSpPr>
          <p:spPr bwMode="auto">
            <a:xfrm>
              <a:off x="816" y="2544"/>
              <a:ext cx="576" cy="240"/>
            </a:xfrm>
            <a:prstGeom prst="roundRect">
              <a:avLst>
                <a:gd name="adj" fmla="val 16667"/>
              </a:avLst>
            </a:prstGeom>
            <a:noFill/>
            <a:ln w="19050">
              <a:solidFill>
                <a:srgbClr val="6666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1" i="1"/>
                <a:t>Zielbildung</a:t>
              </a:r>
            </a:p>
          </p:txBody>
        </p:sp>
        <p:sp>
          <p:nvSpPr>
            <p:cNvPr id="32786" name="AutoShape 27"/>
            <p:cNvSpPr>
              <a:spLocks noChangeArrowheads="1"/>
            </p:cNvSpPr>
            <p:nvPr/>
          </p:nvSpPr>
          <p:spPr bwMode="auto">
            <a:xfrm>
              <a:off x="1200" y="3024"/>
              <a:ext cx="720" cy="240"/>
            </a:xfrm>
            <a:prstGeom prst="roundRect">
              <a:avLst>
                <a:gd name="adj" fmla="val 16667"/>
              </a:avLst>
            </a:prstGeom>
            <a:noFill/>
            <a:ln w="19050">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1" i="1"/>
                <a:t>Entscheiden</a:t>
              </a:r>
              <a:endParaRPr lang="de-DE" sz="1000" b="1"/>
            </a:p>
          </p:txBody>
        </p:sp>
        <p:sp>
          <p:nvSpPr>
            <p:cNvPr id="32787" name="AutoShape 28"/>
            <p:cNvSpPr>
              <a:spLocks noChangeArrowheads="1"/>
            </p:cNvSpPr>
            <p:nvPr/>
          </p:nvSpPr>
          <p:spPr bwMode="auto">
            <a:xfrm>
              <a:off x="1584" y="2544"/>
              <a:ext cx="720" cy="240"/>
            </a:xfrm>
            <a:prstGeom prst="roundRect">
              <a:avLst>
                <a:gd name="adj" fmla="val 16667"/>
              </a:avLst>
            </a:prstGeom>
            <a:noFill/>
            <a:ln w="19050">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1" i="1"/>
                <a:t>Modellbildung</a:t>
              </a:r>
            </a:p>
          </p:txBody>
        </p:sp>
        <p:sp>
          <p:nvSpPr>
            <p:cNvPr id="32788" name="AutoShape 29"/>
            <p:cNvSpPr>
              <a:spLocks noChangeArrowheads="1"/>
            </p:cNvSpPr>
            <p:nvPr/>
          </p:nvSpPr>
          <p:spPr bwMode="auto">
            <a:xfrm>
              <a:off x="2592" y="2544"/>
              <a:ext cx="528" cy="240"/>
            </a:xfrm>
            <a:prstGeom prst="roundRect">
              <a:avLst>
                <a:gd name="adj" fmla="val 16667"/>
              </a:avLst>
            </a:prstGeom>
            <a:noFill/>
            <a:ln w="19050">
              <a:solidFill>
                <a:srgbClr val="99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1" i="1"/>
                <a:t>Planen</a:t>
              </a:r>
            </a:p>
          </p:txBody>
        </p:sp>
        <p:sp>
          <p:nvSpPr>
            <p:cNvPr id="32789" name="AutoShape 30"/>
            <p:cNvSpPr>
              <a:spLocks noChangeArrowheads="1"/>
            </p:cNvSpPr>
            <p:nvPr/>
          </p:nvSpPr>
          <p:spPr bwMode="auto">
            <a:xfrm>
              <a:off x="3360" y="2544"/>
              <a:ext cx="576" cy="240"/>
            </a:xfrm>
            <a:prstGeom prst="roundRect">
              <a:avLst>
                <a:gd name="adj" fmla="val 16667"/>
              </a:avLst>
            </a:prstGeom>
            <a:noFill/>
            <a:ln w="19050">
              <a:solidFill>
                <a:srgbClr val="6666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1" i="1"/>
                <a:t>Kontrolle</a:t>
              </a:r>
            </a:p>
          </p:txBody>
        </p:sp>
        <p:sp>
          <p:nvSpPr>
            <p:cNvPr id="32790" name="AutoShape 31"/>
            <p:cNvSpPr>
              <a:spLocks noChangeArrowheads="1"/>
            </p:cNvSpPr>
            <p:nvPr/>
          </p:nvSpPr>
          <p:spPr bwMode="auto">
            <a:xfrm>
              <a:off x="4224" y="2544"/>
              <a:ext cx="720" cy="240"/>
            </a:xfrm>
            <a:prstGeom prst="roundRect">
              <a:avLst>
                <a:gd name="adj" fmla="val 16667"/>
              </a:avLst>
            </a:prstGeom>
            <a:noFill/>
            <a:ln w="19050">
              <a:solidFill>
                <a:srgbClr val="0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1000" b="1" i="1"/>
                <a:t>Selbstreflexion</a:t>
              </a:r>
            </a:p>
          </p:txBody>
        </p:sp>
        <p:sp>
          <p:nvSpPr>
            <p:cNvPr id="32791" name="Line 32"/>
            <p:cNvSpPr>
              <a:spLocks noChangeShapeType="1"/>
            </p:cNvSpPr>
            <p:nvPr/>
          </p:nvSpPr>
          <p:spPr bwMode="auto">
            <a:xfrm>
              <a:off x="1104" y="1824"/>
              <a:ext cx="34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2" name="Line 33"/>
            <p:cNvSpPr>
              <a:spLocks noChangeShapeType="1"/>
            </p:cNvSpPr>
            <p:nvPr/>
          </p:nvSpPr>
          <p:spPr bwMode="auto">
            <a:xfrm>
              <a:off x="2832" y="1728"/>
              <a:ext cx="0" cy="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3" name="Line 34"/>
            <p:cNvSpPr>
              <a:spLocks noChangeShapeType="1"/>
            </p:cNvSpPr>
            <p:nvPr/>
          </p:nvSpPr>
          <p:spPr bwMode="auto">
            <a:xfrm>
              <a:off x="1104" y="182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4" name="Line 35"/>
            <p:cNvSpPr>
              <a:spLocks noChangeShapeType="1"/>
            </p:cNvSpPr>
            <p:nvPr/>
          </p:nvSpPr>
          <p:spPr bwMode="auto">
            <a:xfrm>
              <a:off x="1968" y="182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5" name="Line 36"/>
            <p:cNvSpPr>
              <a:spLocks noChangeShapeType="1"/>
            </p:cNvSpPr>
            <p:nvPr/>
          </p:nvSpPr>
          <p:spPr bwMode="auto">
            <a:xfrm>
              <a:off x="2832" y="182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6" name="Line 37"/>
            <p:cNvSpPr>
              <a:spLocks noChangeShapeType="1"/>
            </p:cNvSpPr>
            <p:nvPr/>
          </p:nvSpPr>
          <p:spPr bwMode="auto">
            <a:xfrm>
              <a:off x="3648" y="182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7" name="Line 38"/>
            <p:cNvSpPr>
              <a:spLocks noChangeShapeType="1"/>
            </p:cNvSpPr>
            <p:nvPr/>
          </p:nvSpPr>
          <p:spPr bwMode="auto">
            <a:xfrm>
              <a:off x="4560" y="182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8" name="Line 39"/>
            <p:cNvSpPr>
              <a:spLocks noChangeShapeType="1"/>
            </p:cNvSpPr>
            <p:nvPr/>
          </p:nvSpPr>
          <p:spPr bwMode="auto">
            <a:xfrm>
              <a:off x="2448" y="2352"/>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799" name="Line 40"/>
            <p:cNvSpPr>
              <a:spLocks noChangeShapeType="1"/>
            </p:cNvSpPr>
            <p:nvPr/>
          </p:nvSpPr>
          <p:spPr bwMode="auto">
            <a:xfrm>
              <a:off x="720" y="2352"/>
              <a:ext cx="0" cy="5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0" name="Line 41"/>
            <p:cNvSpPr>
              <a:spLocks noChangeShapeType="1"/>
            </p:cNvSpPr>
            <p:nvPr/>
          </p:nvSpPr>
          <p:spPr bwMode="auto">
            <a:xfrm>
              <a:off x="1536" y="2352"/>
              <a:ext cx="0" cy="6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1" name="Line 42"/>
            <p:cNvSpPr>
              <a:spLocks noChangeShapeType="1"/>
            </p:cNvSpPr>
            <p:nvPr/>
          </p:nvSpPr>
          <p:spPr bwMode="auto">
            <a:xfrm>
              <a:off x="720" y="2928"/>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2" name="Line 43"/>
            <p:cNvSpPr>
              <a:spLocks noChangeShapeType="1"/>
            </p:cNvSpPr>
            <p:nvPr/>
          </p:nvSpPr>
          <p:spPr bwMode="auto">
            <a:xfrm>
              <a:off x="1104" y="235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3" name="Line 44"/>
            <p:cNvSpPr>
              <a:spLocks noChangeShapeType="1"/>
            </p:cNvSpPr>
            <p:nvPr/>
          </p:nvSpPr>
          <p:spPr bwMode="auto">
            <a:xfrm>
              <a:off x="1968" y="235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4" name="Line 45"/>
            <p:cNvSpPr>
              <a:spLocks noChangeShapeType="1"/>
            </p:cNvSpPr>
            <p:nvPr/>
          </p:nvSpPr>
          <p:spPr bwMode="auto">
            <a:xfrm>
              <a:off x="2832" y="235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5" name="Line 46"/>
            <p:cNvSpPr>
              <a:spLocks noChangeShapeType="1"/>
            </p:cNvSpPr>
            <p:nvPr/>
          </p:nvSpPr>
          <p:spPr bwMode="auto">
            <a:xfrm>
              <a:off x="3648" y="235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806" name="Line 47"/>
            <p:cNvSpPr>
              <a:spLocks noChangeShapeType="1"/>
            </p:cNvSpPr>
            <p:nvPr/>
          </p:nvSpPr>
          <p:spPr bwMode="auto">
            <a:xfrm>
              <a:off x="4560" y="235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2777" name="Rectangle 49"/>
          <p:cNvSpPr>
            <a:spLocks noChangeArrowheads="1"/>
          </p:cNvSpPr>
          <p:nvPr/>
        </p:nvSpPr>
        <p:spPr bwMode="auto">
          <a:xfrm>
            <a:off x="1219200" y="304800"/>
            <a:ext cx="493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solidFill>
                  <a:srgbClr val="333399"/>
                </a:solidFill>
                <a:latin typeface="Impact" pitchFamily="34" charset="0"/>
              </a:rPr>
              <a:t>Heuristiken zur Lösung von Problemen</a:t>
            </a:r>
          </a:p>
        </p:txBody>
      </p:sp>
      <p:grpSp>
        <p:nvGrpSpPr>
          <p:cNvPr id="32778" name="Group 50"/>
          <p:cNvGrpSpPr>
            <a:grpSpLocks/>
          </p:cNvGrpSpPr>
          <p:nvPr/>
        </p:nvGrpSpPr>
        <p:grpSpPr bwMode="auto">
          <a:xfrm>
            <a:off x="7848600" y="152400"/>
            <a:ext cx="609600" cy="685800"/>
            <a:chOff x="2160" y="1824"/>
            <a:chExt cx="1680" cy="1632"/>
          </a:xfrm>
        </p:grpSpPr>
        <p:sp>
          <p:nvSpPr>
            <p:cNvPr id="32779"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2780"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2781"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32782"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33795"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33796"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A3990A27-0F96-44DE-919D-56DF016FB862}" type="slidenum">
              <a:rPr lang="de-DE" smtClean="0"/>
              <a:pPr eaLnBrk="1" hangingPunct="1"/>
              <a:t>32</a:t>
            </a:fld>
            <a:endParaRPr lang="de-DE" smtClean="0"/>
          </a:p>
        </p:txBody>
      </p:sp>
      <p:sp>
        <p:nvSpPr>
          <p:cNvPr id="33797" name="Text Box 10"/>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sp>
        <p:nvSpPr>
          <p:cNvPr id="33798" name="Text Box 13"/>
          <p:cNvSpPr txBox="1">
            <a:spLocks noChangeArrowheads="1"/>
          </p:cNvSpPr>
          <p:nvPr/>
        </p:nvSpPr>
        <p:spPr bwMode="auto">
          <a:xfrm>
            <a:off x="3124200" y="1905000"/>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de-DE" sz="2400" b="1"/>
              <a:t>Danke für Ihre Aufmerksamkeit</a:t>
            </a:r>
            <a:r>
              <a:rPr lang="de-DE" sz="2400"/>
              <a:t> !</a:t>
            </a:r>
          </a:p>
        </p:txBody>
      </p:sp>
      <p:pic>
        <p:nvPicPr>
          <p:cNvPr id="33799" name="Picture 14" descr="C:\Users\dskrobotz\DADPriv\D_Skrobotz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505200"/>
            <a:ext cx="10906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15"/>
          <p:cNvSpPr txBox="1">
            <a:spLocks noChangeArrowheads="1"/>
          </p:cNvSpPr>
          <p:nvPr/>
        </p:nvSpPr>
        <p:spPr bwMode="auto">
          <a:xfrm>
            <a:off x="4267200" y="3429000"/>
            <a:ext cx="26797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a:t>Dipl.-Ing.</a:t>
            </a:r>
          </a:p>
          <a:p>
            <a:pPr eaLnBrk="1" hangingPunct="1"/>
            <a:r>
              <a:rPr lang="de-DE" sz="1200" b="1"/>
              <a:t>Dieter Skrobotz</a:t>
            </a:r>
            <a:endParaRPr lang="de-DE" sz="1200"/>
          </a:p>
          <a:p>
            <a:pPr eaLnBrk="1" hangingPunct="1"/>
            <a:r>
              <a:rPr lang="de-DE" sz="1200"/>
              <a:t>Projektentwicklung und -Beratung</a:t>
            </a:r>
          </a:p>
          <a:p>
            <a:pPr eaLnBrk="1" hangingPunct="1"/>
            <a:r>
              <a:rPr lang="de-DE" sz="1200"/>
              <a:t>Telematik, RFID, Komplexe Systeme</a:t>
            </a:r>
          </a:p>
          <a:p>
            <a:pPr eaLnBrk="1" hangingPunct="1"/>
            <a:r>
              <a:rPr lang="de-DE" sz="1200"/>
              <a:t> </a:t>
            </a:r>
          </a:p>
          <a:p>
            <a:pPr eaLnBrk="1" hangingPunct="1"/>
            <a:r>
              <a:rPr lang="en-GB" sz="1200"/>
              <a:t>Mobil: +49(0) 171 739 6709</a:t>
            </a:r>
            <a:endParaRPr lang="de-DE" sz="1200"/>
          </a:p>
          <a:p>
            <a:pPr eaLnBrk="1" hangingPunct="1"/>
            <a:r>
              <a:rPr lang="en-GB" sz="1200"/>
              <a:t>Mailto: dieter@skrobotz.de</a:t>
            </a:r>
            <a:endParaRPr lang="de-DE" sz="1200"/>
          </a:p>
          <a:p>
            <a:pPr eaLnBrk="1" hangingPunct="1"/>
            <a:r>
              <a:rPr lang="en-GB" sz="1200"/>
              <a:t>Tel.priv:. +49(0)30 6731912</a:t>
            </a:r>
            <a:endParaRPr lang="de-DE" sz="1200"/>
          </a:p>
          <a:p>
            <a:pPr eaLnBrk="1" hangingPunct="1"/>
            <a:endParaRPr lang="de-DE" sz="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5123"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5124"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1685B0CA-1CB1-42E7-BA57-EAEC47DF54A3}" type="slidenum">
              <a:rPr lang="de-DE" smtClean="0"/>
              <a:pPr eaLnBrk="1" hangingPunct="1"/>
              <a:t>4</a:t>
            </a:fld>
            <a:endParaRPr lang="de-DE" smtClean="0"/>
          </a:p>
        </p:txBody>
      </p:sp>
      <p:sp>
        <p:nvSpPr>
          <p:cNvPr id="5125" name="Text Box 2"/>
          <p:cNvSpPr txBox="1">
            <a:spLocks noChangeArrowheads="1"/>
          </p:cNvSpPr>
          <p:nvPr/>
        </p:nvSpPr>
        <p:spPr bwMode="auto">
          <a:xfrm>
            <a:off x="762000" y="2057400"/>
            <a:ext cx="7620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a:t>Erste Ansätze stammen aus dem 4. Jahrhundert vom griechischen Mathematiker </a:t>
            </a:r>
          </a:p>
          <a:p>
            <a:pPr eaLnBrk="1" hangingPunct="1"/>
            <a:r>
              <a:rPr lang="de-DE" sz="1600" b="1"/>
              <a:t>Pappos von Alexandria</a:t>
            </a:r>
            <a:r>
              <a:rPr lang="de-DE" sz="1600"/>
              <a:t>. Pappos entwickelte folgende Methode:</a:t>
            </a:r>
          </a:p>
          <a:p>
            <a:pPr eaLnBrk="1" hangingPunct="1">
              <a:buFontTx/>
              <a:buAutoNum type="arabicPeriod"/>
            </a:pPr>
            <a:r>
              <a:rPr lang="de-DE" sz="1600"/>
              <a:t>Betrachte das Problem als gelöst;</a:t>
            </a:r>
          </a:p>
          <a:p>
            <a:pPr eaLnBrk="1" hangingPunct="1">
              <a:buFontTx/>
              <a:buAutoNum type="arabicPeriod"/>
            </a:pPr>
            <a:r>
              <a:rPr lang="de-DE" sz="1600"/>
              <a:t>suche den Lösungsweg durch Rückwärtsschreiten (Analyse; engl. </a:t>
            </a:r>
            <a:r>
              <a:rPr lang="de-DE" sz="1600" i="1"/>
              <a:t>working backwards</a:t>
            </a:r>
            <a:r>
              <a:rPr lang="de-DE" sz="1600"/>
              <a:t>);</a:t>
            </a:r>
          </a:p>
          <a:p>
            <a:pPr eaLnBrk="1" hangingPunct="1">
              <a:buFontTx/>
              <a:buAutoNum type="arabicPeriod"/>
            </a:pPr>
            <a:r>
              <a:rPr lang="de-DE" sz="1600"/>
              <a:t>beweise durch Vorwärtsschreiten (Synthese; engl. </a:t>
            </a:r>
            <a:r>
              <a:rPr lang="de-DE" sz="1600" i="1"/>
              <a:t>working forwards</a:t>
            </a:r>
            <a:r>
              <a:rPr lang="de-DE" sz="1600"/>
              <a:t>), dass dieser Weg zur Lösung führt.</a:t>
            </a:r>
          </a:p>
          <a:p>
            <a:pPr eaLnBrk="1" hangingPunct="1"/>
            <a:endParaRPr lang="de-DE" sz="1600"/>
          </a:p>
          <a:p>
            <a:pPr eaLnBrk="1" hangingPunct="1"/>
            <a:endParaRPr lang="de-DE" sz="1600" b="1"/>
          </a:p>
        </p:txBody>
      </p:sp>
      <p:sp>
        <p:nvSpPr>
          <p:cNvPr id="5126" name="Text Box 3"/>
          <p:cNvSpPr txBox="1">
            <a:spLocks noChangeArrowheads="1"/>
          </p:cNvSpPr>
          <p:nvPr/>
        </p:nvSpPr>
        <p:spPr bwMode="auto">
          <a:xfrm>
            <a:off x="762000" y="5867400"/>
            <a:ext cx="652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000"/>
              <a:t>*ebenda</a:t>
            </a:r>
          </a:p>
        </p:txBody>
      </p:sp>
      <p:sp>
        <p:nvSpPr>
          <p:cNvPr id="5127" name="Line 6"/>
          <p:cNvSpPr>
            <a:spLocks noChangeShapeType="1"/>
          </p:cNvSpPr>
          <p:nvPr/>
        </p:nvSpPr>
        <p:spPr bwMode="auto">
          <a:xfrm>
            <a:off x="457200" y="58674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8727" name="Text Box 7"/>
          <p:cNvSpPr txBox="1">
            <a:spLocks noChangeArrowheads="1"/>
          </p:cNvSpPr>
          <p:nvPr/>
        </p:nvSpPr>
        <p:spPr bwMode="auto">
          <a:xfrm>
            <a:off x="762000" y="1500188"/>
            <a:ext cx="438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de-DE" b="1">
                <a:solidFill>
                  <a:srgbClr val="800000"/>
                </a:solidFill>
                <a:effectLst>
                  <a:outerShdw blurRad="38100" dist="38100" dir="2700000" algn="tl">
                    <a:srgbClr val="C0C0C0"/>
                  </a:outerShdw>
                </a:effectLst>
                <a:latin typeface="Arial" pitchFamily="34" charset="0"/>
                <a:cs typeface="Arial" pitchFamily="34" charset="0"/>
              </a:rPr>
              <a:t>Heuristiken gibt es seit dem Altertum:</a:t>
            </a:r>
            <a:r>
              <a:rPr lang="de-DE" b="1">
                <a:effectLst>
                  <a:outerShdw blurRad="38100" dist="38100" dir="2700000" algn="tl">
                    <a:srgbClr val="C0C0C0"/>
                  </a:outerShdw>
                </a:effectLst>
                <a:latin typeface="Arial" pitchFamily="34" charset="0"/>
                <a:cs typeface="Arial" pitchFamily="34" charset="0"/>
              </a:rPr>
              <a:t>*</a:t>
            </a:r>
          </a:p>
        </p:txBody>
      </p:sp>
      <p:pic>
        <p:nvPicPr>
          <p:cNvPr id="51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143000"/>
            <a:ext cx="876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Was sind Heuristiken</a:t>
            </a:r>
          </a:p>
        </p:txBody>
      </p:sp>
      <p:grpSp>
        <p:nvGrpSpPr>
          <p:cNvPr id="5131" name="Group 10"/>
          <p:cNvGrpSpPr>
            <a:grpSpLocks/>
          </p:cNvGrpSpPr>
          <p:nvPr/>
        </p:nvGrpSpPr>
        <p:grpSpPr bwMode="auto">
          <a:xfrm>
            <a:off x="7848600" y="152400"/>
            <a:ext cx="609600" cy="685800"/>
            <a:chOff x="2160" y="1824"/>
            <a:chExt cx="1680" cy="1632"/>
          </a:xfrm>
        </p:grpSpPr>
        <p:sp>
          <p:nvSpPr>
            <p:cNvPr id="5133"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5134"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5135"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5136"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5132" name="Text Box 16"/>
          <p:cNvSpPr txBox="1">
            <a:spLocks noChangeArrowheads="1"/>
          </p:cNvSpPr>
          <p:nvPr/>
        </p:nvSpPr>
        <p:spPr bwMode="auto">
          <a:xfrm>
            <a:off x="762000" y="3886200"/>
            <a:ext cx="8221663" cy="183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a:t>Weitere Ansätze: </a:t>
            </a:r>
            <a:r>
              <a:rPr lang="de-DE" sz="1600" b="1"/>
              <a:t>Bernard Bolzano (1781–1848)</a:t>
            </a:r>
          </a:p>
          <a:p>
            <a:pPr eaLnBrk="1" hangingPunct="1"/>
            <a:endParaRPr lang="de-DE" sz="1400"/>
          </a:p>
          <a:p>
            <a:pPr eaLnBrk="1" hangingPunct="1"/>
            <a:r>
              <a:rPr lang="de-DE" sz="1400"/>
              <a:t>"Ich glaube keineswegs, hier irgendein Verfahren bei dem Geschäfte des Nachdenkens angeben</a:t>
            </a:r>
          </a:p>
          <a:p>
            <a:pPr eaLnBrk="1" hangingPunct="1"/>
            <a:r>
              <a:rPr lang="de-DE" sz="1400"/>
              <a:t>zu können, das nicht von jedem guten Kopf schon längst wäre beobachtet worden; und ich verspreche</a:t>
            </a:r>
          </a:p>
          <a:p>
            <a:pPr eaLnBrk="1" hangingPunct="1"/>
            <a:r>
              <a:rPr lang="de-DE" sz="1400"/>
              <a:t>niemandem, daß er hier etwas in dieser Art ganz Neues antreffen werde, sondern ich werde</a:t>
            </a:r>
          </a:p>
          <a:p>
            <a:pPr eaLnBrk="1" hangingPunct="1"/>
            <a:r>
              <a:rPr lang="de-DE" sz="1400"/>
              <a:t>mich nur bemühen, die verschiedenen Regeln und Verfahrensarten, die der Talentvolle, meistens</a:t>
            </a:r>
          </a:p>
          <a:p>
            <a:pPr eaLnBrk="1" hangingPunct="1"/>
            <a:r>
              <a:rPr lang="de-DE" sz="1400"/>
              <a:t>ohne sich ihrer selbst bewußt zu sein, befolgt, in deutliche Worte zu fassen"</a:t>
            </a:r>
          </a:p>
          <a:p>
            <a:pPr eaLnBrk="1" hangingPunct="1"/>
            <a:r>
              <a:rPr lang="de-DE" sz="1400"/>
              <a:t>Bolzano (1837) zur Heuristik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umsplatzhalter 6"/>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6147" name="Fußzeilenplatzhalter 7"/>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6148" name="Foliennummernplatzhalter 8"/>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0F324E31-6439-416C-94EC-94E0C65B37FA}" type="slidenum">
              <a:rPr lang="de-DE" smtClean="0"/>
              <a:pPr eaLnBrk="1" hangingPunct="1"/>
              <a:t>5</a:t>
            </a:fld>
            <a:endParaRPr lang="de-DE" smtClean="0"/>
          </a:p>
        </p:txBody>
      </p:sp>
      <p:sp>
        <p:nvSpPr>
          <p:cNvPr id="6149" name="Text Box 2"/>
          <p:cNvSpPr txBox="1">
            <a:spLocks noChangeArrowheads="1"/>
          </p:cNvSpPr>
          <p:nvPr/>
        </p:nvSpPr>
        <p:spPr bwMode="auto">
          <a:xfrm>
            <a:off x="609600" y="1143000"/>
            <a:ext cx="8148638"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rgbClr val="800000"/>
                </a:solidFill>
              </a:rPr>
              <a:t>Bekannte</a:t>
            </a:r>
            <a:r>
              <a:rPr lang="de-DE" sz="1600" b="1">
                <a:solidFill>
                  <a:srgbClr val="660033"/>
                </a:solidFill>
              </a:rPr>
              <a:t> </a:t>
            </a:r>
            <a:r>
              <a:rPr lang="de-DE" sz="1600" b="1">
                <a:solidFill>
                  <a:schemeClr val="accent2"/>
                </a:solidFill>
              </a:rPr>
              <a:t>Moderne</a:t>
            </a:r>
            <a:r>
              <a:rPr lang="de-DE" sz="1600" b="1">
                <a:solidFill>
                  <a:srgbClr val="660033"/>
                </a:solidFill>
              </a:rPr>
              <a:t> </a:t>
            </a:r>
            <a:r>
              <a:rPr lang="de-DE" sz="1600" b="1">
                <a:solidFill>
                  <a:srgbClr val="800000"/>
                </a:solidFill>
              </a:rPr>
              <a:t>Heuristiken:</a:t>
            </a:r>
            <a:r>
              <a:rPr lang="de-DE" sz="1600">
                <a:solidFill>
                  <a:srgbClr val="800000"/>
                </a:solidFill>
              </a:rPr>
              <a:t> </a:t>
            </a:r>
          </a:p>
          <a:p>
            <a:pPr eaLnBrk="1" hangingPunct="1"/>
            <a:endParaRPr lang="de-DE" sz="1600">
              <a:solidFill>
                <a:srgbClr val="800000"/>
              </a:solidFill>
            </a:endParaRPr>
          </a:p>
          <a:p>
            <a:pPr eaLnBrk="1" hangingPunct="1"/>
            <a:r>
              <a:rPr lang="de-DE" sz="1600"/>
              <a:t>Heuristiken zur Lösung mathematischer Aufgaben und Probleme:</a:t>
            </a:r>
            <a:br>
              <a:rPr lang="de-DE" sz="1600"/>
            </a:br>
            <a:r>
              <a:rPr lang="de-DE" sz="1600"/>
              <a:t> [</a:t>
            </a:r>
            <a:r>
              <a:rPr lang="de-DE" sz="1600" b="1"/>
              <a:t>George (György) Pólya</a:t>
            </a:r>
            <a:r>
              <a:rPr lang="de-DE" sz="1600"/>
              <a:t> (1887-1985)]</a:t>
            </a:r>
          </a:p>
          <a:p>
            <a:pPr eaLnBrk="1" hangingPunct="1"/>
            <a:endParaRPr lang="de-DE" sz="1600"/>
          </a:p>
          <a:p>
            <a:pPr eaLnBrk="1" hangingPunct="1"/>
            <a:r>
              <a:rPr lang="de-DE" sz="1600"/>
              <a:t>Theorie des erfinderischen Problemlösens (TRIZ): [</a:t>
            </a:r>
            <a:r>
              <a:rPr lang="de-DE" sz="1600" b="1"/>
              <a:t>Genrich S. Altschuller</a:t>
            </a:r>
            <a:r>
              <a:rPr lang="de-DE" sz="1600"/>
              <a:t> (1926-1998)]</a:t>
            </a:r>
          </a:p>
          <a:p>
            <a:pPr eaLnBrk="1" hangingPunct="1"/>
            <a:endParaRPr lang="de-DE" sz="1600"/>
          </a:p>
          <a:p>
            <a:pPr eaLnBrk="1" hangingPunct="1"/>
            <a:r>
              <a:rPr lang="de-DE" sz="1600"/>
              <a:t>Systematische Heuristik als Methodologie der Ingenieurwissenschaften:</a:t>
            </a:r>
            <a:br>
              <a:rPr lang="de-DE" sz="1600"/>
            </a:br>
            <a:r>
              <a:rPr lang="de-DE" sz="1600"/>
              <a:t> [</a:t>
            </a:r>
            <a:r>
              <a:rPr lang="de-DE" sz="1600" b="1"/>
              <a:t>Johannes Max Müller</a:t>
            </a:r>
            <a:r>
              <a:rPr lang="de-DE" sz="1600"/>
              <a:t> (1921-2008): ]</a:t>
            </a:r>
          </a:p>
          <a:p>
            <a:pPr eaLnBrk="1" hangingPunct="1"/>
            <a:endParaRPr lang="de-DE" sz="1600"/>
          </a:p>
          <a:p>
            <a:pPr eaLnBrk="1" hangingPunct="1"/>
            <a:r>
              <a:rPr lang="de-DE" sz="1600"/>
              <a:t>Qualitativ-heuristische Sozialforschung: [</a:t>
            </a:r>
            <a:r>
              <a:rPr lang="de-DE" sz="1600" b="1"/>
              <a:t>Gerhard Kleining</a:t>
            </a:r>
            <a:r>
              <a:rPr lang="de-DE" sz="1600"/>
              <a:t> (*1926)]</a:t>
            </a:r>
          </a:p>
          <a:p>
            <a:pPr eaLnBrk="1" hangingPunct="1"/>
            <a:endParaRPr lang="de-DE" sz="1600"/>
          </a:p>
          <a:p>
            <a:pPr eaLnBrk="1" hangingPunct="1"/>
            <a:r>
              <a:rPr lang="de-DE" sz="1600"/>
              <a:t>Heuristiken für Entscheiden unter Unsicherheit: [</a:t>
            </a:r>
            <a:r>
              <a:rPr lang="de-DE" sz="1600" b="1"/>
              <a:t>Gerd Gigerenzer</a:t>
            </a:r>
            <a:r>
              <a:rPr lang="de-DE" sz="1600"/>
              <a:t>  (*1947)]</a:t>
            </a:r>
          </a:p>
          <a:p>
            <a:pPr eaLnBrk="1" hangingPunct="1"/>
            <a:endParaRPr lang="de-DE" sz="1600"/>
          </a:p>
          <a:p>
            <a:pPr eaLnBrk="1" hangingPunct="1"/>
            <a:r>
              <a:rPr lang="de-DE" sz="1600"/>
              <a:t>Urteilsheuristiken in der Denkpsychologie: </a:t>
            </a:r>
            <a:r>
              <a:rPr lang="de-DE" sz="1600" b="1"/>
              <a:t>Daniel Kahneman</a:t>
            </a:r>
            <a:r>
              <a:rPr lang="de-DE" sz="1600"/>
              <a:t> und </a:t>
            </a:r>
            <a:r>
              <a:rPr lang="de-DE" sz="1600" b="1"/>
              <a:t>Amos Tversky</a:t>
            </a:r>
            <a:r>
              <a:rPr lang="de-DE" sz="1600"/>
              <a:t> </a:t>
            </a:r>
          </a:p>
          <a:p>
            <a:pPr eaLnBrk="1" hangingPunct="1"/>
            <a:endParaRPr lang="de-DE" sz="1600"/>
          </a:p>
          <a:p>
            <a:pPr eaLnBrk="1" hangingPunct="1"/>
            <a:r>
              <a:rPr lang="de-DE" sz="1600"/>
              <a:t>Heuristiken zur Optimierung von IT-Anwendungslösungen (Schnelle Suche,</a:t>
            </a:r>
          </a:p>
          <a:p>
            <a:pPr eaLnBrk="1" hangingPunct="1"/>
            <a:r>
              <a:rPr lang="de-DE" sz="1600"/>
              <a:t>geringer Rechenaufwand+minimale Kosten):</a:t>
            </a:r>
          </a:p>
          <a:p>
            <a:pPr eaLnBrk="1" hangingPunct="1"/>
            <a:r>
              <a:rPr lang="de-DE" sz="1600"/>
              <a:t>    </a:t>
            </a:r>
            <a:r>
              <a:rPr lang="de-DE" sz="1600" b="1"/>
              <a:t>Fuzzy-Logik</a:t>
            </a:r>
            <a:r>
              <a:rPr lang="de-DE" sz="1600"/>
              <a:t>,</a:t>
            </a:r>
          </a:p>
          <a:p>
            <a:pPr eaLnBrk="1" hangingPunct="1"/>
            <a:r>
              <a:rPr lang="de-DE" sz="1600"/>
              <a:t>    </a:t>
            </a:r>
            <a:r>
              <a:rPr lang="de-DE" sz="1600" b="1"/>
              <a:t>Suche nach Viren</a:t>
            </a:r>
            <a:r>
              <a:rPr lang="de-DE" sz="1600"/>
              <a:t> anhand von typischen Merkmalen (Virensuchprogramme) </a:t>
            </a:r>
          </a:p>
        </p:txBody>
      </p:sp>
      <p:sp>
        <p:nvSpPr>
          <p:cNvPr id="6150"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Moderne Heuristiken</a:t>
            </a:r>
          </a:p>
        </p:txBody>
      </p:sp>
      <p:grpSp>
        <p:nvGrpSpPr>
          <p:cNvPr id="6151" name="Group 5"/>
          <p:cNvGrpSpPr>
            <a:grpSpLocks/>
          </p:cNvGrpSpPr>
          <p:nvPr/>
        </p:nvGrpSpPr>
        <p:grpSpPr bwMode="auto">
          <a:xfrm>
            <a:off x="7848600" y="152400"/>
            <a:ext cx="609600" cy="685800"/>
            <a:chOff x="2160" y="1824"/>
            <a:chExt cx="1680" cy="1632"/>
          </a:xfrm>
        </p:grpSpPr>
        <p:sp>
          <p:nvSpPr>
            <p:cNvPr id="6152"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6153"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6154"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6155"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7171"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7172"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7D0F1B4D-CE4F-4CBB-BDBB-AC7AFC131B7D}" type="slidenum">
              <a:rPr lang="de-DE" smtClean="0"/>
              <a:pPr eaLnBrk="1" hangingPunct="1"/>
              <a:t>6</a:t>
            </a:fld>
            <a:endParaRPr lang="de-DE" smtClean="0"/>
          </a:p>
        </p:txBody>
      </p:sp>
      <p:grpSp>
        <p:nvGrpSpPr>
          <p:cNvPr id="7173" name="Group 2050"/>
          <p:cNvGrpSpPr>
            <a:grpSpLocks/>
          </p:cNvGrpSpPr>
          <p:nvPr/>
        </p:nvGrpSpPr>
        <p:grpSpPr bwMode="auto">
          <a:xfrm>
            <a:off x="7848600" y="152400"/>
            <a:ext cx="609600" cy="685800"/>
            <a:chOff x="2160" y="1824"/>
            <a:chExt cx="1680" cy="1632"/>
          </a:xfrm>
        </p:grpSpPr>
        <p:sp>
          <p:nvSpPr>
            <p:cNvPr id="7180"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7181"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7182"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7183"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359431" name="Text Box 2055"/>
          <p:cNvSpPr txBox="1">
            <a:spLocks noChangeArrowheads="1"/>
          </p:cNvSpPr>
          <p:nvPr/>
        </p:nvSpPr>
        <p:spPr bwMode="auto">
          <a:xfrm>
            <a:off x="762000" y="1524000"/>
            <a:ext cx="4495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b="1" i="1">
                <a:solidFill>
                  <a:srgbClr val="FF0000"/>
                </a:solidFill>
                <a:effectLst>
                  <a:outerShdw blurRad="38100" dist="38100" dir="2700000" algn="tl">
                    <a:srgbClr val="C0C0C0"/>
                  </a:outerShdw>
                </a:effectLst>
                <a:latin typeface="Arial" pitchFamily="34" charset="0"/>
                <a:cs typeface="Times New Roman" pitchFamily="18" charset="0"/>
              </a:rPr>
              <a:t>Klassen von Heuristiken (1)</a:t>
            </a:r>
            <a:r>
              <a:rPr lang="de-DE" b="1" i="1">
                <a:effectLst>
                  <a:outerShdw blurRad="38100" dist="38100" dir="2700000" algn="tl">
                    <a:srgbClr val="C0C0C0"/>
                  </a:outerShdw>
                </a:effectLst>
                <a:latin typeface="Arial" pitchFamily="34" charset="0"/>
                <a:cs typeface="Times New Roman" pitchFamily="18" charset="0"/>
              </a:rPr>
              <a:t>*</a:t>
            </a:r>
            <a:endParaRPr lang="de-DE" b="1">
              <a:effectLst>
                <a:outerShdw blurRad="38100" dist="38100" dir="2700000" algn="tl">
                  <a:srgbClr val="C0C0C0"/>
                </a:outerShdw>
              </a:effectLst>
              <a:latin typeface="Arial" pitchFamily="34" charset="0"/>
              <a:cs typeface="Times New Roman" pitchFamily="18" charset="0"/>
            </a:endParaRPr>
          </a:p>
        </p:txBody>
      </p:sp>
      <p:sp>
        <p:nvSpPr>
          <p:cNvPr id="7175" name="Text Box 2056"/>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sp>
        <p:nvSpPr>
          <p:cNvPr id="7176"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Eigenschaften von Heuristiken</a:t>
            </a:r>
          </a:p>
        </p:txBody>
      </p:sp>
      <p:sp>
        <p:nvSpPr>
          <p:cNvPr id="7177" name="Text Box 2059"/>
          <p:cNvSpPr txBox="1">
            <a:spLocks noChangeArrowheads="1"/>
          </p:cNvSpPr>
          <p:nvPr/>
        </p:nvSpPr>
        <p:spPr bwMode="auto">
          <a:xfrm>
            <a:off x="677863" y="2117725"/>
            <a:ext cx="6772275"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i="1">
                <a:solidFill>
                  <a:schemeClr val="accent2"/>
                </a:solidFill>
                <a:cs typeface="Times New Roman" pitchFamily="18" charset="0"/>
              </a:rPr>
              <a:t>Alltags-Heuristiken</a:t>
            </a:r>
            <a:endParaRPr lang="de-DE" sz="1600" b="1">
              <a:solidFill>
                <a:schemeClr val="accent2"/>
              </a:solidFill>
              <a:cs typeface="Times New Roman" pitchFamily="18" charset="0"/>
            </a:endParaRPr>
          </a:p>
          <a:p>
            <a:pPr lvl="1" eaLnBrk="1" hangingPunct="1"/>
            <a:r>
              <a:rPr lang="de-DE" sz="1600" b="1">
                <a:cs typeface="Times New Roman" pitchFamily="18" charset="0"/>
              </a:rPr>
              <a:t>Zu unserer mentalen Grundausstattung gehörende Heuristiken </a:t>
            </a:r>
          </a:p>
          <a:p>
            <a:pPr lvl="1" eaLnBrk="1" hangingPunct="1"/>
            <a:r>
              <a:rPr lang="de-DE" sz="1600" b="1">
                <a:cs typeface="Times New Roman" pitchFamily="18" charset="0"/>
              </a:rPr>
              <a:t>(z.B. </a:t>
            </a:r>
            <a:r>
              <a:rPr lang="de-DE" sz="1600" b="1" i="1">
                <a:cs typeface="Courier New" pitchFamily="49" charset="0"/>
              </a:rPr>
              <a:t>Gigerenzer:</a:t>
            </a:r>
            <a:r>
              <a:rPr lang="de-DE" sz="1600" b="1">
                <a:cs typeface="Times New Roman" pitchFamily="18" charset="0"/>
              </a:rPr>
              <a:t> Blickheuristik beim Ball fangen)</a:t>
            </a:r>
          </a:p>
          <a:p>
            <a:pPr lvl="1" eaLnBrk="1" hangingPunct="1"/>
            <a:endParaRPr lang="de-DE" sz="1600" b="1" i="1">
              <a:solidFill>
                <a:schemeClr val="accent2"/>
              </a:solidFill>
              <a:cs typeface="Times New Roman" pitchFamily="18" charset="0"/>
            </a:endParaRPr>
          </a:p>
          <a:p>
            <a:pPr eaLnBrk="1" hangingPunct="1"/>
            <a:r>
              <a:rPr lang="de-DE" sz="1600" b="1" i="1">
                <a:solidFill>
                  <a:schemeClr val="accent2"/>
                </a:solidFill>
                <a:cs typeface="Times New Roman" pitchFamily="18" charset="0"/>
              </a:rPr>
              <a:t>Wirtschaftswissenschaftliche Heuristiken</a:t>
            </a:r>
            <a:endParaRPr lang="de-DE" sz="1600" b="1">
              <a:solidFill>
                <a:schemeClr val="accent2"/>
              </a:solidFill>
              <a:cs typeface="Times New Roman" pitchFamily="18" charset="0"/>
            </a:endParaRPr>
          </a:p>
          <a:p>
            <a:pPr lvl="1" eaLnBrk="1" hangingPunct="1"/>
            <a:r>
              <a:rPr lang="de-DE" sz="1600" b="1">
                <a:cs typeface="Times New Roman" pitchFamily="18" charset="0"/>
              </a:rPr>
              <a:t>Heuristisch gestützte Entscheidungsverfahren im Business</a:t>
            </a:r>
          </a:p>
          <a:p>
            <a:pPr lvl="1" eaLnBrk="1" hangingPunct="1"/>
            <a:r>
              <a:rPr lang="de-DE" sz="1600" b="1">
                <a:cs typeface="Times New Roman" pitchFamily="18" charset="0"/>
              </a:rPr>
              <a:t>Prozeß-Heuristiken</a:t>
            </a:r>
          </a:p>
          <a:p>
            <a:pPr lvl="2" eaLnBrk="1" hangingPunct="1">
              <a:buFontTx/>
              <a:buChar char="-"/>
            </a:pPr>
            <a:r>
              <a:rPr lang="de-DE" sz="1600" b="1">
                <a:cs typeface="Times New Roman" pitchFamily="18" charset="0"/>
              </a:rPr>
              <a:t>Betriebswirtschafts-Heuristiken</a:t>
            </a:r>
          </a:p>
          <a:p>
            <a:pPr lvl="2" eaLnBrk="1" hangingPunct="1">
              <a:buFontTx/>
              <a:buChar char="-"/>
            </a:pPr>
            <a:r>
              <a:rPr lang="de-DE" sz="1600" b="1">
                <a:cs typeface="Times New Roman" pitchFamily="18" charset="0"/>
              </a:rPr>
              <a:t>Projektmanagement-Heuristiken</a:t>
            </a:r>
          </a:p>
          <a:p>
            <a:pPr lvl="2" eaLnBrk="1" hangingPunct="1">
              <a:buFontTx/>
              <a:buChar char="-"/>
            </a:pPr>
            <a:r>
              <a:rPr lang="de-DE" sz="1600" b="1">
                <a:cs typeface="Times New Roman" pitchFamily="18" charset="0"/>
              </a:rPr>
              <a:t>Logistik-Heuristiken</a:t>
            </a:r>
          </a:p>
          <a:p>
            <a:pPr lvl="1" eaLnBrk="1" hangingPunct="1"/>
            <a:r>
              <a:rPr lang="de-DE" sz="1600" b="1">
                <a:cs typeface="Times New Roman" pitchFamily="18" charset="0"/>
              </a:rPr>
              <a:t>Systemgestaltungs-Heuristiken</a:t>
            </a:r>
          </a:p>
          <a:p>
            <a:pPr lvl="1" eaLnBrk="1" hangingPunct="1"/>
            <a:r>
              <a:rPr lang="de-DE" sz="1600" b="1">
                <a:cs typeface="Times New Roman" pitchFamily="18" charset="0"/>
              </a:rPr>
              <a:t>Operations Research (verwendet Heuristiken)</a:t>
            </a:r>
          </a:p>
        </p:txBody>
      </p:sp>
      <p:sp>
        <p:nvSpPr>
          <p:cNvPr id="359437" name="Rectangle 2061"/>
          <p:cNvSpPr>
            <a:spLocks noChangeArrowheads="1"/>
          </p:cNvSpPr>
          <p:nvPr/>
        </p:nvSpPr>
        <p:spPr bwMode="auto">
          <a:xfrm>
            <a:off x="457200" y="5791200"/>
            <a:ext cx="83820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sz="1200">
                <a:effectLst>
                  <a:outerShdw blurRad="38100" dist="38100" dir="2700000" algn="tl">
                    <a:srgbClr val="C0C0C0"/>
                  </a:outerShdw>
                </a:effectLst>
                <a:latin typeface="Arial" pitchFamily="34" charset="0"/>
                <a:cs typeface="Times New Roman" pitchFamily="18" charset="0"/>
              </a:rPr>
              <a:t>* Unvollständiger Überblick wegen der Vielfalt der Anwendungen und fehlender Systematisierung (Erfassungstand 2016)</a:t>
            </a:r>
          </a:p>
        </p:txBody>
      </p:sp>
      <p:sp>
        <p:nvSpPr>
          <p:cNvPr id="7179" name="Line 2062"/>
          <p:cNvSpPr>
            <a:spLocks noChangeShapeType="1"/>
          </p:cNvSpPr>
          <p:nvPr/>
        </p:nvSpPr>
        <p:spPr bwMode="auto">
          <a:xfrm>
            <a:off x="304800" y="57150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8195"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8196"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4FF03C43-2045-4341-90DD-5E5733EC9A08}" type="slidenum">
              <a:rPr lang="de-DE" smtClean="0"/>
              <a:pPr eaLnBrk="1" hangingPunct="1"/>
              <a:t>7</a:t>
            </a:fld>
            <a:endParaRPr lang="de-DE" smtClean="0"/>
          </a:p>
        </p:txBody>
      </p:sp>
      <p:grpSp>
        <p:nvGrpSpPr>
          <p:cNvPr id="8197" name="Group 2"/>
          <p:cNvGrpSpPr>
            <a:grpSpLocks/>
          </p:cNvGrpSpPr>
          <p:nvPr/>
        </p:nvGrpSpPr>
        <p:grpSpPr bwMode="auto">
          <a:xfrm>
            <a:off x="7848600" y="152400"/>
            <a:ext cx="609600" cy="685800"/>
            <a:chOff x="2160" y="1824"/>
            <a:chExt cx="1680" cy="1632"/>
          </a:xfrm>
        </p:grpSpPr>
        <p:sp>
          <p:nvSpPr>
            <p:cNvPr id="8202"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8203"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8204"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8205"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355335" name="Text Box 7"/>
          <p:cNvSpPr txBox="1">
            <a:spLocks noChangeArrowheads="1"/>
          </p:cNvSpPr>
          <p:nvPr/>
        </p:nvSpPr>
        <p:spPr bwMode="auto">
          <a:xfrm>
            <a:off x="838200" y="1219200"/>
            <a:ext cx="4495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b="1" i="1">
                <a:solidFill>
                  <a:srgbClr val="FF0000"/>
                </a:solidFill>
                <a:effectLst>
                  <a:outerShdw blurRad="38100" dist="38100" dir="2700000" algn="tl">
                    <a:srgbClr val="C0C0C0"/>
                  </a:outerShdw>
                </a:effectLst>
                <a:latin typeface="Arial" pitchFamily="34" charset="0"/>
                <a:cs typeface="Times New Roman" pitchFamily="18" charset="0"/>
              </a:rPr>
              <a:t>Klassen von Heuristiken (2)</a:t>
            </a:r>
            <a:endParaRPr lang="de-DE" b="1">
              <a:effectLst>
                <a:outerShdw blurRad="38100" dist="38100" dir="2700000" algn="tl">
                  <a:srgbClr val="C0C0C0"/>
                </a:outerShdw>
              </a:effectLst>
              <a:latin typeface="Arial" pitchFamily="34" charset="0"/>
              <a:cs typeface="Times New Roman" pitchFamily="18" charset="0"/>
            </a:endParaRPr>
          </a:p>
        </p:txBody>
      </p:sp>
      <p:sp>
        <p:nvSpPr>
          <p:cNvPr id="8199" name="Text Box 8"/>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sp>
        <p:nvSpPr>
          <p:cNvPr id="8200"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Eigenschaften von Heuristiken</a:t>
            </a:r>
          </a:p>
        </p:txBody>
      </p:sp>
      <p:sp>
        <p:nvSpPr>
          <p:cNvPr id="8201" name="Text Box 14"/>
          <p:cNvSpPr txBox="1">
            <a:spLocks noChangeArrowheads="1"/>
          </p:cNvSpPr>
          <p:nvPr/>
        </p:nvSpPr>
        <p:spPr bwMode="auto">
          <a:xfrm>
            <a:off x="609600" y="1600200"/>
            <a:ext cx="7072313"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i="1">
                <a:solidFill>
                  <a:srgbClr val="333399"/>
                </a:solidFill>
              </a:rPr>
              <a:t>Mathematik- Heuristiken</a:t>
            </a:r>
          </a:p>
          <a:p>
            <a:pPr lvl="2" eaLnBrk="1" hangingPunct="1"/>
            <a:r>
              <a:rPr lang="de-DE" sz="1600" b="1"/>
              <a:t>Lösung schwieriger Optimierungsprobleme</a:t>
            </a:r>
          </a:p>
          <a:p>
            <a:pPr lvl="2" eaLnBrk="1" hangingPunct="1"/>
            <a:r>
              <a:rPr lang="de-DE" sz="1600" b="1"/>
              <a:t>    - z.B. Komplexes Routing: Traveling Salesmann Problem</a:t>
            </a:r>
            <a:br>
              <a:rPr lang="de-DE" sz="1600" b="1"/>
            </a:br>
            <a:r>
              <a:rPr lang="de-DE" sz="1600" b="1"/>
              <a:t>Probleme ohne bekannten Lösungsansatz:</a:t>
            </a:r>
          </a:p>
          <a:p>
            <a:pPr lvl="2" eaLnBrk="1" hangingPunct="1"/>
            <a:r>
              <a:rPr lang="de-DE" sz="1600" b="1"/>
              <a:t>    -z.B. Randerkennung von Sensornetzen</a:t>
            </a:r>
          </a:p>
          <a:p>
            <a:pPr lvl="2" eaLnBrk="1" hangingPunct="1"/>
            <a:r>
              <a:rPr lang="de-DE" sz="1600" b="1"/>
              <a:t>Lösung spezieller kombinatorischer Probleme:</a:t>
            </a:r>
          </a:p>
          <a:p>
            <a:pPr lvl="2" eaLnBrk="1" hangingPunct="1"/>
            <a:r>
              <a:rPr lang="de-DE" sz="1600" b="1"/>
              <a:t>- z.B Tabu Search und Simulated Annealing</a:t>
            </a:r>
          </a:p>
          <a:p>
            <a:pPr eaLnBrk="1" hangingPunct="1"/>
            <a:endParaRPr lang="de-DE" sz="1600" b="1" i="1">
              <a:solidFill>
                <a:srgbClr val="333399"/>
              </a:solidFill>
              <a:cs typeface="Times New Roman" pitchFamily="18" charset="0"/>
            </a:endParaRPr>
          </a:p>
          <a:p>
            <a:pPr eaLnBrk="1" hangingPunct="1"/>
            <a:r>
              <a:rPr lang="de-DE" sz="1600" b="1" i="1">
                <a:solidFill>
                  <a:srgbClr val="333399"/>
                </a:solidFill>
                <a:cs typeface="Times New Roman" pitchFamily="18" charset="0"/>
              </a:rPr>
              <a:t>Lern-Heuristiken</a:t>
            </a:r>
            <a:endParaRPr lang="de-DE" sz="1600" b="1">
              <a:solidFill>
                <a:srgbClr val="333399"/>
              </a:solidFill>
              <a:cs typeface="Times New Roman" pitchFamily="18" charset="0"/>
            </a:endParaRPr>
          </a:p>
          <a:p>
            <a:pPr lvl="2" eaLnBrk="1" hangingPunct="1"/>
            <a:r>
              <a:rPr lang="de-DE" sz="1600" b="1">
                <a:cs typeface="Times New Roman" pitchFamily="18" charset="0"/>
              </a:rPr>
              <a:t>Lösungs-Heuristiken für (mathematische) Aufgaben in Schule</a:t>
            </a:r>
            <a:br>
              <a:rPr lang="de-DE" sz="1600" b="1">
                <a:cs typeface="Times New Roman" pitchFamily="18" charset="0"/>
              </a:rPr>
            </a:br>
            <a:r>
              <a:rPr lang="de-DE" sz="1600" b="1">
                <a:cs typeface="Times New Roman" pitchFamily="18" charset="0"/>
              </a:rPr>
              <a:t>und Ausbildung </a:t>
            </a:r>
            <a:r>
              <a:rPr lang="en-GB" sz="1600" b="1">
                <a:cs typeface="Times New Roman" pitchFamily="18" charset="0"/>
              </a:rPr>
              <a:t>(</a:t>
            </a:r>
            <a:r>
              <a:rPr lang="en-GB" sz="1600" b="1" i="1">
                <a:cs typeface="Courier New" pitchFamily="49" charset="0"/>
              </a:rPr>
              <a:t>Polya</a:t>
            </a:r>
            <a:r>
              <a:rPr lang="en-GB" sz="1600" b="1">
                <a:cs typeface="Courier New" pitchFamily="49" charset="0"/>
              </a:rPr>
              <a:t> u.a.</a:t>
            </a:r>
            <a:r>
              <a:rPr lang="en-GB" sz="1600" b="1">
                <a:cs typeface="Times New Roman" pitchFamily="18" charset="0"/>
              </a:rPr>
              <a:t>)</a:t>
            </a:r>
            <a:endParaRPr lang="de-DE" sz="1600" b="1">
              <a:cs typeface="Times New Roman" pitchFamily="18" charset="0"/>
            </a:endParaRPr>
          </a:p>
          <a:p>
            <a:pPr eaLnBrk="1" hangingPunct="1"/>
            <a:endParaRPr lang="de-DE" sz="1600" b="1" i="1">
              <a:solidFill>
                <a:srgbClr val="333399"/>
              </a:solidFill>
              <a:cs typeface="Times New Roman" pitchFamily="18" charset="0"/>
            </a:endParaRPr>
          </a:p>
          <a:p>
            <a:pPr eaLnBrk="1" hangingPunct="1"/>
            <a:r>
              <a:rPr lang="de-DE" sz="1600" b="1" i="1">
                <a:solidFill>
                  <a:srgbClr val="333399"/>
                </a:solidFill>
                <a:cs typeface="Times New Roman" pitchFamily="18" charset="0"/>
              </a:rPr>
              <a:t>Kognitions- Heuristiken</a:t>
            </a:r>
            <a:endParaRPr lang="de-DE" sz="1600" b="1">
              <a:solidFill>
                <a:srgbClr val="333399"/>
              </a:solidFill>
              <a:cs typeface="Times New Roman" pitchFamily="18" charset="0"/>
            </a:endParaRPr>
          </a:p>
          <a:p>
            <a:pPr lvl="1" eaLnBrk="1" hangingPunct="1"/>
            <a:r>
              <a:rPr lang="de-DE" sz="1600" b="1">
                <a:cs typeface="Times New Roman" pitchFamily="18" charset="0"/>
              </a:rPr>
              <a:t>	Kreativitäts-Heuristiken</a:t>
            </a:r>
          </a:p>
          <a:p>
            <a:pPr lvl="1" eaLnBrk="1" hangingPunct="1"/>
            <a:r>
              <a:rPr lang="de-DE" sz="1600" b="1">
                <a:cs typeface="Times New Roman" pitchFamily="18" charset="0"/>
              </a:rPr>
              <a:t>	Urteilsheuristiken</a:t>
            </a:r>
          </a:p>
          <a:p>
            <a:pPr lvl="1" eaLnBrk="1" hangingPunct="1"/>
            <a:r>
              <a:rPr lang="de-DE" sz="1600" b="1">
                <a:cs typeface="Times New Roman" pitchFamily="18" charset="0"/>
              </a:rPr>
              <a:t>	   - Urteilen unter Unsicherheit</a:t>
            </a:r>
          </a:p>
          <a:p>
            <a:pPr lvl="1" eaLnBrk="1" hangingPunct="1"/>
            <a:r>
              <a:rPr lang="de-DE" sz="1600" b="1">
                <a:cs typeface="Times New Roman" pitchFamily="18" charset="0"/>
              </a:rPr>
              <a:t>	   - Urteilen in begrenzter Rationalität</a:t>
            </a:r>
          </a:p>
          <a:p>
            <a:pPr lvl="1" eaLnBrk="1" hangingPunct="1"/>
            <a:r>
              <a:rPr lang="de-DE" sz="1600" b="1">
                <a:cs typeface="Times New Roman" pitchFamily="18" charset="0"/>
              </a:rPr>
              <a:t>           - Urteilen angesichts ungewisser Konsequenzen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9219"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9220"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D984C86E-30C4-480C-8D3C-4606EA822948}" type="slidenum">
              <a:rPr lang="de-DE" smtClean="0"/>
              <a:pPr eaLnBrk="1" hangingPunct="1"/>
              <a:t>8</a:t>
            </a:fld>
            <a:endParaRPr lang="de-DE" smtClean="0"/>
          </a:p>
        </p:txBody>
      </p:sp>
      <p:grpSp>
        <p:nvGrpSpPr>
          <p:cNvPr id="9221" name="Group 2"/>
          <p:cNvGrpSpPr>
            <a:grpSpLocks/>
          </p:cNvGrpSpPr>
          <p:nvPr/>
        </p:nvGrpSpPr>
        <p:grpSpPr bwMode="auto">
          <a:xfrm>
            <a:off x="7848600" y="152400"/>
            <a:ext cx="609600" cy="685800"/>
            <a:chOff x="2160" y="1824"/>
            <a:chExt cx="1680" cy="1632"/>
          </a:xfrm>
        </p:grpSpPr>
        <p:sp>
          <p:nvSpPr>
            <p:cNvPr id="9226"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9227"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9228"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9229"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374791" name="Text Box 7"/>
          <p:cNvSpPr txBox="1">
            <a:spLocks noChangeArrowheads="1"/>
          </p:cNvSpPr>
          <p:nvPr/>
        </p:nvSpPr>
        <p:spPr bwMode="auto">
          <a:xfrm>
            <a:off x="838200" y="1219200"/>
            <a:ext cx="4495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b="1" i="1">
                <a:solidFill>
                  <a:srgbClr val="FF0000"/>
                </a:solidFill>
                <a:effectLst>
                  <a:outerShdw blurRad="38100" dist="38100" dir="2700000" algn="tl">
                    <a:srgbClr val="C0C0C0"/>
                  </a:outerShdw>
                </a:effectLst>
                <a:latin typeface="Arial" pitchFamily="34" charset="0"/>
                <a:cs typeface="Times New Roman" pitchFamily="18" charset="0"/>
              </a:rPr>
              <a:t>Klassen von Heuristiken (3)</a:t>
            </a:r>
            <a:endParaRPr lang="de-DE" b="1">
              <a:effectLst>
                <a:outerShdw blurRad="38100" dist="38100" dir="2700000" algn="tl">
                  <a:srgbClr val="C0C0C0"/>
                </a:outerShdw>
              </a:effectLst>
              <a:latin typeface="Arial" pitchFamily="34" charset="0"/>
              <a:cs typeface="Times New Roman" pitchFamily="18" charset="0"/>
            </a:endParaRPr>
          </a:p>
        </p:txBody>
      </p:sp>
      <p:sp>
        <p:nvSpPr>
          <p:cNvPr id="9223" name="Text Box 8"/>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sp>
        <p:nvSpPr>
          <p:cNvPr id="9224"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Eigenschaften von Heuristiken</a:t>
            </a:r>
          </a:p>
        </p:txBody>
      </p:sp>
      <p:sp>
        <p:nvSpPr>
          <p:cNvPr id="9225" name="Text Box 10"/>
          <p:cNvSpPr txBox="1">
            <a:spLocks noChangeArrowheads="1"/>
          </p:cNvSpPr>
          <p:nvPr/>
        </p:nvSpPr>
        <p:spPr bwMode="auto">
          <a:xfrm>
            <a:off x="609600" y="1676400"/>
            <a:ext cx="838358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i="1">
                <a:solidFill>
                  <a:srgbClr val="333399"/>
                </a:solidFill>
                <a:cs typeface="Times New Roman" pitchFamily="18" charset="0"/>
              </a:rPr>
              <a:t>IT-Heuristiken</a:t>
            </a:r>
            <a:endParaRPr lang="de-DE" sz="1600" b="1">
              <a:solidFill>
                <a:srgbClr val="333399"/>
              </a:solidFill>
              <a:cs typeface="Times New Roman" pitchFamily="18" charset="0"/>
            </a:endParaRPr>
          </a:p>
          <a:p>
            <a:pPr eaLnBrk="1" hangingPunct="1"/>
            <a:r>
              <a:rPr lang="de-DE" sz="1600" b="1">
                <a:cs typeface="Times New Roman" pitchFamily="18" charset="0"/>
              </a:rPr>
              <a:t>	IT-Prozeßheuristiken (Effektivere Programmierung, Benchmarking u.a.) </a:t>
            </a:r>
          </a:p>
          <a:p>
            <a:pPr eaLnBrk="1" hangingPunct="1"/>
            <a:r>
              <a:rPr lang="de-DE" sz="1600" b="1">
                <a:cs typeface="Times New Roman" pitchFamily="18" charset="0"/>
              </a:rPr>
              <a:t>	IT-Sicherheits-Heuristiken (Früherkennung sicherheitsrelevanter Probleme)</a:t>
            </a:r>
          </a:p>
          <a:p>
            <a:pPr eaLnBrk="1" hangingPunct="1"/>
            <a:r>
              <a:rPr lang="de-DE" sz="1600" b="1">
                <a:cs typeface="Times New Roman" pitchFamily="18" charset="0"/>
              </a:rPr>
              <a:t>	Virensuchprogramme</a:t>
            </a:r>
          </a:p>
          <a:p>
            <a:pPr eaLnBrk="1" hangingPunct="1"/>
            <a:endParaRPr lang="de-DE" sz="1600" b="1" i="1">
              <a:solidFill>
                <a:srgbClr val="333399"/>
              </a:solidFill>
              <a:cs typeface="Times New Roman" pitchFamily="18" charset="0"/>
            </a:endParaRPr>
          </a:p>
          <a:p>
            <a:pPr eaLnBrk="1" hangingPunct="1"/>
            <a:r>
              <a:rPr lang="de-DE" sz="1600" b="1" i="1">
                <a:solidFill>
                  <a:srgbClr val="333399"/>
                </a:solidFill>
                <a:cs typeface="Times New Roman" pitchFamily="18" charset="0"/>
              </a:rPr>
              <a:t>Medizin-Heuristiken</a:t>
            </a:r>
            <a:endParaRPr lang="de-DE" sz="1600" b="1">
              <a:solidFill>
                <a:srgbClr val="333399"/>
              </a:solidFill>
              <a:cs typeface="Times New Roman" pitchFamily="18" charset="0"/>
            </a:endParaRPr>
          </a:p>
          <a:p>
            <a:pPr eaLnBrk="1" hangingPunct="1"/>
            <a:r>
              <a:rPr lang="de-DE" sz="1600" b="1">
                <a:cs typeface="Times New Roman" pitchFamily="18" charset="0"/>
              </a:rPr>
              <a:t>	Prozeß-Heuristiken für Ausnahmesituationen in der med. Versorgung</a:t>
            </a:r>
          </a:p>
          <a:p>
            <a:pPr eaLnBrk="1" hangingPunct="1"/>
            <a:endParaRPr lang="de-DE" sz="1600" b="1">
              <a:cs typeface="Times New Roman" pitchFamily="18" charset="0"/>
            </a:endParaRPr>
          </a:p>
          <a:p>
            <a:pPr eaLnBrk="1" hangingPunct="1"/>
            <a:r>
              <a:rPr lang="de-DE" sz="1600" b="1" i="1">
                <a:solidFill>
                  <a:srgbClr val="333399"/>
                </a:solidFill>
                <a:cs typeface="Times New Roman" pitchFamily="18" charset="0"/>
              </a:rPr>
              <a:t>Engineering-Heuristiken</a:t>
            </a:r>
            <a:endParaRPr lang="de-DE" sz="1600" b="1">
              <a:solidFill>
                <a:srgbClr val="333399"/>
              </a:solidFill>
              <a:cs typeface="Times New Roman" pitchFamily="18" charset="0"/>
            </a:endParaRPr>
          </a:p>
          <a:p>
            <a:pPr lvl="1" eaLnBrk="1" hangingPunct="1"/>
            <a:r>
              <a:rPr lang="de-DE" sz="1600" b="1">
                <a:cs typeface="Times New Roman" pitchFamily="18" charset="0"/>
              </a:rPr>
              <a:t>	Design-Heuristiken ( </a:t>
            </a:r>
            <a:r>
              <a:rPr lang="de-DE" sz="1600" b="1" i="1">
                <a:cs typeface="Times New Roman" pitchFamily="18" charset="0"/>
              </a:rPr>
              <a:t>Boden;</a:t>
            </a:r>
            <a:r>
              <a:rPr lang="de-DE" sz="1600" b="1" i="1">
                <a:solidFill>
                  <a:srgbClr val="000000"/>
                </a:solidFill>
                <a:cs typeface="Times New Roman" pitchFamily="18" charset="0"/>
              </a:rPr>
              <a:t> S. Yilmaz, C. M. Seifert)</a:t>
            </a:r>
            <a:endParaRPr lang="de-DE" sz="1600" b="1">
              <a:cs typeface="Times New Roman" pitchFamily="18" charset="0"/>
            </a:endParaRPr>
          </a:p>
          <a:p>
            <a:pPr lvl="1" eaLnBrk="1" hangingPunct="1"/>
            <a:r>
              <a:rPr lang="de-DE" sz="1600" b="1">
                <a:cs typeface="Times New Roman" pitchFamily="18" charset="0"/>
              </a:rPr>
              <a:t> 	Systematische Heuristik (</a:t>
            </a:r>
            <a:r>
              <a:rPr lang="de-DE" sz="1600" b="1" i="1">
                <a:cs typeface="Times New Roman" pitchFamily="18" charset="0"/>
              </a:rPr>
              <a:t>J-Müller</a:t>
            </a:r>
            <a:r>
              <a:rPr lang="de-DE" sz="1600" b="1">
                <a:cs typeface="Times New Roman" pitchFamily="18" charset="0"/>
              </a:rPr>
              <a:t>)</a:t>
            </a:r>
          </a:p>
          <a:p>
            <a:pPr lvl="1" eaLnBrk="1" hangingPunct="1"/>
            <a:r>
              <a:rPr lang="de-DE" sz="1600" b="1">
                <a:cs typeface="Times New Roman" pitchFamily="18" charset="0"/>
              </a:rPr>
              <a:t>        Erfinderisches Problemlösen (TRIZ) </a:t>
            </a:r>
          </a:p>
          <a:p>
            <a:pPr eaLnBrk="1" hangingPunct="1"/>
            <a:endParaRPr lang="de-DE" sz="1600" b="1">
              <a:cs typeface="Times New Roman" pitchFamily="18" charset="0"/>
            </a:endParaRPr>
          </a:p>
          <a:p>
            <a:pPr eaLnBrk="1" hangingPunct="1"/>
            <a:r>
              <a:rPr lang="de-DE" sz="1600" b="1" i="1">
                <a:solidFill>
                  <a:schemeClr val="accent2"/>
                </a:solidFill>
                <a:cs typeface="Times New Roman" pitchFamily="18" charset="0"/>
              </a:rPr>
              <a:t>Entscheidungs-Heuristiken</a:t>
            </a:r>
            <a:br>
              <a:rPr lang="de-DE" sz="1600" b="1" i="1">
                <a:solidFill>
                  <a:schemeClr val="accent2"/>
                </a:solidFill>
                <a:cs typeface="Times New Roman" pitchFamily="18" charset="0"/>
              </a:rPr>
            </a:br>
            <a:r>
              <a:rPr lang="de-DE" sz="1600" b="1" i="1">
                <a:solidFill>
                  <a:schemeClr val="accent2"/>
                </a:solidFill>
                <a:cs typeface="Times New Roman" pitchFamily="18" charset="0"/>
              </a:rPr>
              <a:t>              </a:t>
            </a:r>
            <a:r>
              <a:rPr lang="de-DE" sz="1600" b="1">
                <a:cs typeface="Times New Roman" pitchFamily="18" charset="0"/>
              </a:rPr>
              <a:t>Verfügbarkeitsheuristiken</a:t>
            </a:r>
          </a:p>
          <a:p>
            <a:pPr eaLnBrk="1" hangingPunct="1"/>
            <a:r>
              <a:rPr lang="de-DE" sz="1600" b="1">
                <a:cs typeface="Times New Roman" pitchFamily="18" charset="0"/>
              </a:rPr>
              <a:t>              Repräsentativitäts-Heuristiken</a:t>
            </a:r>
          </a:p>
          <a:p>
            <a:pPr eaLnBrk="1" hangingPunct="1"/>
            <a:r>
              <a:rPr lang="de-DE" sz="1600" b="1">
                <a:cs typeface="Times New Roman" pitchFamily="18" charset="0"/>
              </a:rPr>
              <a:t>              Ankereffekt-Heuristiken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umsplatzhalt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25.04.2018</a:t>
            </a:r>
          </a:p>
        </p:txBody>
      </p:sp>
      <p:sp>
        <p:nvSpPr>
          <p:cNvPr id="10243" name="Fußzeilenplatzhalt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 D.Skrobotz, 2018</a:t>
            </a:r>
          </a:p>
        </p:txBody>
      </p:sp>
      <p:sp>
        <p:nvSpPr>
          <p:cNvPr id="10244" name="Foliennummernplatzhalter 3"/>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mtClean="0"/>
              <a:t>Folie </a:t>
            </a:r>
            <a:fld id="{FF497E75-D4A4-419D-8225-4D7014115ED6}" type="slidenum">
              <a:rPr lang="de-DE" smtClean="0"/>
              <a:pPr eaLnBrk="1" hangingPunct="1"/>
              <a:t>9</a:t>
            </a:fld>
            <a:endParaRPr lang="de-DE" smtClean="0"/>
          </a:p>
        </p:txBody>
      </p:sp>
      <p:grpSp>
        <p:nvGrpSpPr>
          <p:cNvPr id="10245" name="Group 2"/>
          <p:cNvGrpSpPr>
            <a:grpSpLocks/>
          </p:cNvGrpSpPr>
          <p:nvPr/>
        </p:nvGrpSpPr>
        <p:grpSpPr bwMode="auto">
          <a:xfrm>
            <a:off x="7848600" y="152400"/>
            <a:ext cx="609600" cy="685800"/>
            <a:chOff x="2160" y="1824"/>
            <a:chExt cx="1680" cy="1632"/>
          </a:xfrm>
        </p:grpSpPr>
        <p:sp>
          <p:nvSpPr>
            <p:cNvPr id="10250" name="Pyr1"/>
            <p:cNvSpPr>
              <a:spLocks noEditPoints="1" noChangeArrowheads="1"/>
            </p:cNvSpPr>
            <p:nvPr/>
          </p:nvSpPr>
          <p:spPr bwMode="auto">
            <a:xfrm>
              <a:off x="2743" y="1824"/>
              <a:ext cx="515" cy="517"/>
            </a:xfrm>
            <a:custGeom>
              <a:avLst/>
              <a:gdLst>
                <a:gd name="T0" fmla="*/ 6 w 21600"/>
                <a:gd name="T1" fmla="*/ 0 h 21600"/>
                <a:gd name="T2" fmla="*/ 12 w 21600"/>
                <a:gd name="T3" fmla="*/ 12 h 21600"/>
                <a:gd name="T4" fmla="*/ 0 w 21600"/>
                <a:gd name="T5" fmla="*/ 12 h 21600"/>
                <a:gd name="T6" fmla="*/ 0 60000 65536"/>
                <a:gd name="T7" fmla="*/ 0 60000 65536"/>
                <a:gd name="T8" fmla="*/ 0 60000 65536"/>
                <a:gd name="T9" fmla="*/ 5410 w 21600"/>
                <a:gd name="T10" fmla="*/ 11782 h 21600"/>
                <a:gd name="T11" fmla="*/ 16190 w 21600"/>
                <a:gd name="T12" fmla="*/ 20597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66"/>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0251" name="Pyr2"/>
            <p:cNvSpPr>
              <a:spLocks noEditPoints="1" noChangeArrowheads="1"/>
            </p:cNvSpPr>
            <p:nvPr/>
          </p:nvSpPr>
          <p:spPr bwMode="auto">
            <a:xfrm>
              <a:off x="2452" y="2337"/>
              <a:ext cx="1096" cy="556"/>
            </a:xfrm>
            <a:custGeom>
              <a:avLst/>
              <a:gdLst>
                <a:gd name="T0" fmla="*/ 15 w 21600"/>
                <a:gd name="T1" fmla="*/ 0 h 21600"/>
                <a:gd name="T2" fmla="*/ 41 w 21600"/>
                <a:gd name="T3" fmla="*/ 0 h 21600"/>
                <a:gd name="T4" fmla="*/ 56 w 21600"/>
                <a:gd name="T5" fmla="*/ 14 h 21600"/>
                <a:gd name="T6" fmla="*/ 0 w 21600"/>
                <a:gd name="T7" fmla="*/ 14 h 21600"/>
                <a:gd name="T8" fmla="*/ 0 60000 65536"/>
                <a:gd name="T9" fmla="*/ 0 60000 65536"/>
                <a:gd name="T10" fmla="*/ 0 60000 65536"/>
                <a:gd name="T11" fmla="*/ 0 60000 65536"/>
                <a:gd name="T12" fmla="*/ 5794 w 21600"/>
                <a:gd name="T13" fmla="*/ 505 h 21600"/>
                <a:gd name="T14" fmla="*/ 15806 w 21600"/>
                <a:gd name="T15" fmla="*/ 21095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66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0252" name="Pyr3"/>
            <p:cNvSpPr>
              <a:spLocks noEditPoints="1" noChangeArrowheads="1"/>
            </p:cNvSpPr>
            <p:nvPr/>
          </p:nvSpPr>
          <p:spPr bwMode="auto">
            <a:xfrm>
              <a:off x="2160" y="2901"/>
              <a:ext cx="1680" cy="555"/>
            </a:xfrm>
            <a:custGeom>
              <a:avLst/>
              <a:gdLst>
                <a:gd name="T0" fmla="*/ 23 w 21600"/>
                <a:gd name="T1" fmla="*/ 0 h 21600"/>
                <a:gd name="T2" fmla="*/ 108 w 21600"/>
                <a:gd name="T3" fmla="*/ 0 h 21600"/>
                <a:gd name="T4" fmla="*/ 131 w 21600"/>
                <a:gd name="T5" fmla="*/ 14 h 21600"/>
                <a:gd name="T6" fmla="*/ 0 w 21600"/>
                <a:gd name="T7" fmla="*/ 14 h 21600"/>
                <a:gd name="T8" fmla="*/ 0 60000 65536"/>
                <a:gd name="T9" fmla="*/ 0 60000 65536"/>
                <a:gd name="T10" fmla="*/ 0 60000 65536"/>
                <a:gd name="T11" fmla="*/ 0 60000 65536"/>
                <a:gd name="T12" fmla="*/ 5284 w 21600"/>
                <a:gd name="T13" fmla="*/ 506 h 21600"/>
                <a:gd name="T14" fmla="*/ 16316 w 21600"/>
                <a:gd name="T15" fmla="*/ 21094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sp>
          <p:nvSpPr>
            <p:cNvPr id="10253" name="Pyr2" descr="Dachplatten"/>
            <p:cNvSpPr>
              <a:spLocks noEditPoints="1" noChangeArrowheads="1"/>
            </p:cNvSpPr>
            <p:nvPr/>
          </p:nvSpPr>
          <p:spPr bwMode="auto">
            <a:xfrm>
              <a:off x="2460" y="2773"/>
              <a:ext cx="1096" cy="128"/>
            </a:xfrm>
            <a:custGeom>
              <a:avLst/>
              <a:gdLst>
                <a:gd name="T0" fmla="*/ 15 w 21600"/>
                <a:gd name="T1" fmla="*/ 0 h 21600"/>
                <a:gd name="T2" fmla="*/ 41 w 21600"/>
                <a:gd name="T3" fmla="*/ 0 h 21600"/>
                <a:gd name="T4" fmla="*/ 56 w 21600"/>
                <a:gd name="T5" fmla="*/ 1 h 21600"/>
                <a:gd name="T6" fmla="*/ 0 w 21600"/>
                <a:gd name="T7" fmla="*/ 1 h 21600"/>
                <a:gd name="T8" fmla="*/ 0 60000 65536"/>
                <a:gd name="T9" fmla="*/ 0 60000 65536"/>
                <a:gd name="T10" fmla="*/ 0 60000 65536"/>
                <a:gd name="T11" fmla="*/ 0 60000 65536"/>
                <a:gd name="T12" fmla="*/ 5794 w 21600"/>
                <a:gd name="T13" fmla="*/ 506 h 21600"/>
                <a:gd name="T14" fmla="*/ 15806 w 21600"/>
                <a:gd name="T15" fmla="*/ 21094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pattFill prst="shingle">
              <a:fgClr>
                <a:srgbClr val="FF66FF"/>
              </a:fgClr>
              <a:bgClr>
                <a:srgbClr val="FFFFFF"/>
              </a:bgClr>
            </a:patt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de-DE"/>
            </a:p>
          </p:txBody>
        </p:sp>
      </p:grpSp>
      <p:sp>
        <p:nvSpPr>
          <p:cNvPr id="10246" name="Text Box 8"/>
          <p:cNvSpPr txBox="1">
            <a:spLocks noChangeArrowheads="1"/>
          </p:cNvSpPr>
          <p:nvPr/>
        </p:nvSpPr>
        <p:spPr bwMode="auto">
          <a:xfrm>
            <a:off x="593725" y="5849938"/>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sz="1000"/>
          </a:p>
        </p:txBody>
      </p:sp>
      <p:sp>
        <p:nvSpPr>
          <p:cNvPr id="10247" name="Rectangle 2"/>
          <p:cNvSpPr>
            <a:spLocks noChangeArrowheads="1"/>
          </p:cNvSpPr>
          <p:nvPr/>
        </p:nvSpPr>
        <p:spPr bwMode="auto">
          <a:xfrm>
            <a:off x="1222375" y="260350"/>
            <a:ext cx="5870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de-DE" sz="2400">
                <a:solidFill>
                  <a:srgbClr val="333399"/>
                </a:solidFill>
                <a:latin typeface="Impact" pitchFamily="34" charset="0"/>
              </a:rPr>
              <a:t>Eigenschaften von Heuristiken</a:t>
            </a:r>
          </a:p>
        </p:txBody>
      </p:sp>
      <p:sp>
        <p:nvSpPr>
          <p:cNvPr id="10248" name="Text Box 11"/>
          <p:cNvSpPr txBox="1">
            <a:spLocks noChangeArrowheads="1"/>
          </p:cNvSpPr>
          <p:nvPr/>
        </p:nvSpPr>
        <p:spPr bwMode="auto">
          <a:xfrm>
            <a:off x="1066800" y="1676400"/>
            <a:ext cx="63055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i="1">
                <a:solidFill>
                  <a:schemeClr val="accent2"/>
                </a:solidFill>
                <a:cs typeface="Times New Roman" pitchFamily="18" charset="0"/>
              </a:rPr>
              <a:t/>
            </a:r>
            <a:br>
              <a:rPr lang="de-DE" sz="1600" b="1" i="1">
                <a:solidFill>
                  <a:schemeClr val="accent2"/>
                </a:solidFill>
                <a:cs typeface="Times New Roman" pitchFamily="18" charset="0"/>
              </a:rPr>
            </a:br>
            <a:r>
              <a:rPr lang="de-DE" sz="1600" b="1" i="1">
                <a:solidFill>
                  <a:srgbClr val="333399"/>
                </a:solidFill>
                <a:cs typeface="Times New Roman" pitchFamily="18" charset="0"/>
              </a:rPr>
              <a:t>‚Out of Order‘-Heuristiken</a:t>
            </a:r>
            <a:endParaRPr lang="de-DE" sz="1600" b="1">
              <a:solidFill>
                <a:srgbClr val="333399"/>
              </a:solidFill>
              <a:cs typeface="Times New Roman" pitchFamily="18" charset="0"/>
            </a:endParaRPr>
          </a:p>
          <a:p>
            <a:pPr eaLnBrk="1" hangingPunct="1"/>
            <a:r>
              <a:rPr lang="de-DE" sz="1600" b="1">
                <a:cs typeface="Times New Roman" pitchFamily="18" charset="0"/>
              </a:rPr>
              <a:t>	  Problemlösen in Ausnahmesituationen und unter   	  Streß</a:t>
            </a:r>
          </a:p>
          <a:p>
            <a:pPr eaLnBrk="1" hangingPunct="1"/>
            <a:r>
              <a:rPr lang="de-DE" sz="1600" b="1">
                <a:cs typeface="Times New Roman" pitchFamily="18" charset="0"/>
              </a:rPr>
              <a:t>	    -Sicherheitsheuristik (Skrobotz)</a:t>
            </a:r>
          </a:p>
          <a:p>
            <a:pPr eaLnBrk="1" hangingPunct="1"/>
            <a:endParaRPr lang="de-DE" sz="1600" b="1" i="1">
              <a:solidFill>
                <a:srgbClr val="333399"/>
              </a:solidFill>
              <a:cs typeface="Times New Roman" pitchFamily="18" charset="0"/>
            </a:endParaRPr>
          </a:p>
          <a:p>
            <a:pPr eaLnBrk="1" hangingPunct="1"/>
            <a:r>
              <a:rPr lang="de-DE" sz="1600" b="1" i="1">
                <a:solidFill>
                  <a:srgbClr val="333399"/>
                </a:solidFill>
                <a:cs typeface="Times New Roman" pitchFamily="18" charset="0"/>
              </a:rPr>
              <a:t>Sozialwissenschaftliche Heuristiken</a:t>
            </a:r>
            <a:endParaRPr lang="de-DE" sz="1600" b="1">
              <a:solidFill>
                <a:srgbClr val="333399"/>
              </a:solidFill>
              <a:cs typeface="Times New Roman" pitchFamily="18" charset="0"/>
            </a:endParaRPr>
          </a:p>
          <a:p>
            <a:pPr eaLnBrk="1" hangingPunct="1"/>
            <a:r>
              <a:rPr lang="de-DE" sz="1600" b="1">
                <a:cs typeface="Times New Roman" pitchFamily="18" charset="0"/>
              </a:rPr>
              <a:t>	Heuristiken zum moralischen Verhalten</a:t>
            </a:r>
            <a:br>
              <a:rPr lang="de-DE" sz="1600" b="1">
                <a:cs typeface="Times New Roman" pitchFamily="18" charset="0"/>
              </a:rPr>
            </a:br>
            <a:r>
              <a:rPr lang="de-DE" sz="1600" b="1">
                <a:cs typeface="Times New Roman" pitchFamily="18" charset="0"/>
              </a:rPr>
              <a:t>     	Heuristiken für sozialwissenschaftliche Forschungen:</a:t>
            </a:r>
          </a:p>
          <a:p>
            <a:pPr eaLnBrk="1" hangingPunct="1"/>
            <a:r>
              <a:rPr lang="de-DE" sz="1600" b="1">
                <a:cs typeface="Times New Roman" pitchFamily="18" charset="0"/>
              </a:rPr>
              <a:t>	    -Spezielle Analyseverfahren und -Mathematiken</a:t>
            </a:r>
          </a:p>
          <a:p>
            <a:pPr eaLnBrk="1" hangingPunct="1"/>
            <a:r>
              <a:rPr lang="de-DE" sz="1600" b="1">
                <a:solidFill>
                  <a:srgbClr val="333399"/>
                </a:solidFill>
                <a:cs typeface="Times New Roman" pitchFamily="18" charset="0"/>
              </a:rPr>
              <a:t>u. a.</a:t>
            </a:r>
            <a:r>
              <a:rPr lang="de-DE" sz="1600" b="1">
                <a:cs typeface="Times New Roman" pitchFamily="18" charset="0"/>
              </a:rPr>
              <a:t> </a:t>
            </a:r>
          </a:p>
          <a:p>
            <a:pPr eaLnBrk="1" hangingPunct="1"/>
            <a:endParaRPr lang="de-DE" sz="1600" b="1"/>
          </a:p>
        </p:txBody>
      </p:sp>
      <p:sp>
        <p:nvSpPr>
          <p:cNvPr id="357388" name="Text Box 12"/>
          <p:cNvSpPr txBox="1">
            <a:spLocks noChangeArrowheads="1"/>
          </p:cNvSpPr>
          <p:nvPr/>
        </p:nvSpPr>
        <p:spPr bwMode="auto">
          <a:xfrm>
            <a:off x="838200" y="1219200"/>
            <a:ext cx="44958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rgbClr val="FF9900"/>
              </a:buClr>
              <a:buSzPct val="80000"/>
              <a:buFont typeface="Wingdings" pitchFamily="2" charset="2"/>
              <a:buNone/>
              <a:defRPr/>
            </a:pPr>
            <a:r>
              <a:rPr lang="de-DE" b="1" i="1">
                <a:solidFill>
                  <a:srgbClr val="FF0000"/>
                </a:solidFill>
                <a:effectLst>
                  <a:outerShdw blurRad="38100" dist="38100" dir="2700000" algn="tl">
                    <a:srgbClr val="C0C0C0"/>
                  </a:outerShdw>
                </a:effectLst>
                <a:latin typeface="Arial" pitchFamily="34" charset="0"/>
                <a:cs typeface="Times New Roman" pitchFamily="18" charset="0"/>
              </a:rPr>
              <a:t>Klassen von Heuristiken (4)</a:t>
            </a:r>
            <a:endParaRPr lang="de-DE" b="1">
              <a:effectLst>
                <a:outerShdw blurRad="38100" dist="38100" dir="2700000" algn="tl">
                  <a:srgbClr val="C0C0C0"/>
                </a:outerShdw>
              </a:effectLst>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2014</Words>
  <Application>Microsoft Office PowerPoint</Application>
  <PresentationFormat>Bildschirmpräsentation (4:3)</PresentationFormat>
  <Paragraphs>469</Paragraphs>
  <Slides>32</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32</vt:i4>
      </vt:variant>
    </vt:vector>
  </HeadingPairs>
  <TitlesOfParts>
    <vt:vector size="41" baseType="lpstr">
      <vt:lpstr>Arial</vt:lpstr>
      <vt:lpstr>Tahoma</vt:lpstr>
      <vt:lpstr>Times New Roman</vt:lpstr>
      <vt:lpstr>Impact</vt:lpstr>
      <vt:lpstr>Wingdings</vt:lpstr>
      <vt:lpstr>Courier New</vt:lpstr>
      <vt:lpstr>Webdings</vt:lpstr>
      <vt:lpstr>Avantage</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Fachhochschule Wildau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dskrobotz</dc:creator>
  <cp:lastModifiedBy>Dieter Skrobotz</cp:lastModifiedBy>
  <cp:revision>734</cp:revision>
  <dcterms:created xsi:type="dcterms:W3CDTF">2015-04-19T07:56:36Z</dcterms:created>
  <dcterms:modified xsi:type="dcterms:W3CDTF">2020-10-14T15:14:47Z</dcterms:modified>
</cp:coreProperties>
</file>