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336" r:id="rId7"/>
    <p:sldId id="338" r:id="rId8"/>
    <p:sldId id="346" r:id="rId9"/>
    <p:sldId id="345" r:id="rId10"/>
    <p:sldId id="339" r:id="rId11"/>
    <p:sldId id="343" r:id="rId12"/>
    <p:sldId id="344" r:id="rId13"/>
    <p:sldId id="313" r:id="rId14"/>
    <p:sldId id="282" r:id="rId15"/>
    <p:sldId id="267" r:id="rId16"/>
    <p:sldId id="342"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ROY Francois" initials="JF" lastIdx="4" clrIdx="0">
    <p:extLst>
      <p:ext uri="{19B8F6BF-5375-455C-9EA6-DF929625EA0E}">
        <p15:presenceInfo xmlns:p15="http://schemas.microsoft.com/office/powerpoint/2012/main" userId="S::francois.jeffroy@irsn.fr::20f46717-1c46-43de-9842-022da9e89d5b" providerId="AD"/>
      </p:ext>
    </p:extLst>
  </p:cmAuthor>
  <p:cmAuthor id="2" name="LATIL QUERREC Nevena" initials="LQN" lastIdx="1" clrIdx="1">
    <p:extLst>
      <p:ext uri="{19B8F6BF-5375-455C-9EA6-DF929625EA0E}">
        <p15:presenceInfo xmlns:p15="http://schemas.microsoft.com/office/powerpoint/2012/main" userId="S::nevena.latil-querrec@irsn.fr::d05cec6a-846a-4dcd-a8f4-cb41a49f6c67" providerId="AD"/>
      </p:ext>
    </p:extLst>
  </p:cmAuthor>
  <p:cmAuthor id="3" name="TAURINES Tatiana" initials="TT" lastIdx="4" clrIdx="2">
    <p:extLst>
      <p:ext uri="{19B8F6BF-5375-455C-9EA6-DF929625EA0E}">
        <p15:presenceInfo xmlns:p15="http://schemas.microsoft.com/office/powerpoint/2012/main" userId="S::tatiana.taurines@irsn.fr::bdb3b8fd-737f-4eea-9a14-fafa27e14dc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757"/>
    <a:srgbClr val="7FA8D9"/>
    <a:srgbClr val="FFFFFF"/>
    <a:srgbClr val="D20012"/>
    <a:srgbClr val="F7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snapToGrid="0">
      <p:cViewPr varScale="1">
        <p:scale>
          <a:sx n="114" d="100"/>
          <a:sy n="114"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39BBCA-D3D4-4A29-8F3C-7397D9459B16}" type="datetimeFigureOut">
              <a:rPr lang="fr-FR" smtClean="0"/>
              <a:t>11/04/2023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8E1688-9C9A-42CE-8DEA-4338DEE1CB23}" type="slidenum">
              <a:rPr lang="fr-FR" smtClean="0"/>
              <a:t>‹N°›</a:t>
            </a:fld>
            <a:endParaRPr lang="fr-FR"/>
          </a:p>
        </p:txBody>
      </p:sp>
    </p:spTree>
    <p:extLst>
      <p:ext uri="{BB962C8B-B14F-4D97-AF65-F5344CB8AC3E}">
        <p14:creationId xmlns:p14="http://schemas.microsoft.com/office/powerpoint/2010/main" val="3200251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84EA83-ECFA-4CE9-8341-0864116DE1C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82FDF4F-A9FB-4616-BBE3-3C548D0FF8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227FF95-E335-4966-9F83-36B2E257AD57}"/>
              </a:ext>
            </a:extLst>
          </p:cNvPr>
          <p:cNvSpPr>
            <a:spLocks noGrp="1"/>
          </p:cNvSpPr>
          <p:nvPr>
            <p:ph type="dt" sz="half" idx="10"/>
          </p:nvPr>
        </p:nvSpPr>
        <p:spPr/>
        <p:txBody>
          <a:bodyPr/>
          <a:lstStyle/>
          <a:p>
            <a:fld id="{949B7B8B-C37B-4C8A-BD26-B22DBB613E53}" type="datetime1">
              <a:rPr lang="fr-FR" smtClean="0"/>
              <a:t>11/04/2023</a:t>
            </a:fld>
            <a:endParaRPr lang="fr-FR"/>
          </a:p>
        </p:txBody>
      </p:sp>
      <p:sp>
        <p:nvSpPr>
          <p:cNvPr id="5" name="Espace réservé du pied de page 4">
            <a:extLst>
              <a:ext uri="{FF2B5EF4-FFF2-40B4-BE49-F238E27FC236}">
                <a16:creationId xmlns:a16="http://schemas.microsoft.com/office/drawing/2014/main" id="{8CFE4653-5FE9-4D19-A54F-4569260277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06326F0-9CD3-4256-8FC2-A75DB40627F8}"/>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525600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D54F26-B578-4A5C-983E-0C68FD212C7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33B0503-D31C-4404-98A2-C1F225F6328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98F926E-87B6-4C74-9483-F18C41CD53AB}"/>
              </a:ext>
            </a:extLst>
          </p:cNvPr>
          <p:cNvSpPr>
            <a:spLocks noGrp="1"/>
          </p:cNvSpPr>
          <p:nvPr>
            <p:ph type="dt" sz="half" idx="10"/>
          </p:nvPr>
        </p:nvSpPr>
        <p:spPr/>
        <p:txBody>
          <a:bodyPr/>
          <a:lstStyle/>
          <a:p>
            <a:fld id="{A350D057-42EA-4E74-863C-B33F0A396765}" type="datetime1">
              <a:rPr lang="fr-FR" smtClean="0"/>
              <a:t>11/04/2023</a:t>
            </a:fld>
            <a:endParaRPr lang="fr-FR"/>
          </a:p>
        </p:txBody>
      </p:sp>
      <p:sp>
        <p:nvSpPr>
          <p:cNvPr id="5" name="Espace réservé du pied de page 4">
            <a:extLst>
              <a:ext uri="{FF2B5EF4-FFF2-40B4-BE49-F238E27FC236}">
                <a16:creationId xmlns:a16="http://schemas.microsoft.com/office/drawing/2014/main" id="{512D1145-FCDB-4328-8E36-5793F832A6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4A7974F-4470-4504-93BC-8D9BDED63973}"/>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3357214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B70CE69-2BF2-4D67-990B-5142EA1D07C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B06FE01-62C2-4B05-A0F1-739D2BBD6F4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A9E36D9-E75F-4611-97AF-F5A85E0301A2}"/>
              </a:ext>
            </a:extLst>
          </p:cNvPr>
          <p:cNvSpPr>
            <a:spLocks noGrp="1"/>
          </p:cNvSpPr>
          <p:nvPr>
            <p:ph type="dt" sz="half" idx="10"/>
          </p:nvPr>
        </p:nvSpPr>
        <p:spPr/>
        <p:txBody>
          <a:bodyPr/>
          <a:lstStyle/>
          <a:p>
            <a:fld id="{3F5A1493-1703-414F-A24D-4CFE9792B3CF}" type="datetime1">
              <a:rPr lang="fr-FR" smtClean="0"/>
              <a:t>11/04/2023</a:t>
            </a:fld>
            <a:endParaRPr lang="fr-FR"/>
          </a:p>
        </p:txBody>
      </p:sp>
      <p:sp>
        <p:nvSpPr>
          <p:cNvPr id="5" name="Espace réservé du pied de page 4">
            <a:extLst>
              <a:ext uri="{FF2B5EF4-FFF2-40B4-BE49-F238E27FC236}">
                <a16:creationId xmlns:a16="http://schemas.microsoft.com/office/drawing/2014/main" id="{88B01F4E-48A9-449D-B50D-50FC2A0EF0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0A95EE0-DF6F-44F6-BC30-CA2AB931A904}"/>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79447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014655-29B0-4DE2-97D6-7B63C4FB06F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4DE27BE-3B28-48F1-89DE-B2B3F9C38B6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AA9FE49-5C68-4768-AE1D-441845CF4283}"/>
              </a:ext>
            </a:extLst>
          </p:cNvPr>
          <p:cNvSpPr>
            <a:spLocks noGrp="1"/>
          </p:cNvSpPr>
          <p:nvPr>
            <p:ph type="dt" sz="half" idx="10"/>
          </p:nvPr>
        </p:nvSpPr>
        <p:spPr/>
        <p:txBody>
          <a:bodyPr/>
          <a:lstStyle/>
          <a:p>
            <a:fld id="{6A0D8ADA-ABFD-4C02-981E-2841DD7FFF5A}" type="datetime1">
              <a:rPr lang="fr-FR" smtClean="0"/>
              <a:t>11/04/2023</a:t>
            </a:fld>
            <a:endParaRPr lang="fr-FR"/>
          </a:p>
        </p:txBody>
      </p:sp>
      <p:sp>
        <p:nvSpPr>
          <p:cNvPr id="5" name="Espace réservé du pied de page 4">
            <a:extLst>
              <a:ext uri="{FF2B5EF4-FFF2-40B4-BE49-F238E27FC236}">
                <a16:creationId xmlns:a16="http://schemas.microsoft.com/office/drawing/2014/main" id="{D96DE922-D689-44A1-AFAB-DBD5810A592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2561DA0-62B2-4679-AB88-EFDDF12DAED3}"/>
              </a:ext>
            </a:extLst>
          </p:cNvPr>
          <p:cNvSpPr>
            <a:spLocks noGrp="1"/>
          </p:cNvSpPr>
          <p:nvPr>
            <p:ph type="sldNum" sz="quarter" idx="12"/>
          </p:nvPr>
        </p:nvSpPr>
        <p:spPr/>
        <p:txBody>
          <a:bodyPr/>
          <a:lstStyle/>
          <a:p>
            <a:fld id="{20B35EF6-8718-4233-AC5A-D78F068ACFE5}" type="slidenum">
              <a:rPr lang="fr-FR" smtClean="0"/>
              <a:t>‹N°›</a:t>
            </a:fld>
            <a:endParaRPr lang="fr-FR"/>
          </a:p>
        </p:txBody>
      </p:sp>
      <p:pic>
        <p:nvPicPr>
          <p:cNvPr id="7" name="Image 6">
            <a:extLst>
              <a:ext uri="{FF2B5EF4-FFF2-40B4-BE49-F238E27FC236}">
                <a16:creationId xmlns:a16="http://schemas.microsoft.com/office/drawing/2014/main" id="{2EA9969E-E00D-4453-B275-0E548DE1EB57}"/>
              </a:ext>
            </a:extLst>
          </p:cNvPr>
          <p:cNvPicPr>
            <a:picLocks noChangeAspect="1"/>
          </p:cNvPicPr>
          <p:nvPr userDrawn="1"/>
        </p:nvPicPr>
        <p:blipFill rotWithShape="1">
          <a:blip r:embed="rId2"/>
          <a:srcRect l="3503" t="13805" r="1731" b="15392"/>
          <a:stretch/>
        </p:blipFill>
        <p:spPr>
          <a:xfrm>
            <a:off x="65682" y="40668"/>
            <a:ext cx="1389045" cy="1021170"/>
          </a:xfrm>
          <a:prstGeom prst="rect">
            <a:avLst/>
          </a:prstGeom>
        </p:spPr>
      </p:pic>
      <p:pic>
        <p:nvPicPr>
          <p:cNvPr id="8" name="Image 7">
            <a:extLst>
              <a:ext uri="{FF2B5EF4-FFF2-40B4-BE49-F238E27FC236}">
                <a16:creationId xmlns:a16="http://schemas.microsoft.com/office/drawing/2014/main" id="{1BBF3514-1FCE-4B9D-8385-93A3B2D55E54}"/>
              </a:ext>
            </a:extLst>
          </p:cNvPr>
          <p:cNvPicPr>
            <a:picLocks noChangeAspect="1"/>
          </p:cNvPicPr>
          <p:nvPr userDrawn="1"/>
        </p:nvPicPr>
        <p:blipFill rotWithShape="1">
          <a:blip r:embed="rId2"/>
          <a:srcRect l="3503" t="13805" r="1731" b="15392"/>
          <a:stretch/>
        </p:blipFill>
        <p:spPr>
          <a:xfrm>
            <a:off x="10737273" y="34940"/>
            <a:ext cx="1389045" cy="1021170"/>
          </a:xfrm>
          <a:prstGeom prst="rect">
            <a:avLst/>
          </a:prstGeom>
        </p:spPr>
      </p:pic>
    </p:spTree>
    <p:extLst>
      <p:ext uri="{BB962C8B-B14F-4D97-AF65-F5344CB8AC3E}">
        <p14:creationId xmlns:p14="http://schemas.microsoft.com/office/powerpoint/2010/main" val="4292182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8EAC8C-D1AA-4829-8538-40BF1EC163D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662F7E9-3B01-4C36-81F5-6023D3CB9B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66271F0-33DF-4F8A-A319-2B1B567D67B1}"/>
              </a:ext>
            </a:extLst>
          </p:cNvPr>
          <p:cNvSpPr>
            <a:spLocks noGrp="1"/>
          </p:cNvSpPr>
          <p:nvPr>
            <p:ph type="dt" sz="half" idx="10"/>
          </p:nvPr>
        </p:nvSpPr>
        <p:spPr/>
        <p:txBody>
          <a:bodyPr/>
          <a:lstStyle/>
          <a:p>
            <a:fld id="{6FE6910D-B5EB-49A7-B05C-DE44D2781BBB}" type="datetime1">
              <a:rPr lang="fr-FR" smtClean="0"/>
              <a:t>11/04/2023</a:t>
            </a:fld>
            <a:endParaRPr lang="fr-FR"/>
          </a:p>
        </p:txBody>
      </p:sp>
      <p:sp>
        <p:nvSpPr>
          <p:cNvPr id="5" name="Espace réservé du pied de page 4">
            <a:extLst>
              <a:ext uri="{FF2B5EF4-FFF2-40B4-BE49-F238E27FC236}">
                <a16:creationId xmlns:a16="http://schemas.microsoft.com/office/drawing/2014/main" id="{0DF4A2BD-AE4B-4DE0-8163-B08A6E11D3D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2EC30C7-943E-4B54-9EA0-0B28D43085DA}"/>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3999999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9AC6B9-8404-48AB-8F35-DE93CBB3F51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3FA0A59-DA02-4BD5-A1D8-DCD53EF71F2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F61C145-C1AA-4106-A321-DCF7C2233F0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88869D4-8CFB-468B-A747-C25803D7A531}"/>
              </a:ext>
            </a:extLst>
          </p:cNvPr>
          <p:cNvSpPr>
            <a:spLocks noGrp="1"/>
          </p:cNvSpPr>
          <p:nvPr>
            <p:ph type="dt" sz="half" idx="10"/>
          </p:nvPr>
        </p:nvSpPr>
        <p:spPr/>
        <p:txBody>
          <a:bodyPr/>
          <a:lstStyle/>
          <a:p>
            <a:fld id="{BC9B34DE-70F5-46FC-AA4D-7B40B1213725}" type="datetime1">
              <a:rPr lang="fr-FR" smtClean="0"/>
              <a:t>11/04/2023</a:t>
            </a:fld>
            <a:endParaRPr lang="fr-FR"/>
          </a:p>
        </p:txBody>
      </p:sp>
      <p:sp>
        <p:nvSpPr>
          <p:cNvPr id="6" name="Espace réservé du pied de page 5">
            <a:extLst>
              <a:ext uri="{FF2B5EF4-FFF2-40B4-BE49-F238E27FC236}">
                <a16:creationId xmlns:a16="http://schemas.microsoft.com/office/drawing/2014/main" id="{057C5698-7071-4FA0-B7EF-DE63FA23650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EB52B3D-5433-4308-862A-D1BC90424E48}"/>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331872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11D769-1E1E-4694-B36E-1C22C89C308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AEB18BF-CC13-47EB-BD61-CAA295736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E3E306A-EE74-43EC-B912-F11BBD8FFE8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BBCF12A-C712-413D-9F5F-A14BF197A2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C4E2E29-1DC2-4110-A264-1DE677883E1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3A5DAD1-2BE7-4A70-A712-134545C5D621}"/>
              </a:ext>
            </a:extLst>
          </p:cNvPr>
          <p:cNvSpPr>
            <a:spLocks noGrp="1"/>
          </p:cNvSpPr>
          <p:nvPr>
            <p:ph type="dt" sz="half" idx="10"/>
          </p:nvPr>
        </p:nvSpPr>
        <p:spPr/>
        <p:txBody>
          <a:bodyPr/>
          <a:lstStyle/>
          <a:p>
            <a:fld id="{91DB07FD-1B26-4724-9759-3B4EC1B06ED1}" type="datetime1">
              <a:rPr lang="fr-FR" smtClean="0"/>
              <a:t>11/04/2023</a:t>
            </a:fld>
            <a:endParaRPr lang="fr-FR"/>
          </a:p>
        </p:txBody>
      </p:sp>
      <p:sp>
        <p:nvSpPr>
          <p:cNvPr id="8" name="Espace réservé du pied de page 7">
            <a:extLst>
              <a:ext uri="{FF2B5EF4-FFF2-40B4-BE49-F238E27FC236}">
                <a16:creationId xmlns:a16="http://schemas.microsoft.com/office/drawing/2014/main" id="{CDF4ADB2-F095-4B45-A089-B8DD337A4CB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2C1960E-A7CD-4250-AB95-1E56690AFD4B}"/>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1069168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92E319-1937-4244-BC39-C629AB43607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79EBFBF-FCC0-4E13-A08E-4C9658F828A1}"/>
              </a:ext>
            </a:extLst>
          </p:cNvPr>
          <p:cNvSpPr>
            <a:spLocks noGrp="1"/>
          </p:cNvSpPr>
          <p:nvPr>
            <p:ph type="dt" sz="half" idx="10"/>
          </p:nvPr>
        </p:nvSpPr>
        <p:spPr/>
        <p:txBody>
          <a:bodyPr/>
          <a:lstStyle/>
          <a:p>
            <a:fld id="{BB4B22F1-DFF4-4B43-957B-8FC95D8F59E7}" type="datetime1">
              <a:rPr lang="fr-FR" smtClean="0"/>
              <a:t>11/04/2023</a:t>
            </a:fld>
            <a:endParaRPr lang="fr-FR"/>
          </a:p>
        </p:txBody>
      </p:sp>
      <p:sp>
        <p:nvSpPr>
          <p:cNvPr id="4" name="Espace réservé du pied de page 3">
            <a:extLst>
              <a:ext uri="{FF2B5EF4-FFF2-40B4-BE49-F238E27FC236}">
                <a16:creationId xmlns:a16="http://schemas.microsoft.com/office/drawing/2014/main" id="{00E8522A-AED6-41F0-A7CA-C3AF31D2032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4547181-CFF3-4621-B8E6-62D6ECD5D282}"/>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374182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4FC2057-CFB5-4D26-94A9-EE514485C060}"/>
              </a:ext>
            </a:extLst>
          </p:cNvPr>
          <p:cNvSpPr>
            <a:spLocks noGrp="1"/>
          </p:cNvSpPr>
          <p:nvPr>
            <p:ph type="dt" sz="half" idx="10"/>
          </p:nvPr>
        </p:nvSpPr>
        <p:spPr/>
        <p:txBody>
          <a:bodyPr/>
          <a:lstStyle/>
          <a:p>
            <a:fld id="{6741F385-28C0-4E03-8DB0-A6E6BB513D00}" type="datetime1">
              <a:rPr lang="fr-FR" smtClean="0"/>
              <a:t>11/04/2023</a:t>
            </a:fld>
            <a:endParaRPr lang="fr-FR"/>
          </a:p>
        </p:txBody>
      </p:sp>
      <p:sp>
        <p:nvSpPr>
          <p:cNvPr id="3" name="Espace réservé du pied de page 2">
            <a:extLst>
              <a:ext uri="{FF2B5EF4-FFF2-40B4-BE49-F238E27FC236}">
                <a16:creationId xmlns:a16="http://schemas.microsoft.com/office/drawing/2014/main" id="{96DD8D69-8FFD-4146-87FB-D0D26D35139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EE705C2-5617-4017-B6F4-9679FEDB43ED}"/>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2707523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39FE77-1DF1-4728-84E9-18FAB47F00F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80380B3-C442-44F9-B896-81973BDB16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E09F268-A89E-4DAA-8BC5-CF782EA24A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4EADDEC-4BDF-4BBD-BD6E-55C521206AF8}"/>
              </a:ext>
            </a:extLst>
          </p:cNvPr>
          <p:cNvSpPr>
            <a:spLocks noGrp="1"/>
          </p:cNvSpPr>
          <p:nvPr>
            <p:ph type="dt" sz="half" idx="10"/>
          </p:nvPr>
        </p:nvSpPr>
        <p:spPr/>
        <p:txBody>
          <a:bodyPr/>
          <a:lstStyle/>
          <a:p>
            <a:fld id="{7053F15B-3AF7-44DF-8C22-5134F5A5D86D}" type="datetime1">
              <a:rPr lang="fr-FR" smtClean="0"/>
              <a:t>11/04/2023</a:t>
            </a:fld>
            <a:endParaRPr lang="fr-FR"/>
          </a:p>
        </p:txBody>
      </p:sp>
      <p:sp>
        <p:nvSpPr>
          <p:cNvPr id="6" name="Espace réservé du pied de page 5">
            <a:extLst>
              <a:ext uri="{FF2B5EF4-FFF2-40B4-BE49-F238E27FC236}">
                <a16:creationId xmlns:a16="http://schemas.microsoft.com/office/drawing/2014/main" id="{28847EAB-ABC1-4ECB-854A-FDD93CFE6AA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3836E86-243F-4710-B15B-70755772E5E9}"/>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750804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00C424-1B55-4A1A-9444-726289331EA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03316CE-5684-4A70-B788-288E0CA704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324A5B2-39D7-4069-8DC9-AC3CCF2203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E3802A5-D1D8-4AEA-9692-D8049E79F055}"/>
              </a:ext>
            </a:extLst>
          </p:cNvPr>
          <p:cNvSpPr>
            <a:spLocks noGrp="1"/>
          </p:cNvSpPr>
          <p:nvPr>
            <p:ph type="dt" sz="half" idx="10"/>
          </p:nvPr>
        </p:nvSpPr>
        <p:spPr/>
        <p:txBody>
          <a:bodyPr/>
          <a:lstStyle/>
          <a:p>
            <a:fld id="{2910E984-B658-4C11-8236-AE677761772E}" type="datetime1">
              <a:rPr lang="fr-FR" smtClean="0"/>
              <a:t>11/04/2023</a:t>
            </a:fld>
            <a:endParaRPr lang="fr-FR"/>
          </a:p>
        </p:txBody>
      </p:sp>
      <p:sp>
        <p:nvSpPr>
          <p:cNvPr id="6" name="Espace réservé du pied de page 5">
            <a:extLst>
              <a:ext uri="{FF2B5EF4-FFF2-40B4-BE49-F238E27FC236}">
                <a16:creationId xmlns:a16="http://schemas.microsoft.com/office/drawing/2014/main" id="{71E5C3CE-5CD9-4B59-8936-B44AA98B12B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2B56A32-F496-4E0C-AF3C-8490EB9A7DA7}"/>
              </a:ext>
            </a:extLst>
          </p:cNvPr>
          <p:cNvSpPr>
            <a:spLocks noGrp="1"/>
          </p:cNvSpPr>
          <p:nvPr>
            <p:ph type="sldNum" sz="quarter" idx="12"/>
          </p:nvPr>
        </p:nvSpPr>
        <p:spPr/>
        <p:txBody>
          <a:bodyPr/>
          <a:lstStyle/>
          <a:p>
            <a:fld id="{20B35EF6-8718-4233-AC5A-D78F068ACFE5}" type="slidenum">
              <a:rPr lang="fr-FR" smtClean="0"/>
              <a:t>‹N°›</a:t>
            </a:fld>
            <a:endParaRPr lang="fr-FR"/>
          </a:p>
        </p:txBody>
      </p:sp>
    </p:spTree>
    <p:extLst>
      <p:ext uri="{BB962C8B-B14F-4D97-AF65-F5344CB8AC3E}">
        <p14:creationId xmlns:p14="http://schemas.microsoft.com/office/powerpoint/2010/main" val="1309243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5BA9321-8AA2-404A-9803-D5A89C7624B4}"/>
              </a:ext>
            </a:extLst>
          </p:cNvPr>
          <p:cNvSpPr>
            <a:spLocks noGrp="1"/>
          </p:cNvSpPr>
          <p:nvPr>
            <p:ph type="title"/>
          </p:nvPr>
        </p:nvSpPr>
        <p:spPr>
          <a:xfrm>
            <a:off x="673331" y="1152627"/>
            <a:ext cx="11218631" cy="1233777"/>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E4B6A35E-4852-4D67-A4B4-E52A3E58D987}"/>
              </a:ext>
            </a:extLst>
          </p:cNvPr>
          <p:cNvSpPr>
            <a:spLocks noGrp="1"/>
          </p:cNvSpPr>
          <p:nvPr>
            <p:ph type="body" idx="1"/>
          </p:nvPr>
        </p:nvSpPr>
        <p:spPr>
          <a:xfrm>
            <a:off x="673332" y="2477193"/>
            <a:ext cx="11218632" cy="372983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972A9546-54FA-4BB2-84EF-72B6EC7C28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D4805-9914-4C5E-ADA7-4B1F0AA936DE}" type="datetime1">
              <a:rPr lang="fr-FR" smtClean="0"/>
              <a:t>11/04/2023</a:t>
            </a:fld>
            <a:endParaRPr lang="fr-FR"/>
          </a:p>
        </p:txBody>
      </p:sp>
      <p:sp>
        <p:nvSpPr>
          <p:cNvPr id="5" name="Espace réservé du pied de page 4">
            <a:extLst>
              <a:ext uri="{FF2B5EF4-FFF2-40B4-BE49-F238E27FC236}">
                <a16:creationId xmlns:a16="http://schemas.microsoft.com/office/drawing/2014/main" id="{0703E5C9-C433-42EB-897A-7520AA0589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FD22958-19E8-4F01-BD11-D9E4260E6F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35EF6-8718-4233-AC5A-D78F068ACFE5}" type="slidenum">
              <a:rPr lang="fr-FR" smtClean="0"/>
              <a:t>‹N°›</a:t>
            </a:fld>
            <a:endParaRPr lang="fr-FR"/>
          </a:p>
        </p:txBody>
      </p:sp>
      <p:pic>
        <p:nvPicPr>
          <p:cNvPr id="7" name="Image 6" descr="logohorizontalcouleur">
            <a:extLst>
              <a:ext uri="{FF2B5EF4-FFF2-40B4-BE49-F238E27FC236}">
                <a16:creationId xmlns:a16="http://schemas.microsoft.com/office/drawing/2014/main" id="{823B4ECE-F3DE-4CD5-A43F-E5B83A5F388C}"/>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97409" y="247759"/>
            <a:ext cx="1695450" cy="736600"/>
          </a:xfrm>
          <a:prstGeom prst="rect">
            <a:avLst/>
          </a:prstGeom>
          <a:noFill/>
          <a:ln>
            <a:noFill/>
          </a:ln>
        </p:spPr>
      </p:pic>
      <p:pic>
        <p:nvPicPr>
          <p:cNvPr id="8" name="Image 7">
            <a:extLst>
              <a:ext uri="{FF2B5EF4-FFF2-40B4-BE49-F238E27FC236}">
                <a16:creationId xmlns:a16="http://schemas.microsoft.com/office/drawing/2014/main" id="{098281EB-29BA-4D87-B096-6556F4C8FB65}"/>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18294" y="103933"/>
            <a:ext cx="1035050" cy="1003300"/>
          </a:xfrm>
          <a:prstGeom prst="rect">
            <a:avLst/>
          </a:prstGeom>
          <a:noFill/>
          <a:ln>
            <a:noFill/>
          </a:ln>
        </p:spPr>
      </p:pic>
      <p:pic>
        <p:nvPicPr>
          <p:cNvPr id="9" name="Image 8">
            <a:extLst>
              <a:ext uri="{FF2B5EF4-FFF2-40B4-BE49-F238E27FC236}">
                <a16:creationId xmlns:a16="http://schemas.microsoft.com/office/drawing/2014/main" id="{DCC5BFE6-C293-4948-8EF9-925E087447A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3404322" y="0"/>
            <a:ext cx="1076325" cy="1076325"/>
          </a:xfrm>
          <a:prstGeom prst="rect">
            <a:avLst/>
          </a:prstGeom>
        </p:spPr>
      </p:pic>
    </p:spTree>
    <p:extLst>
      <p:ext uri="{BB962C8B-B14F-4D97-AF65-F5344CB8AC3E}">
        <p14:creationId xmlns:p14="http://schemas.microsoft.com/office/powerpoint/2010/main" val="600966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DAA7A9-7F49-4A5E-BA5F-EFF5BADF53C1}"/>
              </a:ext>
            </a:extLst>
          </p:cNvPr>
          <p:cNvSpPr>
            <a:spLocks noGrp="1"/>
          </p:cNvSpPr>
          <p:nvPr>
            <p:ph type="ctrTitle"/>
          </p:nvPr>
        </p:nvSpPr>
        <p:spPr>
          <a:xfrm>
            <a:off x="1524000" y="1122363"/>
            <a:ext cx="9144000" cy="1373187"/>
          </a:xfrm>
        </p:spPr>
        <p:txBody>
          <a:bodyPr/>
          <a:lstStyle/>
          <a:p>
            <a:r>
              <a:rPr lang="fr-FR" dirty="0"/>
              <a:t>Avenir de l’IRSN</a:t>
            </a:r>
          </a:p>
        </p:txBody>
      </p:sp>
      <p:sp>
        <p:nvSpPr>
          <p:cNvPr id="3" name="Sous-titre 2">
            <a:extLst>
              <a:ext uri="{FF2B5EF4-FFF2-40B4-BE49-F238E27FC236}">
                <a16:creationId xmlns:a16="http://schemas.microsoft.com/office/drawing/2014/main" id="{66E37D3E-BA29-4229-BFD2-8347302C2D0E}"/>
              </a:ext>
            </a:extLst>
          </p:cNvPr>
          <p:cNvSpPr>
            <a:spLocks noGrp="1"/>
          </p:cNvSpPr>
          <p:nvPr>
            <p:ph type="subTitle" idx="1"/>
          </p:nvPr>
        </p:nvSpPr>
        <p:spPr>
          <a:xfrm>
            <a:off x="1524000" y="2990691"/>
            <a:ext cx="9144000" cy="1655762"/>
          </a:xfrm>
        </p:spPr>
        <p:txBody>
          <a:bodyPr/>
          <a:lstStyle/>
          <a:p>
            <a:r>
              <a:rPr lang="fr-FR" dirty="0"/>
              <a:t>AG du personnel, Auditorium FAR + Teams</a:t>
            </a:r>
          </a:p>
          <a:p>
            <a:r>
              <a:rPr lang="fr-FR" dirty="0"/>
              <a:t>11-04-2023</a:t>
            </a:r>
          </a:p>
        </p:txBody>
      </p:sp>
      <p:sp>
        <p:nvSpPr>
          <p:cNvPr id="5" name="Espace réservé du numéro de diapositive 4">
            <a:extLst>
              <a:ext uri="{FF2B5EF4-FFF2-40B4-BE49-F238E27FC236}">
                <a16:creationId xmlns:a16="http://schemas.microsoft.com/office/drawing/2014/main" id="{D8FDE5DC-668E-4979-8E0B-CE6D622E7C84}"/>
              </a:ext>
            </a:extLst>
          </p:cNvPr>
          <p:cNvSpPr>
            <a:spLocks noGrp="1"/>
          </p:cNvSpPr>
          <p:nvPr>
            <p:ph type="sldNum" sz="quarter" idx="12"/>
          </p:nvPr>
        </p:nvSpPr>
        <p:spPr/>
        <p:txBody>
          <a:bodyPr/>
          <a:lstStyle/>
          <a:p>
            <a:fld id="{20B35EF6-8718-4233-AC5A-D78F068ACFE5}" type="slidenum">
              <a:rPr lang="fr-FR" smtClean="0"/>
              <a:t>1</a:t>
            </a:fld>
            <a:endParaRPr lang="fr-FR"/>
          </a:p>
        </p:txBody>
      </p:sp>
      <p:sp>
        <p:nvSpPr>
          <p:cNvPr id="7" name="ZoneTexte 6">
            <a:extLst>
              <a:ext uri="{FF2B5EF4-FFF2-40B4-BE49-F238E27FC236}">
                <a16:creationId xmlns:a16="http://schemas.microsoft.com/office/drawing/2014/main" id="{29A09F8E-02CF-41B5-BD41-F0150B71F26C}"/>
              </a:ext>
            </a:extLst>
          </p:cNvPr>
          <p:cNvSpPr txBox="1"/>
          <p:nvPr/>
        </p:nvSpPr>
        <p:spPr>
          <a:xfrm rot="20555189">
            <a:off x="2620633" y="4295308"/>
            <a:ext cx="7184285" cy="861774"/>
          </a:xfrm>
          <a:prstGeom prst="rect">
            <a:avLst/>
          </a:prstGeom>
          <a:noFill/>
          <a:ln w="127000">
            <a:solidFill>
              <a:srgbClr val="EE4757"/>
            </a:solidFill>
            <a:prstDash val="lgDash"/>
          </a:ln>
        </p:spPr>
        <p:txBody>
          <a:bodyPr wrap="square" rtlCol="0">
            <a:spAutoFit/>
          </a:bodyPr>
          <a:lstStyle/>
          <a:p>
            <a:pPr algn="ctr"/>
            <a:r>
              <a:rPr lang="fr-FR" sz="5000" b="1" dirty="0">
                <a:solidFill>
                  <a:srgbClr val="EE4757"/>
                </a:solidFill>
                <a:latin typeface="Bernard MT Condensed" panose="02050806060905020404" pitchFamily="18" charset="0"/>
                <a:cs typeface="72 Condensed" panose="020B0506030000000003" pitchFamily="34" charset="0"/>
              </a:rPr>
              <a:t>Disparition de l’IRSN</a:t>
            </a:r>
          </a:p>
        </p:txBody>
      </p:sp>
      <p:sp>
        <p:nvSpPr>
          <p:cNvPr id="8" name="ZoneTexte 7">
            <a:extLst>
              <a:ext uri="{FF2B5EF4-FFF2-40B4-BE49-F238E27FC236}">
                <a16:creationId xmlns:a16="http://schemas.microsoft.com/office/drawing/2014/main" id="{A63C0B62-4016-40C2-963A-D34CE49EF181}"/>
              </a:ext>
            </a:extLst>
          </p:cNvPr>
          <p:cNvSpPr txBox="1"/>
          <p:nvPr/>
        </p:nvSpPr>
        <p:spPr>
          <a:xfrm>
            <a:off x="5297776" y="5141594"/>
            <a:ext cx="7184285" cy="861774"/>
          </a:xfrm>
          <a:prstGeom prst="rect">
            <a:avLst/>
          </a:prstGeom>
          <a:noFill/>
          <a:ln w="127000">
            <a:noFill/>
            <a:prstDash val="lgDash"/>
          </a:ln>
        </p:spPr>
        <p:txBody>
          <a:bodyPr wrap="square" rtlCol="0">
            <a:spAutoFit/>
          </a:bodyPr>
          <a:lstStyle/>
          <a:p>
            <a:pPr algn="ctr"/>
            <a:r>
              <a:rPr lang="fr-FR" sz="5000" b="1" dirty="0">
                <a:solidFill>
                  <a:srgbClr val="EE4757"/>
                </a:solidFill>
                <a:latin typeface="Bernard MT Condensed" panose="02050806060905020404" pitchFamily="18" charset="0"/>
                <a:cs typeface="72 Condensed" panose="020B0506030000000003" pitchFamily="34" charset="0"/>
              </a:rPr>
              <a:t>ON N’EN VEUT PAS!</a:t>
            </a:r>
          </a:p>
        </p:txBody>
      </p:sp>
    </p:spTree>
    <p:extLst>
      <p:ext uri="{BB962C8B-B14F-4D97-AF65-F5344CB8AC3E}">
        <p14:creationId xmlns:p14="http://schemas.microsoft.com/office/powerpoint/2010/main" val="3876847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27">
            <a:extLst>
              <a:ext uri="{FF2B5EF4-FFF2-40B4-BE49-F238E27FC236}">
                <a16:creationId xmlns:a16="http://schemas.microsoft.com/office/drawing/2014/main" id="{11183B9B-A8C9-4B06-8575-3D39FD6CFB25}"/>
              </a:ext>
            </a:extLst>
          </p:cNvPr>
          <p:cNvSpPr>
            <a:spLocks noGrp="1"/>
          </p:cNvSpPr>
          <p:nvPr>
            <p:ph idx="1"/>
          </p:nvPr>
        </p:nvSpPr>
        <p:spPr>
          <a:xfrm>
            <a:off x="486568" y="1392223"/>
            <a:ext cx="11218863" cy="952500"/>
          </a:xfrm>
          <a:prstGeom prst="rect">
            <a:avLst/>
          </a:prstGeom>
          <a:noFill/>
          <a:ln w="0" cmpd="sng">
            <a:noFill/>
            <a:prstDash val="solid"/>
          </a:ln>
        </p:spPr>
        <p:txBody>
          <a:bodyPr vert="horz" lIns="0" tIns="0" rIns="0" bIns="0" anchor="t">
            <a:normAutofit/>
          </a:bodyPr>
          <a:lstStyle/>
          <a:p>
            <a:pPr marL="0" marR="0" indent="0" algn="l">
              <a:lnSpc>
                <a:spcPts val="4300"/>
              </a:lnSpc>
              <a:spcAft>
                <a:spcPts val="0"/>
              </a:spcAft>
              <a:buNone/>
            </a:pPr>
            <a:r>
              <a:rPr lang="fr-FR" sz="3200" b="1" spc="25" dirty="0">
                <a:latin typeface="Trebuchet MS" panose="22635452340000000000" pitchFamily="2"/>
              </a:rPr>
              <a:t>Plan de bataille</a:t>
            </a:r>
          </a:p>
        </p:txBody>
      </p:sp>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10</a:t>
            </a:fld>
            <a:endParaRPr lang="fr-FR"/>
          </a:p>
        </p:txBody>
      </p:sp>
      <p:sp>
        <p:nvSpPr>
          <p:cNvPr id="5" name="ZoneTexte 4">
            <a:extLst>
              <a:ext uri="{FF2B5EF4-FFF2-40B4-BE49-F238E27FC236}">
                <a16:creationId xmlns:a16="http://schemas.microsoft.com/office/drawing/2014/main" id="{8407E34A-B021-48B1-BE6E-4F2194221742}"/>
              </a:ext>
            </a:extLst>
          </p:cNvPr>
          <p:cNvSpPr txBox="1"/>
          <p:nvPr/>
        </p:nvSpPr>
        <p:spPr>
          <a:xfrm>
            <a:off x="0" y="2202352"/>
            <a:ext cx="11298082" cy="3046988"/>
          </a:xfrm>
          <a:prstGeom prst="rect">
            <a:avLst/>
          </a:prstGeom>
          <a:noFill/>
        </p:spPr>
        <p:txBody>
          <a:bodyPr wrap="square" rtlCol="0">
            <a:spAutoFit/>
          </a:bodyPr>
          <a:lstStyle/>
          <a:p>
            <a:pPr marL="742950" lvl="1" indent="-285750">
              <a:buFont typeface="Arial" panose="020B0604020202020204" pitchFamily="34" charset="0"/>
              <a:buChar char="•"/>
            </a:pPr>
            <a:r>
              <a:rPr lang="fr-FR" sz="2400" dirty="0"/>
              <a:t>GT argumentation (en cours) + GT diffusion de l’argumentaire (à lancer)</a:t>
            </a:r>
          </a:p>
          <a:p>
            <a:pPr marL="742950" lvl="1" indent="-285750">
              <a:buFont typeface="Arial" panose="020B0604020202020204" pitchFamily="34" charset="0"/>
              <a:buChar char="•"/>
            </a:pPr>
            <a:r>
              <a:rPr lang="fr-FR" sz="2400" dirty="0"/>
              <a:t>Lettre ouverte à la ministre (envoi le 11/04/2023) + envoi presse demain</a:t>
            </a:r>
          </a:p>
          <a:p>
            <a:pPr marL="742950" lvl="1" indent="-285750">
              <a:buFont typeface="Arial" panose="020B0604020202020204" pitchFamily="34" charset="0"/>
              <a:buChar char="•"/>
            </a:pPr>
            <a:r>
              <a:rPr lang="fr-FR" sz="2400" dirty="0"/>
              <a:t>Proposition d’un plan de bataille à moyen terme présenté lors de la prochaine AG</a:t>
            </a:r>
          </a:p>
          <a:p>
            <a:pPr marL="1200150" lvl="2" indent="-285750">
              <a:buFont typeface="Arial" panose="020B0604020202020204" pitchFamily="34" charset="0"/>
              <a:buChar char="•"/>
            </a:pPr>
            <a:r>
              <a:rPr lang="fr-FR" sz="2400" dirty="0"/>
              <a:t>Continuer le dialogue avec les parlementaires </a:t>
            </a:r>
          </a:p>
          <a:p>
            <a:pPr marL="1200150" lvl="2" indent="-285750">
              <a:buFont typeface="Arial" panose="020B0604020202020204" pitchFamily="34" charset="0"/>
              <a:buChar char="•"/>
            </a:pPr>
            <a:r>
              <a:rPr lang="fr-FR" sz="2400" dirty="0"/>
              <a:t>Partenaires académiques</a:t>
            </a:r>
          </a:p>
          <a:p>
            <a:pPr marL="1200150" lvl="2" indent="-285750">
              <a:buFont typeface="Arial" panose="020B0604020202020204" pitchFamily="34" charset="0"/>
              <a:buChar char="•"/>
            </a:pPr>
            <a:r>
              <a:rPr lang="fr-FR" sz="2400" dirty="0"/>
              <a:t>Filière du nucléaire</a:t>
            </a:r>
          </a:p>
          <a:p>
            <a:pPr marL="1200150" lvl="2" indent="-285750">
              <a:buFont typeface="Arial" panose="020B0604020202020204" pitchFamily="34" charset="0"/>
              <a:buChar char="•"/>
            </a:pPr>
            <a:r>
              <a:rPr lang="fr-FR" sz="2400" dirty="0"/>
              <a:t>Société civile</a:t>
            </a:r>
          </a:p>
          <a:p>
            <a:pPr marL="742950" lvl="1" indent="-285750">
              <a:buFont typeface="Arial" panose="020B0604020202020204" pitchFamily="34" charset="0"/>
              <a:buChar char="•"/>
            </a:pPr>
            <a:r>
              <a:rPr lang="fr-FR" sz="2400" dirty="0"/>
              <a:t>Réflexion en cours pour une action autour de la CMP</a:t>
            </a:r>
          </a:p>
        </p:txBody>
      </p:sp>
    </p:spTree>
    <p:extLst>
      <p:ext uri="{BB962C8B-B14F-4D97-AF65-F5344CB8AC3E}">
        <p14:creationId xmlns:p14="http://schemas.microsoft.com/office/powerpoint/2010/main" val="993876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11</a:t>
            </a:fld>
            <a:endParaRPr lang="fr-FR"/>
          </a:p>
        </p:txBody>
      </p:sp>
      <p:sp>
        <p:nvSpPr>
          <p:cNvPr id="7" name="ZoneTexte 6">
            <a:extLst>
              <a:ext uri="{FF2B5EF4-FFF2-40B4-BE49-F238E27FC236}">
                <a16:creationId xmlns:a16="http://schemas.microsoft.com/office/drawing/2014/main" id="{CF7FEBFA-2176-4B2E-BAF9-EEA4DFDD4AC7}"/>
              </a:ext>
            </a:extLst>
          </p:cNvPr>
          <p:cNvSpPr txBox="1"/>
          <p:nvPr/>
        </p:nvSpPr>
        <p:spPr>
          <a:xfrm rot="20481325">
            <a:off x="2315609" y="3381328"/>
            <a:ext cx="6590899" cy="1015663"/>
          </a:xfrm>
          <a:prstGeom prst="rect">
            <a:avLst/>
          </a:prstGeom>
          <a:noFill/>
          <a:ln w="28575">
            <a:solidFill>
              <a:srgbClr val="EE4757"/>
            </a:solidFill>
            <a:prstDash val="lgDash"/>
          </a:ln>
        </p:spPr>
        <p:txBody>
          <a:bodyPr wrap="square" rtlCol="0">
            <a:spAutoFit/>
          </a:bodyPr>
          <a:lstStyle/>
          <a:p>
            <a:r>
              <a:rPr lang="fr-FR" sz="6000" b="1" dirty="0">
                <a:solidFill>
                  <a:srgbClr val="EE4757"/>
                </a:solidFill>
                <a:latin typeface="Bernard MT Condensed" panose="02050806060905020404" pitchFamily="18" charset="0"/>
                <a:cs typeface="72 Condensed" panose="020B0506030000000003" pitchFamily="34" charset="0"/>
              </a:rPr>
              <a:t>Vous avez la parole !</a:t>
            </a:r>
          </a:p>
        </p:txBody>
      </p:sp>
    </p:spTree>
    <p:extLst>
      <p:ext uri="{BB962C8B-B14F-4D97-AF65-F5344CB8AC3E}">
        <p14:creationId xmlns:p14="http://schemas.microsoft.com/office/powerpoint/2010/main" val="370788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12</a:t>
            </a:fld>
            <a:endParaRPr lang="fr-FR"/>
          </a:p>
        </p:txBody>
      </p:sp>
      <p:sp>
        <p:nvSpPr>
          <p:cNvPr id="8" name="ZoneTexte 7">
            <a:extLst>
              <a:ext uri="{FF2B5EF4-FFF2-40B4-BE49-F238E27FC236}">
                <a16:creationId xmlns:a16="http://schemas.microsoft.com/office/drawing/2014/main" id="{BE456AAB-4665-45DC-906D-B7F98D4FE062}"/>
              </a:ext>
            </a:extLst>
          </p:cNvPr>
          <p:cNvSpPr txBox="1"/>
          <p:nvPr/>
        </p:nvSpPr>
        <p:spPr>
          <a:xfrm rot="20889276">
            <a:off x="1377275" y="2596029"/>
            <a:ext cx="8622278" cy="1938992"/>
          </a:xfrm>
          <a:prstGeom prst="rect">
            <a:avLst/>
          </a:prstGeom>
          <a:noFill/>
          <a:ln w="127000">
            <a:solidFill>
              <a:srgbClr val="EE4757"/>
            </a:solidFill>
            <a:prstDash val="lgDash"/>
          </a:ln>
        </p:spPr>
        <p:txBody>
          <a:bodyPr wrap="square" rtlCol="0">
            <a:spAutoFit/>
          </a:bodyPr>
          <a:lstStyle/>
          <a:p>
            <a:pPr algn="ctr"/>
            <a:r>
              <a:rPr lang="fr-FR" sz="4000" b="1" dirty="0">
                <a:solidFill>
                  <a:srgbClr val="EE4757"/>
                </a:solidFill>
                <a:latin typeface="Bernard MT Condensed" panose="02050806060905020404" pitchFamily="18" charset="0"/>
                <a:cs typeface="72 Condensed" panose="020B0506030000000003" pitchFamily="34" charset="0"/>
              </a:rPr>
              <a:t>Merci à tous pour vos soutiens, idées d’actions, veille réseaux et presse, exemples, chansons …</a:t>
            </a:r>
          </a:p>
        </p:txBody>
      </p:sp>
    </p:spTree>
    <p:extLst>
      <p:ext uri="{BB962C8B-B14F-4D97-AF65-F5344CB8AC3E}">
        <p14:creationId xmlns:p14="http://schemas.microsoft.com/office/powerpoint/2010/main" val="1440883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99459E9-A27D-4840-BACD-5F6858CC3A82}"/>
              </a:ext>
            </a:extLst>
          </p:cNvPr>
          <p:cNvSpPr>
            <a:spLocks noGrp="1"/>
          </p:cNvSpPr>
          <p:nvPr>
            <p:ph idx="1"/>
          </p:nvPr>
        </p:nvSpPr>
        <p:spPr/>
        <p:txBody>
          <a:bodyPr>
            <a:normAutofit/>
          </a:bodyPr>
          <a:lstStyle/>
          <a:p>
            <a:pPr marL="514350" indent="-514350">
              <a:buFont typeface="+mj-lt"/>
              <a:buAutoNum type="arabicPeriod"/>
            </a:pPr>
            <a:r>
              <a:rPr lang="fr-FR" dirty="0"/>
              <a:t>Suite du processus parlementaire, article 9A (Luc/Pascal et </a:t>
            </a:r>
            <a:r>
              <a:rPr lang="fr-FR" dirty="0" err="1"/>
              <a:t>Névena</a:t>
            </a:r>
            <a:r>
              <a:rPr lang="fr-FR" dirty="0"/>
              <a:t>)</a:t>
            </a:r>
          </a:p>
          <a:p>
            <a:pPr marL="514350" indent="-514350">
              <a:buFont typeface="+mj-lt"/>
              <a:buAutoNum type="arabicPeriod"/>
            </a:pPr>
            <a:r>
              <a:rPr lang="fr-FR" dirty="0"/>
              <a:t>Retour du CSE du 05/04 : GT de la direction (Cédric)</a:t>
            </a:r>
          </a:p>
          <a:p>
            <a:pPr marL="514350" indent="-514350">
              <a:buFont typeface="+mj-lt"/>
              <a:buAutoNum type="arabicPeriod"/>
            </a:pPr>
            <a:r>
              <a:rPr lang="fr-FR" dirty="0"/>
              <a:t>Plan de bataille (François)</a:t>
            </a:r>
          </a:p>
          <a:p>
            <a:pPr marL="514350" indent="-514350">
              <a:buFont typeface="+mj-lt"/>
              <a:buAutoNum type="arabicPeriod"/>
            </a:pPr>
            <a:r>
              <a:rPr lang="fr-FR" dirty="0"/>
              <a:t>A vous la parole  </a:t>
            </a:r>
          </a:p>
          <a:p>
            <a:pPr marL="0" indent="0">
              <a:buNone/>
            </a:pPr>
            <a:endParaRPr lang="fr-FR" dirty="0"/>
          </a:p>
          <a:p>
            <a:pPr marL="0" indent="0">
              <a:buNone/>
            </a:pPr>
            <a:r>
              <a:rPr lang="fr-FR" dirty="0"/>
              <a:t> </a:t>
            </a:r>
          </a:p>
        </p:txBody>
      </p:sp>
      <p:sp>
        <p:nvSpPr>
          <p:cNvPr id="4" name="Espace réservé du numéro de diapositive 3">
            <a:extLst>
              <a:ext uri="{FF2B5EF4-FFF2-40B4-BE49-F238E27FC236}">
                <a16:creationId xmlns:a16="http://schemas.microsoft.com/office/drawing/2014/main" id="{6806EDB0-FF98-4ED5-9ECC-FCBEFCCCDBAC}"/>
              </a:ext>
            </a:extLst>
          </p:cNvPr>
          <p:cNvSpPr>
            <a:spLocks noGrp="1"/>
          </p:cNvSpPr>
          <p:nvPr>
            <p:ph type="sldNum" sz="quarter" idx="12"/>
          </p:nvPr>
        </p:nvSpPr>
        <p:spPr/>
        <p:txBody>
          <a:bodyPr/>
          <a:lstStyle/>
          <a:p>
            <a:fld id="{20B35EF6-8718-4233-AC5A-D78F068ACFE5}" type="slidenum">
              <a:rPr lang="fr-FR" smtClean="0"/>
              <a:t>13</a:t>
            </a:fld>
            <a:endParaRPr lang="fr-FR"/>
          </a:p>
        </p:txBody>
      </p:sp>
    </p:spTree>
    <p:extLst>
      <p:ext uri="{BB962C8B-B14F-4D97-AF65-F5344CB8AC3E}">
        <p14:creationId xmlns:p14="http://schemas.microsoft.com/office/powerpoint/2010/main" val="2956317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99459E9-A27D-4840-BACD-5F6858CC3A82}"/>
              </a:ext>
            </a:extLst>
          </p:cNvPr>
          <p:cNvSpPr>
            <a:spLocks noGrp="1"/>
          </p:cNvSpPr>
          <p:nvPr>
            <p:ph idx="1"/>
          </p:nvPr>
        </p:nvSpPr>
        <p:spPr/>
        <p:txBody>
          <a:bodyPr>
            <a:normAutofit/>
          </a:bodyPr>
          <a:lstStyle/>
          <a:p>
            <a:pPr marL="514350" indent="-514350">
              <a:buFont typeface="+mj-lt"/>
              <a:buAutoNum type="arabicPeriod"/>
            </a:pPr>
            <a:r>
              <a:rPr lang="fr-FR" dirty="0"/>
              <a:t>Suite du processus parlementaire, article 9A</a:t>
            </a:r>
          </a:p>
          <a:p>
            <a:pPr marL="514350" indent="-514350">
              <a:buFont typeface="+mj-lt"/>
              <a:buAutoNum type="arabicPeriod"/>
            </a:pPr>
            <a:r>
              <a:rPr lang="fr-FR" dirty="0"/>
              <a:t>Retour du CSE du 05/04 : GT de la direction</a:t>
            </a:r>
          </a:p>
          <a:p>
            <a:pPr marL="514350" indent="-514350">
              <a:buFont typeface="+mj-lt"/>
              <a:buAutoNum type="arabicPeriod"/>
            </a:pPr>
            <a:r>
              <a:rPr lang="fr-FR" dirty="0"/>
              <a:t>Plan de bataille </a:t>
            </a:r>
          </a:p>
          <a:p>
            <a:pPr marL="514350" indent="-514350">
              <a:buFont typeface="+mj-lt"/>
              <a:buAutoNum type="arabicPeriod"/>
            </a:pPr>
            <a:r>
              <a:rPr lang="fr-FR" dirty="0"/>
              <a:t>A vous la parole  </a:t>
            </a:r>
          </a:p>
          <a:p>
            <a:pPr marL="514350" indent="-514350">
              <a:buFont typeface="+mj-lt"/>
              <a:buAutoNum type="arabicPeriod"/>
            </a:pPr>
            <a:r>
              <a:rPr lang="fr-FR" dirty="0"/>
              <a:t>Conclusions </a:t>
            </a:r>
          </a:p>
          <a:p>
            <a:pPr marL="0" indent="0">
              <a:buNone/>
            </a:pPr>
            <a:endParaRPr lang="fr-FR" dirty="0"/>
          </a:p>
          <a:p>
            <a:pPr marL="0" indent="0">
              <a:buNone/>
            </a:pPr>
            <a:r>
              <a:rPr lang="fr-FR" dirty="0"/>
              <a:t> </a:t>
            </a:r>
          </a:p>
        </p:txBody>
      </p:sp>
      <p:sp>
        <p:nvSpPr>
          <p:cNvPr id="4" name="Espace réservé du numéro de diapositive 3">
            <a:extLst>
              <a:ext uri="{FF2B5EF4-FFF2-40B4-BE49-F238E27FC236}">
                <a16:creationId xmlns:a16="http://schemas.microsoft.com/office/drawing/2014/main" id="{6806EDB0-FF98-4ED5-9ECC-FCBEFCCCDBAC}"/>
              </a:ext>
            </a:extLst>
          </p:cNvPr>
          <p:cNvSpPr>
            <a:spLocks noGrp="1"/>
          </p:cNvSpPr>
          <p:nvPr>
            <p:ph type="sldNum" sz="quarter" idx="12"/>
          </p:nvPr>
        </p:nvSpPr>
        <p:spPr/>
        <p:txBody>
          <a:bodyPr/>
          <a:lstStyle/>
          <a:p>
            <a:fld id="{20B35EF6-8718-4233-AC5A-D78F068ACFE5}" type="slidenum">
              <a:rPr lang="fr-FR" smtClean="0"/>
              <a:t>2</a:t>
            </a:fld>
            <a:endParaRPr lang="fr-FR"/>
          </a:p>
        </p:txBody>
      </p:sp>
    </p:spTree>
    <p:extLst>
      <p:ext uri="{BB962C8B-B14F-4D97-AF65-F5344CB8AC3E}">
        <p14:creationId xmlns:p14="http://schemas.microsoft.com/office/powerpoint/2010/main" val="279411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27">
            <a:extLst>
              <a:ext uri="{FF2B5EF4-FFF2-40B4-BE49-F238E27FC236}">
                <a16:creationId xmlns:a16="http://schemas.microsoft.com/office/drawing/2014/main" id="{11183B9B-A8C9-4B06-8575-3D39FD6CFB25}"/>
              </a:ext>
            </a:extLst>
          </p:cNvPr>
          <p:cNvSpPr>
            <a:spLocks noGrp="1"/>
          </p:cNvSpPr>
          <p:nvPr>
            <p:ph idx="1"/>
          </p:nvPr>
        </p:nvSpPr>
        <p:spPr>
          <a:xfrm>
            <a:off x="134937" y="1100675"/>
            <a:ext cx="11218863" cy="733729"/>
          </a:xfrm>
          <a:prstGeom prst="rect">
            <a:avLst/>
          </a:prstGeom>
          <a:noFill/>
          <a:ln w="0" cmpd="sng">
            <a:noFill/>
            <a:prstDash val="solid"/>
          </a:ln>
        </p:spPr>
        <p:txBody>
          <a:bodyPr vert="horz" lIns="0" tIns="0" rIns="0" bIns="0" anchor="t">
            <a:normAutofit/>
          </a:bodyPr>
          <a:lstStyle/>
          <a:p>
            <a:pPr marL="0" indent="0">
              <a:lnSpc>
                <a:spcPts val="4300"/>
              </a:lnSpc>
              <a:buNone/>
            </a:pPr>
            <a:r>
              <a:rPr lang="fr-FR" sz="3200" b="1" spc="25" dirty="0">
                <a:latin typeface="Trebuchet MS" panose="22635452340000000000" pitchFamily="2"/>
              </a:rPr>
              <a:t>Suite du processus parlementaire</a:t>
            </a:r>
          </a:p>
        </p:txBody>
      </p:sp>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3</a:t>
            </a:fld>
            <a:endParaRPr lang="fr-FR"/>
          </a:p>
        </p:txBody>
      </p:sp>
      <p:sp>
        <p:nvSpPr>
          <p:cNvPr id="7" name="Flèche : droite 6">
            <a:extLst>
              <a:ext uri="{FF2B5EF4-FFF2-40B4-BE49-F238E27FC236}">
                <a16:creationId xmlns:a16="http://schemas.microsoft.com/office/drawing/2014/main" id="{986744C6-B196-4D78-8502-EBA58ECE3765}"/>
              </a:ext>
            </a:extLst>
          </p:cNvPr>
          <p:cNvSpPr/>
          <p:nvPr/>
        </p:nvSpPr>
        <p:spPr>
          <a:xfrm rot="20484068">
            <a:off x="5423702" y="2490133"/>
            <a:ext cx="1604018" cy="822662"/>
          </a:xfrm>
          <a:prstGeom prst="rightArrow">
            <a:avLst/>
          </a:prstGeom>
          <a:solidFill>
            <a:srgbClr val="7FA8D9"/>
          </a:solidFill>
          <a:ln>
            <a:solidFill>
              <a:srgbClr val="EE4757"/>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EE4757"/>
                </a:solidFill>
              </a:rPr>
              <a:t>CMP conclusive</a:t>
            </a:r>
          </a:p>
        </p:txBody>
      </p:sp>
      <p:pic>
        <p:nvPicPr>
          <p:cNvPr id="31" name="Picture 2" descr="Les montagnes Russes des émotions dans le parcours d'infertilité. - Myferti">
            <a:extLst>
              <a:ext uri="{FF2B5EF4-FFF2-40B4-BE49-F238E27FC236}">
                <a16:creationId xmlns:a16="http://schemas.microsoft.com/office/drawing/2014/main" id="{BABAD921-293B-42B7-A1F6-A6EF63F270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0907" y="5682328"/>
            <a:ext cx="2417764" cy="120888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5" name="Flèche : droite 44">
            <a:extLst>
              <a:ext uri="{FF2B5EF4-FFF2-40B4-BE49-F238E27FC236}">
                <a16:creationId xmlns:a16="http://schemas.microsoft.com/office/drawing/2014/main" id="{368CE2FC-72AE-44AA-BE35-8A9D3BD6225E}"/>
              </a:ext>
            </a:extLst>
          </p:cNvPr>
          <p:cNvSpPr/>
          <p:nvPr/>
        </p:nvSpPr>
        <p:spPr>
          <a:xfrm rot="1536705">
            <a:off x="5380631" y="3999876"/>
            <a:ext cx="1604018" cy="822662"/>
          </a:xfrm>
          <a:prstGeom prst="rightArrow">
            <a:avLst/>
          </a:prstGeom>
          <a:solidFill>
            <a:srgbClr val="7FA8D9"/>
          </a:solidFill>
          <a:ln>
            <a:solidFill>
              <a:srgbClr val="EE4757"/>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EE4757"/>
                </a:solidFill>
              </a:rPr>
              <a:t>CMP non conclusive</a:t>
            </a:r>
          </a:p>
        </p:txBody>
      </p:sp>
      <p:sp>
        <p:nvSpPr>
          <p:cNvPr id="46" name="ZoneTexte 45">
            <a:extLst>
              <a:ext uri="{FF2B5EF4-FFF2-40B4-BE49-F238E27FC236}">
                <a16:creationId xmlns:a16="http://schemas.microsoft.com/office/drawing/2014/main" id="{175003EE-476B-4DB4-8ADF-50D2EB157D74}"/>
              </a:ext>
            </a:extLst>
          </p:cNvPr>
          <p:cNvSpPr txBox="1"/>
          <p:nvPr/>
        </p:nvSpPr>
        <p:spPr>
          <a:xfrm>
            <a:off x="7103044" y="2179701"/>
            <a:ext cx="2236521" cy="584775"/>
          </a:xfrm>
          <a:prstGeom prst="rect">
            <a:avLst/>
          </a:prstGeom>
          <a:noFill/>
          <a:ln w="28575">
            <a:solidFill>
              <a:srgbClr val="EE4757"/>
            </a:solidFill>
            <a:prstDash val="lgDash"/>
          </a:ln>
        </p:spPr>
        <p:txBody>
          <a:bodyPr wrap="square" rtlCol="0">
            <a:spAutoFit/>
          </a:bodyPr>
          <a:lstStyle/>
          <a:p>
            <a:pPr algn="ctr"/>
            <a:r>
              <a:rPr lang="fr-FR" sz="1600" b="1" dirty="0">
                <a:solidFill>
                  <a:schemeClr val="accent1">
                    <a:lumMod val="75000"/>
                  </a:schemeClr>
                </a:solidFill>
                <a:latin typeface="Bernard MT Condensed" panose="02050806060905020404" pitchFamily="18" charset="0"/>
                <a:cs typeface="72 Condensed" panose="020B0506030000000003" pitchFamily="34" charset="0"/>
              </a:rPr>
              <a:t>Vote en bloc à l’assemblée et au sénat</a:t>
            </a:r>
          </a:p>
        </p:txBody>
      </p:sp>
      <p:sp>
        <p:nvSpPr>
          <p:cNvPr id="48" name="ZoneTexte 47">
            <a:extLst>
              <a:ext uri="{FF2B5EF4-FFF2-40B4-BE49-F238E27FC236}">
                <a16:creationId xmlns:a16="http://schemas.microsoft.com/office/drawing/2014/main" id="{464A31AD-512D-4EB1-B4F6-F24B749757CB}"/>
              </a:ext>
            </a:extLst>
          </p:cNvPr>
          <p:cNvSpPr txBox="1"/>
          <p:nvPr/>
        </p:nvSpPr>
        <p:spPr>
          <a:xfrm>
            <a:off x="7083648" y="4314407"/>
            <a:ext cx="2236521" cy="584775"/>
          </a:xfrm>
          <a:prstGeom prst="rect">
            <a:avLst/>
          </a:prstGeom>
          <a:noFill/>
          <a:ln w="28575">
            <a:solidFill>
              <a:srgbClr val="EE4757"/>
            </a:solidFill>
            <a:prstDash val="lgDash"/>
          </a:ln>
        </p:spPr>
        <p:txBody>
          <a:bodyPr wrap="square" rtlCol="0">
            <a:spAutoFit/>
          </a:bodyPr>
          <a:lstStyle/>
          <a:p>
            <a:pPr algn="ctr"/>
            <a:r>
              <a:rPr lang="fr-FR" sz="1600" b="1" dirty="0">
                <a:solidFill>
                  <a:schemeClr val="accent1">
                    <a:lumMod val="75000"/>
                  </a:schemeClr>
                </a:solidFill>
                <a:latin typeface="Bernard MT Condensed" panose="02050806060905020404" pitchFamily="18" charset="0"/>
                <a:cs typeface="72 Condensed" panose="020B0506030000000003" pitchFamily="34" charset="0"/>
              </a:rPr>
              <a:t>Retour à l’Assemblée puis Sénat</a:t>
            </a:r>
          </a:p>
        </p:txBody>
      </p:sp>
      <p:sp>
        <p:nvSpPr>
          <p:cNvPr id="49" name="ZoneTexte 48">
            <a:extLst>
              <a:ext uri="{FF2B5EF4-FFF2-40B4-BE49-F238E27FC236}">
                <a16:creationId xmlns:a16="http://schemas.microsoft.com/office/drawing/2014/main" id="{ECC8FF47-DFE4-4DC6-82F4-5340F978B5ED}"/>
              </a:ext>
            </a:extLst>
          </p:cNvPr>
          <p:cNvSpPr txBox="1"/>
          <p:nvPr/>
        </p:nvSpPr>
        <p:spPr>
          <a:xfrm>
            <a:off x="7083648" y="5213811"/>
            <a:ext cx="5021670" cy="400110"/>
          </a:xfrm>
          <a:prstGeom prst="rect">
            <a:avLst/>
          </a:prstGeom>
          <a:noFill/>
          <a:ln w="57150">
            <a:solidFill>
              <a:srgbClr val="EE4757"/>
            </a:solidFill>
            <a:prstDash val="lgDash"/>
          </a:ln>
        </p:spPr>
        <p:txBody>
          <a:bodyPr wrap="square" rtlCol="0">
            <a:spAutoFit/>
          </a:bodyPr>
          <a:lstStyle/>
          <a:p>
            <a:pPr algn="ctr"/>
            <a:r>
              <a:rPr lang="fr-FR" sz="2000" b="1" dirty="0">
                <a:solidFill>
                  <a:srgbClr val="EE4757"/>
                </a:solidFill>
                <a:effectLst>
                  <a:outerShdw blurRad="50800" dist="38100" dir="2700000" algn="tl" rotWithShape="0">
                    <a:prstClr val="black">
                      <a:alpha val="40000"/>
                    </a:prstClr>
                  </a:outerShdw>
                </a:effectLst>
                <a:latin typeface="Chiller" panose="04020404031007020602" pitchFamily="82" charset="0"/>
                <a:cs typeface="72 Condensed" panose="020B0506030000000003" pitchFamily="34" charset="0"/>
              </a:rPr>
              <a:t>Dépôt/retrait d’amendements, modifications d’articles, …  </a:t>
            </a:r>
          </a:p>
        </p:txBody>
      </p:sp>
      <p:sp>
        <p:nvSpPr>
          <p:cNvPr id="12" name="ZoneTexte 11">
            <a:extLst>
              <a:ext uri="{FF2B5EF4-FFF2-40B4-BE49-F238E27FC236}">
                <a16:creationId xmlns:a16="http://schemas.microsoft.com/office/drawing/2014/main" id="{9D1EA97D-AB24-4332-B71E-C71C6F5481F8}"/>
              </a:ext>
            </a:extLst>
          </p:cNvPr>
          <p:cNvSpPr txBox="1"/>
          <p:nvPr/>
        </p:nvSpPr>
        <p:spPr>
          <a:xfrm>
            <a:off x="3937138" y="3288706"/>
            <a:ext cx="1397259" cy="584775"/>
          </a:xfrm>
          <a:prstGeom prst="rect">
            <a:avLst/>
          </a:prstGeom>
          <a:noFill/>
          <a:ln w="28575">
            <a:solidFill>
              <a:srgbClr val="EE4757"/>
            </a:solidFill>
            <a:prstDash val="lgDash"/>
          </a:ln>
        </p:spPr>
        <p:txBody>
          <a:bodyPr wrap="square" rtlCol="0">
            <a:spAutoFit/>
          </a:bodyPr>
          <a:lstStyle/>
          <a:p>
            <a:pPr algn="ctr"/>
            <a:r>
              <a:rPr lang="fr-FR" sz="1600" b="1" dirty="0">
                <a:solidFill>
                  <a:srgbClr val="EE4757"/>
                </a:solidFill>
                <a:latin typeface="Bernard MT Condensed" panose="02050806060905020404" pitchFamily="18" charset="0"/>
                <a:cs typeface="72 Condensed" panose="020B0506030000000003" pitchFamily="34" charset="0"/>
              </a:rPr>
              <a:t>CMP,</a:t>
            </a:r>
          </a:p>
          <a:p>
            <a:pPr algn="ctr"/>
            <a:r>
              <a:rPr lang="fr-FR" sz="1600" b="1" dirty="0">
                <a:solidFill>
                  <a:srgbClr val="EE4757"/>
                </a:solidFill>
                <a:latin typeface="Bernard MT Condensed" panose="02050806060905020404" pitchFamily="18" charset="0"/>
                <a:cs typeface="72 Condensed" panose="020B0506030000000003" pitchFamily="34" charset="0"/>
              </a:rPr>
              <a:t>4 mai</a:t>
            </a:r>
          </a:p>
        </p:txBody>
      </p:sp>
      <p:sp>
        <p:nvSpPr>
          <p:cNvPr id="15" name="ZoneTexte 14">
            <a:extLst>
              <a:ext uri="{FF2B5EF4-FFF2-40B4-BE49-F238E27FC236}">
                <a16:creationId xmlns:a16="http://schemas.microsoft.com/office/drawing/2014/main" id="{BF6D9594-2B26-4891-BE35-09BEC56C0599}"/>
              </a:ext>
            </a:extLst>
          </p:cNvPr>
          <p:cNvSpPr txBox="1"/>
          <p:nvPr/>
        </p:nvSpPr>
        <p:spPr>
          <a:xfrm>
            <a:off x="365121" y="1726349"/>
            <a:ext cx="3449171" cy="1569660"/>
          </a:xfrm>
          <a:prstGeom prst="rect">
            <a:avLst/>
          </a:prstGeom>
          <a:noFill/>
        </p:spPr>
        <p:txBody>
          <a:bodyPr wrap="square">
            <a:spAutoFit/>
          </a:bodyPr>
          <a:lstStyle/>
          <a:p>
            <a:r>
              <a:rPr lang="fr-FR" sz="1200" b="1" dirty="0"/>
              <a:t>Le Sénat y sera représenté par:</a:t>
            </a:r>
          </a:p>
          <a:p>
            <a:pPr marL="285750" indent="-285750">
              <a:buFont typeface="Arial" panose="020B0604020202020204" pitchFamily="34" charset="0"/>
              <a:buChar char="•"/>
            </a:pPr>
            <a:r>
              <a:rPr lang="fr-FR" sz="1200" b="1" dirty="0"/>
              <a:t>Sophie Primas (LR)</a:t>
            </a:r>
          </a:p>
          <a:p>
            <a:pPr marL="285750" indent="-285750">
              <a:buFont typeface="Arial" panose="020B0604020202020204" pitchFamily="34" charset="0"/>
              <a:buChar char="•"/>
            </a:pPr>
            <a:r>
              <a:rPr lang="fr-FR" sz="1200" b="1" dirty="0">
                <a:solidFill>
                  <a:srgbClr val="92D050"/>
                </a:solidFill>
              </a:rPr>
              <a:t>Daniel Gremillet </a:t>
            </a:r>
            <a:r>
              <a:rPr lang="fr-FR" sz="1200" b="1" dirty="0"/>
              <a:t>(LR)</a:t>
            </a:r>
          </a:p>
          <a:p>
            <a:pPr marL="285750" indent="-285750">
              <a:buFont typeface="Arial" panose="020B0604020202020204" pitchFamily="34" charset="0"/>
              <a:buChar char="•"/>
            </a:pPr>
            <a:r>
              <a:rPr lang="fr-FR" sz="1200" b="1" dirty="0">
                <a:solidFill>
                  <a:srgbClr val="92D050"/>
                </a:solidFill>
              </a:rPr>
              <a:t>Didier </a:t>
            </a:r>
            <a:r>
              <a:rPr lang="fr-FR" sz="1200" b="1" dirty="0" err="1">
                <a:solidFill>
                  <a:srgbClr val="92D050"/>
                </a:solidFill>
              </a:rPr>
              <a:t>Mandelli</a:t>
            </a:r>
            <a:r>
              <a:rPr lang="fr-FR" sz="1200" b="1" dirty="0">
                <a:solidFill>
                  <a:srgbClr val="92D050"/>
                </a:solidFill>
              </a:rPr>
              <a:t> </a:t>
            </a:r>
            <a:r>
              <a:rPr lang="fr-FR" sz="1200" b="1" dirty="0"/>
              <a:t>(LR)</a:t>
            </a:r>
          </a:p>
          <a:p>
            <a:pPr marL="285750" indent="-285750">
              <a:buFont typeface="Arial" panose="020B0604020202020204" pitchFamily="34" charset="0"/>
              <a:buChar char="•"/>
            </a:pPr>
            <a:r>
              <a:rPr lang="fr-FR" sz="1200" b="1" dirty="0"/>
              <a:t>Jean-Pierre Moga (UC)</a:t>
            </a:r>
          </a:p>
          <a:p>
            <a:pPr marL="285750" indent="-285750">
              <a:buFont typeface="Arial" panose="020B0604020202020204" pitchFamily="34" charset="0"/>
              <a:buChar char="•"/>
            </a:pPr>
            <a:r>
              <a:rPr lang="fr-FR" sz="1200" b="1" dirty="0">
                <a:solidFill>
                  <a:srgbClr val="92D050"/>
                </a:solidFill>
              </a:rPr>
              <a:t>Gilbert-Luc </a:t>
            </a:r>
            <a:r>
              <a:rPr lang="fr-FR" sz="1200" b="1" dirty="0" err="1">
                <a:solidFill>
                  <a:srgbClr val="92D050"/>
                </a:solidFill>
              </a:rPr>
              <a:t>Devinaz</a:t>
            </a:r>
            <a:r>
              <a:rPr lang="fr-FR" sz="1200" b="1" dirty="0">
                <a:solidFill>
                  <a:srgbClr val="92D050"/>
                </a:solidFill>
              </a:rPr>
              <a:t> </a:t>
            </a:r>
            <a:r>
              <a:rPr lang="fr-FR" sz="1200" b="1" dirty="0"/>
              <a:t>(PS)</a:t>
            </a:r>
          </a:p>
          <a:p>
            <a:pPr marL="285750" indent="-285750">
              <a:buFont typeface="Arial" panose="020B0604020202020204" pitchFamily="34" charset="0"/>
              <a:buChar char="•"/>
            </a:pPr>
            <a:r>
              <a:rPr lang="fr-FR" sz="1200" b="1" dirty="0">
                <a:solidFill>
                  <a:srgbClr val="92D050"/>
                </a:solidFill>
              </a:rPr>
              <a:t>Franck </a:t>
            </a:r>
            <a:r>
              <a:rPr lang="fr-FR" sz="1200" b="1" dirty="0" err="1">
                <a:solidFill>
                  <a:srgbClr val="92D050"/>
                </a:solidFill>
              </a:rPr>
              <a:t>Montaugé</a:t>
            </a:r>
            <a:r>
              <a:rPr lang="fr-FR" sz="1200" b="1" dirty="0">
                <a:solidFill>
                  <a:srgbClr val="92D050"/>
                </a:solidFill>
              </a:rPr>
              <a:t> </a:t>
            </a:r>
            <a:r>
              <a:rPr lang="fr-FR" sz="1200" b="1" dirty="0"/>
              <a:t>(PS) </a:t>
            </a:r>
          </a:p>
          <a:p>
            <a:pPr marL="285750" indent="-285750">
              <a:buFont typeface="Arial" panose="020B0604020202020204" pitchFamily="34" charset="0"/>
              <a:buChar char="•"/>
            </a:pPr>
            <a:r>
              <a:rPr lang="fr-FR" sz="1200" b="1" dirty="0"/>
              <a:t>Bernard Buis (RN)</a:t>
            </a:r>
          </a:p>
        </p:txBody>
      </p:sp>
      <p:sp>
        <p:nvSpPr>
          <p:cNvPr id="8" name="ZoneTexte 7">
            <a:extLst>
              <a:ext uri="{FF2B5EF4-FFF2-40B4-BE49-F238E27FC236}">
                <a16:creationId xmlns:a16="http://schemas.microsoft.com/office/drawing/2014/main" id="{13DE92AE-2A7E-4610-831A-C4FF2DD07AF5}"/>
              </a:ext>
            </a:extLst>
          </p:cNvPr>
          <p:cNvSpPr txBox="1"/>
          <p:nvPr/>
        </p:nvSpPr>
        <p:spPr>
          <a:xfrm>
            <a:off x="4207733" y="3921176"/>
            <a:ext cx="750526" cy="276999"/>
          </a:xfrm>
          <a:prstGeom prst="rect">
            <a:avLst/>
          </a:prstGeom>
          <a:noFill/>
        </p:spPr>
        <p:txBody>
          <a:bodyPr wrap="none" rtlCol="0">
            <a:spAutoFit/>
          </a:bodyPr>
          <a:lstStyle/>
          <a:p>
            <a:r>
              <a:rPr lang="fr-FR" sz="1200" b="1" dirty="0"/>
              <a:t>Huit-clos</a:t>
            </a:r>
          </a:p>
        </p:txBody>
      </p:sp>
      <p:sp>
        <p:nvSpPr>
          <p:cNvPr id="18" name="ZoneTexte 17">
            <a:extLst>
              <a:ext uri="{FF2B5EF4-FFF2-40B4-BE49-F238E27FC236}">
                <a16:creationId xmlns:a16="http://schemas.microsoft.com/office/drawing/2014/main" id="{E27EF0A0-7AFD-4586-9277-B57D95A1378B}"/>
              </a:ext>
            </a:extLst>
          </p:cNvPr>
          <p:cNvSpPr txBox="1"/>
          <p:nvPr/>
        </p:nvSpPr>
        <p:spPr>
          <a:xfrm>
            <a:off x="261923" y="5613921"/>
            <a:ext cx="3449171" cy="461665"/>
          </a:xfrm>
          <a:prstGeom prst="rect">
            <a:avLst/>
          </a:prstGeom>
          <a:noFill/>
        </p:spPr>
        <p:txBody>
          <a:bodyPr wrap="square">
            <a:spAutoFit/>
          </a:bodyPr>
          <a:lstStyle/>
          <a:p>
            <a:r>
              <a:rPr lang="fr-FR" sz="1200" b="1" dirty="0"/>
              <a:t>L’Assemblée y sera représentée par:</a:t>
            </a:r>
          </a:p>
          <a:p>
            <a:pPr marL="285750" indent="-285750">
              <a:buFont typeface="Arial" panose="020B0604020202020204" pitchFamily="34" charset="0"/>
              <a:buChar char="•"/>
            </a:pPr>
            <a:r>
              <a:rPr lang="fr-FR" sz="1200" b="1" dirty="0"/>
              <a:t>Appel à candidatures jusqu’au 14/04</a:t>
            </a:r>
          </a:p>
        </p:txBody>
      </p:sp>
      <p:sp>
        <p:nvSpPr>
          <p:cNvPr id="19" name="ZoneTexte 18">
            <a:extLst>
              <a:ext uri="{FF2B5EF4-FFF2-40B4-BE49-F238E27FC236}">
                <a16:creationId xmlns:a16="http://schemas.microsoft.com/office/drawing/2014/main" id="{E86D49B9-030C-4D0B-B55D-AAB1DD88E4E6}"/>
              </a:ext>
            </a:extLst>
          </p:cNvPr>
          <p:cNvSpPr txBox="1"/>
          <p:nvPr/>
        </p:nvSpPr>
        <p:spPr>
          <a:xfrm>
            <a:off x="2605148" y="1738958"/>
            <a:ext cx="3490852" cy="1015663"/>
          </a:xfrm>
          <a:prstGeom prst="rect">
            <a:avLst/>
          </a:prstGeom>
          <a:noFill/>
        </p:spPr>
        <p:txBody>
          <a:bodyPr wrap="square">
            <a:spAutoFit/>
          </a:bodyPr>
          <a:lstStyle/>
          <a:p>
            <a:r>
              <a:rPr lang="fr-FR" sz="1200" b="1" dirty="0"/>
              <a:t>Suppléants: </a:t>
            </a:r>
          </a:p>
          <a:p>
            <a:r>
              <a:rPr lang="fr-FR" sz="1200" b="1" dirty="0"/>
              <a:t>Laurent </a:t>
            </a:r>
            <a:r>
              <a:rPr lang="fr-FR" sz="1200" b="1" dirty="0" err="1"/>
              <a:t>Somon</a:t>
            </a:r>
            <a:r>
              <a:rPr lang="fr-FR" sz="1200" b="1" dirty="0"/>
              <a:t> (LR), Serge </a:t>
            </a:r>
            <a:r>
              <a:rPr lang="fr-FR" sz="1200" b="1" dirty="0" err="1"/>
              <a:t>Babary</a:t>
            </a:r>
            <a:r>
              <a:rPr lang="fr-FR" sz="1200" b="1" dirty="0"/>
              <a:t> (LR), </a:t>
            </a:r>
          </a:p>
          <a:p>
            <a:r>
              <a:rPr lang="fr-FR" sz="1200" b="1" dirty="0"/>
              <a:t>Olivier </a:t>
            </a:r>
            <a:r>
              <a:rPr lang="fr-FR" sz="1200" b="1" dirty="0" err="1"/>
              <a:t>Rietmann</a:t>
            </a:r>
            <a:r>
              <a:rPr lang="fr-FR" sz="1200" b="1" dirty="0"/>
              <a:t> (LR), Amel </a:t>
            </a:r>
            <a:r>
              <a:rPr lang="fr-FR" sz="1200" b="1" dirty="0" err="1"/>
              <a:t>Gacquerre</a:t>
            </a:r>
            <a:r>
              <a:rPr lang="fr-FR" sz="1200" b="1" dirty="0"/>
              <a:t> (UC),</a:t>
            </a:r>
          </a:p>
          <a:p>
            <a:r>
              <a:rPr lang="fr-FR" sz="1200" b="1" dirty="0"/>
              <a:t>Jean-Jacques Michau (PS), Jean-Pierre </a:t>
            </a:r>
            <a:r>
              <a:rPr lang="fr-FR" sz="1200" b="1" dirty="0" err="1"/>
              <a:t>Corbisez</a:t>
            </a:r>
            <a:r>
              <a:rPr lang="fr-FR" sz="1200" b="1" dirty="0"/>
              <a:t> (RN) et </a:t>
            </a:r>
            <a:r>
              <a:rPr lang="fr-FR" sz="1200" b="1" dirty="0">
                <a:solidFill>
                  <a:srgbClr val="92D050"/>
                </a:solidFill>
              </a:rPr>
              <a:t>Fabien Gay </a:t>
            </a:r>
            <a:r>
              <a:rPr lang="fr-FR" sz="1200" b="1" dirty="0"/>
              <a:t>(CRCE).</a:t>
            </a:r>
          </a:p>
        </p:txBody>
      </p:sp>
      <p:grpSp>
        <p:nvGrpSpPr>
          <p:cNvPr id="13" name="Groupe 12">
            <a:extLst>
              <a:ext uri="{FF2B5EF4-FFF2-40B4-BE49-F238E27FC236}">
                <a16:creationId xmlns:a16="http://schemas.microsoft.com/office/drawing/2014/main" id="{338F7E22-3168-4BF3-B345-393AD484AA7C}"/>
              </a:ext>
            </a:extLst>
          </p:cNvPr>
          <p:cNvGrpSpPr/>
          <p:nvPr/>
        </p:nvGrpSpPr>
        <p:grpSpPr>
          <a:xfrm>
            <a:off x="688028" y="3465513"/>
            <a:ext cx="1530218" cy="1785707"/>
            <a:chOff x="688028" y="3237892"/>
            <a:chExt cx="1530218" cy="1785707"/>
          </a:xfrm>
        </p:grpSpPr>
        <p:pic>
          <p:nvPicPr>
            <p:cNvPr id="9" name="Image 8">
              <a:extLst>
                <a:ext uri="{FF2B5EF4-FFF2-40B4-BE49-F238E27FC236}">
                  <a16:creationId xmlns:a16="http://schemas.microsoft.com/office/drawing/2014/main" id="{551F694D-248D-4FEF-83C4-3DC802F0C2D8}"/>
                </a:ext>
              </a:extLst>
            </p:cNvPr>
            <p:cNvPicPr>
              <a:picLocks noChangeAspect="1"/>
            </p:cNvPicPr>
            <p:nvPr/>
          </p:nvPicPr>
          <p:blipFill>
            <a:blip r:embed="rId3">
              <a:duotone>
                <a:schemeClr val="accent6">
                  <a:shade val="45000"/>
                  <a:satMod val="135000"/>
                </a:schemeClr>
                <a:prstClr val="white"/>
              </a:duotone>
            </a:blip>
            <a:stretch>
              <a:fillRect/>
            </a:stretch>
          </p:blipFill>
          <p:spPr>
            <a:xfrm>
              <a:off x="688028" y="3493381"/>
              <a:ext cx="1530218" cy="1530218"/>
            </a:xfrm>
            <a:prstGeom prst="rect">
              <a:avLst/>
            </a:prstGeom>
          </p:spPr>
        </p:pic>
        <p:sp>
          <p:nvSpPr>
            <p:cNvPr id="11" name="Bulle narrative : rectangle à coins arrondis 10">
              <a:extLst>
                <a:ext uri="{FF2B5EF4-FFF2-40B4-BE49-F238E27FC236}">
                  <a16:creationId xmlns:a16="http://schemas.microsoft.com/office/drawing/2014/main" id="{EE2505DA-6D1B-4457-8BB7-AFA7AA05AF7E}"/>
                </a:ext>
              </a:extLst>
            </p:cNvPr>
            <p:cNvSpPr/>
            <p:nvPr/>
          </p:nvSpPr>
          <p:spPr>
            <a:xfrm>
              <a:off x="816566" y="3237892"/>
              <a:ext cx="1273141" cy="701007"/>
            </a:xfrm>
            <a:prstGeom prst="wedgeRoundRectCallou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b="1" dirty="0">
                  <a:solidFill>
                    <a:schemeClr val="tx1"/>
                  </a:solidFill>
                </a:rPr>
                <a:t>Discussions de l’intersyndicale avec les membres de la CMP </a:t>
              </a:r>
            </a:p>
          </p:txBody>
        </p:sp>
      </p:grpSp>
    </p:spTree>
    <p:extLst>
      <p:ext uri="{BB962C8B-B14F-4D97-AF65-F5344CB8AC3E}">
        <p14:creationId xmlns:p14="http://schemas.microsoft.com/office/powerpoint/2010/main" val="2746499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27">
            <a:extLst>
              <a:ext uri="{FF2B5EF4-FFF2-40B4-BE49-F238E27FC236}">
                <a16:creationId xmlns:a16="http://schemas.microsoft.com/office/drawing/2014/main" id="{11183B9B-A8C9-4B06-8575-3D39FD6CFB25}"/>
              </a:ext>
            </a:extLst>
          </p:cNvPr>
          <p:cNvSpPr>
            <a:spLocks noGrp="1"/>
          </p:cNvSpPr>
          <p:nvPr>
            <p:ph idx="1"/>
          </p:nvPr>
        </p:nvSpPr>
        <p:spPr>
          <a:xfrm>
            <a:off x="486568" y="1392223"/>
            <a:ext cx="11218863" cy="952500"/>
          </a:xfrm>
          <a:prstGeom prst="rect">
            <a:avLst/>
          </a:prstGeom>
          <a:noFill/>
          <a:ln w="0" cmpd="sng">
            <a:noFill/>
            <a:prstDash val="solid"/>
          </a:ln>
        </p:spPr>
        <p:txBody>
          <a:bodyPr vert="horz" lIns="0" tIns="0" rIns="0" bIns="0" anchor="t">
            <a:normAutofit/>
          </a:bodyPr>
          <a:lstStyle/>
          <a:p>
            <a:pPr marL="0" marR="0" indent="0" algn="l">
              <a:lnSpc>
                <a:spcPts val="4300"/>
              </a:lnSpc>
              <a:spcAft>
                <a:spcPts val="0"/>
              </a:spcAft>
              <a:buNone/>
            </a:pPr>
            <a:r>
              <a:rPr lang="fr-FR" sz="3200" b="1" spc="25" dirty="0">
                <a:latin typeface="Trebuchet MS" panose="22635452340000000000" pitchFamily="2"/>
              </a:rPr>
              <a:t>Le 9A après le vote solennel du 21/03</a:t>
            </a:r>
          </a:p>
        </p:txBody>
      </p:sp>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4</a:t>
            </a:fld>
            <a:endParaRPr lang="fr-FR"/>
          </a:p>
        </p:txBody>
      </p:sp>
      <p:pic>
        <p:nvPicPr>
          <p:cNvPr id="10" name="Image 9">
            <a:extLst>
              <a:ext uri="{FF2B5EF4-FFF2-40B4-BE49-F238E27FC236}">
                <a16:creationId xmlns:a16="http://schemas.microsoft.com/office/drawing/2014/main" id="{82B2444F-DFEC-4AB0-9BA2-79F54C40C434}"/>
              </a:ext>
            </a:extLst>
          </p:cNvPr>
          <p:cNvPicPr>
            <a:picLocks noChangeAspect="1"/>
          </p:cNvPicPr>
          <p:nvPr/>
        </p:nvPicPr>
        <p:blipFill>
          <a:blip r:embed="rId2"/>
          <a:stretch>
            <a:fillRect/>
          </a:stretch>
        </p:blipFill>
        <p:spPr>
          <a:xfrm>
            <a:off x="666749" y="2058361"/>
            <a:ext cx="6124366" cy="4663114"/>
          </a:xfrm>
          <a:prstGeom prst="rect">
            <a:avLst/>
          </a:prstGeom>
        </p:spPr>
      </p:pic>
      <p:cxnSp>
        <p:nvCxnSpPr>
          <p:cNvPr id="12" name="Connecteur droit 11">
            <a:extLst>
              <a:ext uri="{FF2B5EF4-FFF2-40B4-BE49-F238E27FC236}">
                <a16:creationId xmlns:a16="http://schemas.microsoft.com/office/drawing/2014/main" id="{711C8A9E-D403-4EA5-979E-14EA19980FC2}"/>
              </a:ext>
            </a:extLst>
          </p:cNvPr>
          <p:cNvCxnSpPr>
            <a:cxnSpLocks/>
          </p:cNvCxnSpPr>
          <p:nvPr/>
        </p:nvCxnSpPr>
        <p:spPr>
          <a:xfrm>
            <a:off x="1728132" y="2974019"/>
            <a:ext cx="2506517" cy="0"/>
          </a:xfrm>
          <a:prstGeom prst="line">
            <a:avLst/>
          </a:prstGeom>
          <a:ln w="28575">
            <a:solidFill>
              <a:srgbClr val="EE4757"/>
            </a:solidFill>
          </a:ln>
        </p:spPr>
        <p:style>
          <a:lnRef idx="3">
            <a:schemeClr val="accent1"/>
          </a:lnRef>
          <a:fillRef idx="0">
            <a:schemeClr val="accent1"/>
          </a:fillRef>
          <a:effectRef idx="2">
            <a:schemeClr val="accent1"/>
          </a:effectRef>
          <a:fontRef idx="minor">
            <a:schemeClr val="tx1"/>
          </a:fontRef>
        </p:style>
      </p:cxnSp>
      <p:cxnSp>
        <p:nvCxnSpPr>
          <p:cNvPr id="15" name="Connecteur droit 14">
            <a:extLst>
              <a:ext uri="{FF2B5EF4-FFF2-40B4-BE49-F238E27FC236}">
                <a16:creationId xmlns:a16="http://schemas.microsoft.com/office/drawing/2014/main" id="{26A17572-2C26-4BBF-8DC5-1EED3AE6960A}"/>
              </a:ext>
            </a:extLst>
          </p:cNvPr>
          <p:cNvCxnSpPr>
            <a:cxnSpLocks/>
          </p:cNvCxnSpPr>
          <p:nvPr/>
        </p:nvCxnSpPr>
        <p:spPr>
          <a:xfrm>
            <a:off x="2845266" y="4745494"/>
            <a:ext cx="1810624" cy="0"/>
          </a:xfrm>
          <a:prstGeom prst="line">
            <a:avLst/>
          </a:prstGeom>
          <a:ln w="28575">
            <a:solidFill>
              <a:srgbClr val="EE4757"/>
            </a:solidFill>
          </a:ln>
        </p:spPr>
        <p:style>
          <a:lnRef idx="3">
            <a:schemeClr val="accent1"/>
          </a:lnRef>
          <a:fillRef idx="0">
            <a:schemeClr val="accent1"/>
          </a:fillRef>
          <a:effectRef idx="2">
            <a:schemeClr val="accent1"/>
          </a:effectRef>
          <a:fontRef idx="minor">
            <a:schemeClr val="tx1"/>
          </a:fontRef>
        </p:style>
      </p:cxnSp>
      <p:cxnSp>
        <p:nvCxnSpPr>
          <p:cNvPr id="17" name="Connecteur droit 16">
            <a:extLst>
              <a:ext uri="{FF2B5EF4-FFF2-40B4-BE49-F238E27FC236}">
                <a16:creationId xmlns:a16="http://schemas.microsoft.com/office/drawing/2014/main" id="{4B9E72E1-8BB2-488A-8277-F0C45FEADB94}"/>
              </a:ext>
            </a:extLst>
          </p:cNvPr>
          <p:cNvCxnSpPr>
            <a:cxnSpLocks/>
          </p:cNvCxnSpPr>
          <p:nvPr/>
        </p:nvCxnSpPr>
        <p:spPr>
          <a:xfrm>
            <a:off x="2845266" y="6097519"/>
            <a:ext cx="1282117" cy="0"/>
          </a:xfrm>
          <a:prstGeom prst="line">
            <a:avLst/>
          </a:prstGeom>
          <a:ln w="28575">
            <a:solidFill>
              <a:srgbClr val="EE4757"/>
            </a:solidFill>
          </a:ln>
        </p:spPr>
        <p:style>
          <a:lnRef idx="3">
            <a:schemeClr val="accent1"/>
          </a:lnRef>
          <a:fillRef idx="0">
            <a:schemeClr val="accent1"/>
          </a:fillRef>
          <a:effectRef idx="2">
            <a:schemeClr val="accent1"/>
          </a:effectRef>
          <a:fontRef idx="minor">
            <a:schemeClr val="tx1"/>
          </a:fontRef>
        </p:style>
      </p:cxnSp>
      <p:sp>
        <p:nvSpPr>
          <p:cNvPr id="20" name="ZoneTexte 19">
            <a:extLst>
              <a:ext uri="{FF2B5EF4-FFF2-40B4-BE49-F238E27FC236}">
                <a16:creationId xmlns:a16="http://schemas.microsoft.com/office/drawing/2014/main" id="{637310F4-4542-427E-ACC3-D11A5F987EF0}"/>
              </a:ext>
            </a:extLst>
          </p:cNvPr>
          <p:cNvSpPr txBox="1"/>
          <p:nvPr/>
        </p:nvSpPr>
        <p:spPr>
          <a:xfrm rot="20249271">
            <a:off x="7077190" y="3375374"/>
            <a:ext cx="3870376" cy="1323439"/>
          </a:xfrm>
          <a:prstGeom prst="rect">
            <a:avLst/>
          </a:prstGeom>
          <a:noFill/>
          <a:ln w="57150">
            <a:noFill/>
            <a:prstDash val="lgDash"/>
          </a:ln>
        </p:spPr>
        <p:txBody>
          <a:bodyPr wrap="square" rtlCol="0">
            <a:spAutoFit/>
          </a:bodyPr>
          <a:lstStyle/>
          <a:p>
            <a:pPr algn="ctr"/>
            <a:r>
              <a:rPr lang="fr-FR" sz="8000" b="1" dirty="0">
                <a:solidFill>
                  <a:srgbClr val="EE4757"/>
                </a:solidFill>
                <a:effectLst>
                  <a:outerShdw blurRad="50800" dist="38100" dir="2700000" algn="tl" rotWithShape="0">
                    <a:prstClr val="black">
                      <a:alpha val="40000"/>
                    </a:prstClr>
                  </a:outerShdw>
                </a:effectLst>
                <a:latin typeface="Chiller" panose="04020404031007020602" pitchFamily="82" charset="0"/>
                <a:cs typeface="72 Condensed" panose="020B0506030000000003" pitchFamily="34" charset="0"/>
              </a:rPr>
              <a:t>DANGER !</a:t>
            </a:r>
          </a:p>
        </p:txBody>
      </p:sp>
    </p:spTree>
    <p:extLst>
      <p:ext uri="{BB962C8B-B14F-4D97-AF65-F5344CB8AC3E}">
        <p14:creationId xmlns:p14="http://schemas.microsoft.com/office/powerpoint/2010/main" val="1044323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27">
            <a:extLst>
              <a:ext uri="{FF2B5EF4-FFF2-40B4-BE49-F238E27FC236}">
                <a16:creationId xmlns:a16="http://schemas.microsoft.com/office/drawing/2014/main" id="{11183B9B-A8C9-4B06-8575-3D39FD6CFB25}"/>
              </a:ext>
            </a:extLst>
          </p:cNvPr>
          <p:cNvSpPr>
            <a:spLocks noGrp="1"/>
          </p:cNvSpPr>
          <p:nvPr>
            <p:ph idx="1"/>
          </p:nvPr>
        </p:nvSpPr>
        <p:spPr>
          <a:xfrm>
            <a:off x="486568" y="1392223"/>
            <a:ext cx="11218863" cy="952500"/>
          </a:xfrm>
          <a:prstGeom prst="rect">
            <a:avLst/>
          </a:prstGeom>
          <a:noFill/>
          <a:ln w="0" cmpd="sng">
            <a:noFill/>
            <a:prstDash val="solid"/>
          </a:ln>
        </p:spPr>
        <p:txBody>
          <a:bodyPr vert="horz" lIns="0" tIns="0" rIns="0" bIns="0" anchor="t">
            <a:normAutofit/>
          </a:bodyPr>
          <a:lstStyle/>
          <a:p>
            <a:pPr marL="0" marR="0" indent="0" algn="l">
              <a:lnSpc>
                <a:spcPts val="4300"/>
              </a:lnSpc>
              <a:spcAft>
                <a:spcPts val="0"/>
              </a:spcAft>
              <a:buNone/>
            </a:pPr>
            <a:r>
              <a:rPr lang="fr-FR" sz="3200" b="1" spc="25" dirty="0">
                <a:latin typeface="Trebuchet MS" panose="22635452340000000000" pitchFamily="2"/>
              </a:rPr>
              <a:t>Proposition de </a:t>
            </a:r>
            <a:r>
              <a:rPr lang="fr-FR" sz="3200" b="1" spc="25" dirty="0" err="1">
                <a:latin typeface="Trebuchet MS" panose="22635452340000000000" pitchFamily="2"/>
              </a:rPr>
              <a:t>ré-écriture</a:t>
            </a:r>
            <a:r>
              <a:rPr lang="fr-FR" sz="3200" b="1" spc="25" dirty="0">
                <a:latin typeface="Trebuchet MS" panose="22635452340000000000" pitchFamily="2"/>
              </a:rPr>
              <a:t> de l’article 9A </a:t>
            </a:r>
          </a:p>
        </p:txBody>
      </p:sp>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5</a:t>
            </a:fld>
            <a:endParaRPr lang="fr-FR"/>
          </a:p>
        </p:txBody>
      </p:sp>
      <p:sp>
        <p:nvSpPr>
          <p:cNvPr id="5" name="ZoneTexte 4">
            <a:extLst>
              <a:ext uri="{FF2B5EF4-FFF2-40B4-BE49-F238E27FC236}">
                <a16:creationId xmlns:a16="http://schemas.microsoft.com/office/drawing/2014/main" id="{8407E34A-B021-48B1-BE6E-4F2194221742}"/>
              </a:ext>
            </a:extLst>
          </p:cNvPr>
          <p:cNvSpPr txBox="1"/>
          <p:nvPr/>
        </p:nvSpPr>
        <p:spPr>
          <a:xfrm>
            <a:off x="0" y="2202352"/>
            <a:ext cx="11298082" cy="2862322"/>
          </a:xfrm>
          <a:prstGeom prst="rect">
            <a:avLst/>
          </a:prstGeom>
          <a:noFill/>
        </p:spPr>
        <p:txBody>
          <a:bodyPr wrap="square" rtlCol="0">
            <a:spAutoFit/>
          </a:bodyPr>
          <a:lstStyle/>
          <a:p>
            <a:pPr lvl="1"/>
            <a:r>
              <a:rPr lang="fr-FR" dirty="0"/>
              <a:t>Modifier l’article 9A comme suit :</a:t>
            </a:r>
          </a:p>
          <a:p>
            <a:pPr lvl="1"/>
            <a:endParaRPr lang="fr-FR" dirty="0"/>
          </a:p>
          <a:p>
            <a:pPr lvl="1"/>
            <a:r>
              <a:rPr lang="fr-FR" dirty="0"/>
              <a:t>« A compter de la promulgation de la présente loi, </a:t>
            </a:r>
            <a:r>
              <a:rPr lang="fr-FR" b="1" dirty="0"/>
              <a:t>le gouvernement saisit l’Office parlementaire des choix scientifiques et technologiques (OPECST)</a:t>
            </a:r>
            <a:r>
              <a:rPr lang="fr-FR" dirty="0"/>
              <a:t> afin de remettre au Parlement, dans un délai de six mois, </a:t>
            </a:r>
            <a:r>
              <a:rPr lang="fr-FR" b="1" dirty="0"/>
              <a:t>un rapport d’évaluation du système de gouvernance </a:t>
            </a:r>
            <a:r>
              <a:rPr lang="fr-FR" dirty="0"/>
              <a:t>de la sûreté et sécurité nucléaire, de la radioprotection des travailleurs et de la population ainsi que de la surveillance de l’environnement. Ce rapport examinera les conditions d’exercice des missions par les personnels de l’Autorité de sûreté nucléaire et de l’Institut de radioprotection et de sûreté nucléaire, </a:t>
            </a:r>
            <a:r>
              <a:rPr lang="fr-FR" b="1" dirty="0"/>
              <a:t>en lien avec leurs différentes interfaces</a:t>
            </a:r>
            <a:r>
              <a:rPr lang="fr-FR" dirty="0"/>
              <a:t>. Il recensera également les besoins prévisionnels humains et financiers nécessaires pour garantir une réponse adéquate aux besoins de l’ensemble des projets liés au nucléaire actuels et futurs, dans le contexte de relance de la production d’électricité nucléaire. »</a:t>
            </a:r>
          </a:p>
        </p:txBody>
      </p:sp>
      <p:sp>
        <p:nvSpPr>
          <p:cNvPr id="8" name="ZoneTexte 7">
            <a:extLst>
              <a:ext uri="{FF2B5EF4-FFF2-40B4-BE49-F238E27FC236}">
                <a16:creationId xmlns:a16="http://schemas.microsoft.com/office/drawing/2014/main" id="{4F5FEB55-E2D8-41F3-9484-2ADD07B64783}"/>
              </a:ext>
            </a:extLst>
          </p:cNvPr>
          <p:cNvSpPr txBox="1"/>
          <p:nvPr/>
        </p:nvSpPr>
        <p:spPr>
          <a:xfrm>
            <a:off x="8486435" y="5166917"/>
            <a:ext cx="2991530" cy="707886"/>
          </a:xfrm>
          <a:prstGeom prst="rect">
            <a:avLst/>
          </a:prstGeom>
          <a:noFill/>
          <a:ln w="57150">
            <a:solidFill>
              <a:srgbClr val="EE4757"/>
            </a:solidFill>
            <a:prstDash val="lgDash"/>
          </a:ln>
        </p:spPr>
        <p:txBody>
          <a:bodyPr wrap="square" rtlCol="0">
            <a:spAutoFit/>
          </a:bodyPr>
          <a:lstStyle/>
          <a:p>
            <a:pPr algn="ctr"/>
            <a:r>
              <a:rPr lang="fr-FR" sz="2000" b="1" dirty="0">
                <a:solidFill>
                  <a:srgbClr val="EE4757"/>
                </a:solidFill>
                <a:effectLst>
                  <a:outerShdw blurRad="50800" dist="38100" dir="2700000" algn="tl" rotWithShape="0">
                    <a:prstClr val="black">
                      <a:alpha val="40000"/>
                    </a:prstClr>
                  </a:outerShdw>
                </a:effectLst>
                <a:latin typeface="Bernard MT Condensed" panose="02050806060905020404" pitchFamily="18" charset="0"/>
                <a:cs typeface="72 Condensed" panose="020B0506030000000003" pitchFamily="34" charset="0"/>
              </a:rPr>
              <a:t>Un loup ? Une erreur ? Un point bloquant ?</a:t>
            </a:r>
          </a:p>
        </p:txBody>
      </p:sp>
    </p:spTree>
    <p:extLst>
      <p:ext uri="{BB962C8B-B14F-4D97-AF65-F5344CB8AC3E}">
        <p14:creationId xmlns:p14="http://schemas.microsoft.com/office/powerpoint/2010/main" val="339565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6</a:t>
            </a:fld>
            <a:endParaRPr lang="fr-FR"/>
          </a:p>
        </p:txBody>
      </p:sp>
      <p:sp>
        <p:nvSpPr>
          <p:cNvPr id="7" name="ZoneTexte 6">
            <a:extLst>
              <a:ext uri="{FF2B5EF4-FFF2-40B4-BE49-F238E27FC236}">
                <a16:creationId xmlns:a16="http://schemas.microsoft.com/office/drawing/2014/main" id="{CF7FEBFA-2176-4B2E-BAF9-EEA4DFDD4AC7}"/>
              </a:ext>
            </a:extLst>
          </p:cNvPr>
          <p:cNvSpPr txBox="1"/>
          <p:nvPr/>
        </p:nvSpPr>
        <p:spPr>
          <a:xfrm rot="20481325">
            <a:off x="2107215" y="2580161"/>
            <a:ext cx="7167088" cy="1938992"/>
          </a:xfrm>
          <a:prstGeom prst="rect">
            <a:avLst/>
          </a:prstGeom>
          <a:noFill/>
          <a:ln w="28575">
            <a:solidFill>
              <a:srgbClr val="EE4757"/>
            </a:solidFill>
            <a:prstDash val="lgDash"/>
          </a:ln>
        </p:spPr>
        <p:txBody>
          <a:bodyPr wrap="square" rtlCol="0">
            <a:spAutoFit/>
          </a:bodyPr>
          <a:lstStyle/>
          <a:p>
            <a:pPr algn="ctr"/>
            <a:r>
              <a:rPr lang="fr-FR" sz="6000" b="1" dirty="0">
                <a:solidFill>
                  <a:srgbClr val="EE4757"/>
                </a:solidFill>
                <a:latin typeface="Bernard MT Condensed" panose="02050806060905020404" pitchFamily="18" charset="0"/>
                <a:cs typeface="72 Condensed" panose="020B0506030000000003" pitchFamily="34" charset="0"/>
              </a:rPr>
              <a:t>Vote bloqué sur l’esprit du 9A nouveau !</a:t>
            </a:r>
          </a:p>
        </p:txBody>
      </p:sp>
      <p:sp>
        <p:nvSpPr>
          <p:cNvPr id="4" name="ZoneTexte 3">
            <a:extLst>
              <a:ext uri="{FF2B5EF4-FFF2-40B4-BE49-F238E27FC236}">
                <a16:creationId xmlns:a16="http://schemas.microsoft.com/office/drawing/2014/main" id="{5C065DBB-8C1A-4E99-A1CB-9984383DB893}"/>
              </a:ext>
            </a:extLst>
          </p:cNvPr>
          <p:cNvSpPr txBox="1"/>
          <p:nvPr/>
        </p:nvSpPr>
        <p:spPr>
          <a:xfrm>
            <a:off x="7083648" y="5213811"/>
            <a:ext cx="2991530" cy="400110"/>
          </a:xfrm>
          <a:prstGeom prst="rect">
            <a:avLst/>
          </a:prstGeom>
          <a:noFill/>
          <a:ln w="57150">
            <a:solidFill>
              <a:srgbClr val="EE4757"/>
            </a:solidFill>
            <a:prstDash val="lgDash"/>
          </a:ln>
        </p:spPr>
        <p:txBody>
          <a:bodyPr wrap="square" rtlCol="0">
            <a:spAutoFit/>
          </a:bodyPr>
          <a:lstStyle/>
          <a:p>
            <a:pPr algn="ctr"/>
            <a:r>
              <a:rPr lang="fr-FR" sz="2000" b="1" dirty="0">
                <a:solidFill>
                  <a:srgbClr val="EE4757"/>
                </a:solidFill>
                <a:effectLst>
                  <a:outerShdw blurRad="50800" dist="38100" dir="2700000" algn="tl" rotWithShape="0">
                    <a:prstClr val="black">
                      <a:alpha val="40000"/>
                    </a:prstClr>
                  </a:outerShdw>
                </a:effectLst>
                <a:latin typeface="Chiller" panose="04020404031007020602" pitchFamily="82" charset="0"/>
                <a:cs typeface="72 Condensed" panose="020B0506030000000003" pitchFamily="34" charset="0"/>
              </a:rPr>
              <a:t>Pas d’amendements possible !!!</a:t>
            </a:r>
          </a:p>
        </p:txBody>
      </p:sp>
    </p:spTree>
    <p:extLst>
      <p:ext uri="{BB962C8B-B14F-4D97-AF65-F5344CB8AC3E}">
        <p14:creationId xmlns:p14="http://schemas.microsoft.com/office/powerpoint/2010/main" val="1154920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27">
            <a:extLst>
              <a:ext uri="{FF2B5EF4-FFF2-40B4-BE49-F238E27FC236}">
                <a16:creationId xmlns:a16="http://schemas.microsoft.com/office/drawing/2014/main" id="{11183B9B-A8C9-4B06-8575-3D39FD6CFB25}"/>
              </a:ext>
            </a:extLst>
          </p:cNvPr>
          <p:cNvSpPr>
            <a:spLocks noGrp="1"/>
          </p:cNvSpPr>
          <p:nvPr>
            <p:ph idx="1"/>
          </p:nvPr>
        </p:nvSpPr>
        <p:spPr>
          <a:xfrm>
            <a:off x="486568" y="1392223"/>
            <a:ext cx="11218863" cy="670257"/>
          </a:xfrm>
          <a:prstGeom prst="rect">
            <a:avLst/>
          </a:prstGeom>
          <a:noFill/>
          <a:ln w="0" cmpd="sng">
            <a:noFill/>
            <a:prstDash val="solid"/>
          </a:ln>
        </p:spPr>
        <p:txBody>
          <a:bodyPr vert="horz" lIns="0" tIns="0" rIns="0" bIns="0" anchor="t">
            <a:normAutofit/>
          </a:bodyPr>
          <a:lstStyle/>
          <a:p>
            <a:pPr marL="0" marR="0" indent="0" algn="l">
              <a:lnSpc>
                <a:spcPts val="4300"/>
              </a:lnSpc>
              <a:spcAft>
                <a:spcPts val="0"/>
              </a:spcAft>
              <a:buNone/>
            </a:pPr>
            <a:r>
              <a:rPr lang="fr-FR" sz="3200" b="1" spc="25" dirty="0">
                <a:latin typeface="Trebuchet MS" panose="22635452340000000000" pitchFamily="2"/>
              </a:rPr>
              <a:t>Retour du CSE extraordinaire du 05/04</a:t>
            </a:r>
          </a:p>
        </p:txBody>
      </p:sp>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7</a:t>
            </a:fld>
            <a:endParaRPr lang="fr-FR"/>
          </a:p>
        </p:txBody>
      </p:sp>
      <p:sp>
        <p:nvSpPr>
          <p:cNvPr id="5" name="ZoneTexte 4">
            <a:extLst>
              <a:ext uri="{FF2B5EF4-FFF2-40B4-BE49-F238E27FC236}">
                <a16:creationId xmlns:a16="http://schemas.microsoft.com/office/drawing/2014/main" id="{8407E34A-B021-48B1-BE6E-4F2194221742}"/>
              </a:ext>
            </a:extLst>
          </p:cNvPr>
          <p:cNvSpPr txBox="1"/>
          <p:nvPr/>
        </p:nvSpPr>
        <p:spPr>
          <a:xfrm>
            <a:off x="0" y="2025532"/>
            <a:ext cx="11298082" cy="4708981"/>
          </a:xfrm>
          <a:prstGeom prst="rect">
            <a:avLst/>
          </a:prstGeom>
          <a:noFill/>
        </p:spPr>
        <p:txBody>
          <a:bodyPr wrap="square" rtlCol="0">
            <a:spAutoFit/>
          </a:bodyPr>
          <a:lstStyle/>
          <a:p>
            <a:pPr marL="742950" lvl="1" indent="-285750">
              <a:buFont typeface="Arial" panose="020B0604020202020204" pitchFamily="34" charset="0"/>
              <a:buChar char="•"/>
            </a:pPr>
            <a:r>
              <a:rPr lang="fr-FR" sz="2400" b="1" dirty="0"/>
              <a:t>5 GT</a:t>
            </a:r>
          </a:p>
          <a:p>
            <a:pPr marL="1200150" lvl="2" indent="-285750">
              <a:buFont typeface="Arial" panose="020B0604020202020204" pitchFamily="34" charset="0"/>
              <a:buChar char="•"/>
            </a:pPr>
            <a:r>
              <a:rPr lang="fr-FR" dirty="0"/>
              <a:t>Missions (9 sous-GT) : Herviou, </a:t>
            </a:r>
            <a:r>
              <a:rPr lang="fr-FR" dirty="0" err="1"/>
              <a:t>Gariel</a:t>
            </a:r>
            <a:r>
              <a:rPr lang="fr-FR" dirty="0"/>
              <a:t>, </a:t>
            </a:r>
            <a:r>
              <a:rPr lang="fr-FR" dirty="0" err="1"/>
              <a:t>Bueso</a:t>
            </a:r>
            <a:r>
              <a:rPr lang="fr-FR" dirty="0"/>
              <a:t>, Guillaume</a:t>
            </a:r>
          </a:p>
          <a:p>
            <a:pPr marL="1657350" lvl="3" indent="-285750">
              <a:buFont typeface="Arial" panose="020B0604020202020204" pitchFamily="34" charset="0"/>
              <a:buChar char="•"/>
            </a:pPr>
            <a:r>
              <a:rPr lang="fr-FR" dirty="0"/>
              <a:t>Expertise, recherche, crise, surveillance, sûreté/sécurité, activité commerciale, ouverture à la société, international, communication</a:t>
            </a:r>
          </a:p>
          <a:p>
            <a:pPr marL="1200150" lvl="2" indent="-285750">
              <a:buFont typeface="Arial" panose="020B0604020202020204" pitchFamily="34" charset="0"/>
              <a:buChar char="•"/>
            </a:pPr>
            <a:r>
              <a:rPr lang="fr-FR" dirty="0"/>
              <a:t>RH (4 Sous-GT) : </a:t>
            </a:r>
            <a:r>
              <a:rPr lang="fr-FR" dirty="0" err="1"/>
              <a:t>Enault</a:t>
            </a:r>
            <a:r>
              <a:rPr lang="fr-FR" dirty="0"/>
              <a:t>, Bellange, </a:t>
            </a:r>
            <a:r>
              <a:rPr lang="fr-FR" dirty="0" err="1"/>
              <a:t>Barbelin</a:t>
            </a:r>
            <a:endParaRPr lang="fr-FR" dirty="0"/>
          </a:p>
          <a:p>
            <a:pPr marL="1657350" lvl="3" indent="-285750">
              <a:buFont typeface="Arial" panose="020B0604020202020204" pitchFamily="34" charset="0"/>
              <a:buChar char="•"/>
            </a:pPr>
            <a:r>
              <a:rPr lang="fr-FR" dirty="0"/>
              <a:t>Conditions d’emploi, IRP, attractivité et parcours pro, management des compétences en sûreté et en surveillance radioprotection</a:t>
            </a:r>
          </a:p>
          <a:p>
            <a:pPr marL="1200150" lvl="2" indent="-285750">
              <a:buFont typeface="Arial" panose="020B0604020202020204" pitchFamily="34" charset="0"/>
              <a:buChar char="•"/>
            </a:pPr>
            <a:r>
              <a:rPr lang="fr-FR" dirty="0"/>
              <a:t>Budget-finance-patrimoine (4 sous-GT) : </a:t>
            </a:r>
            <a:r>
              <a:rPr lang="fr-FR" dirty="0" err="1"/>
              <a:t>Barbelin</a:t>
            </a:r>
            <a:r>
              <a:rPr lang="fr-FR" dirty="0"/>
              <a:t>, </a:t>
            </a:r>
            <a:r>
              <a:rPr lang="fr-FR" dirty="0" err="1"/>
              <a:t>Demeillers</a:t>
            </a:r>
            <a:r>
              <a:rPr lang="fr-FR" dirty="0"/>
              <a:t>, Mauny</a:t>
            </a:r>
          </a:p>
          <a:p>
            <a:pPr marL="1657350" lvl="3" indent="-285750">
              <a:buFont typeface="Arial" panose="020B0604020202020204" pitchFamily="34" charset="0"/>
              <a:buChar char="•"/>
            </a:pPr>
            <a:r>
              <a:rPr lang="fr-FR" dirty="0"/>
              <a:t>Structure financière, achat et convention, patrimoine, organisation administrative</a:t>
            </a:r>
          </a:p>
          <a:p>
            <a:pPr marL="1200150" lvl="2" indent="-285750">
              <a:buFont typeface="Arial" panose="020B0604020202020204" pitchFamily="34" charset="0"/>
              <a:buChar char="•"/>
            </a:pPr>
            <a:r>
              <a:rPr lang="fr-FR" dirty="0"/>
              <a:t>Système d’information et données (4 Sous-GT) : </a:t>
            </a:r>
            <a:r>
              <a:rPr lang="fr-FR" dirty="0" err="1"/>
              <a:t>Tourard</a:t>
            </a:r>
            <a:r>
              <a:rPr lang="fr-FR" dirty="0"/>
              <a:t>, </a:t>
            </a:r>
            <a:r>
              <a:rPr lang="fr-FR" dirty="0" err="1"/>
              <a:t>Scanff</a:t>
            </a:r>
            <a:endParaRPr lang="fr-FR" dirty="0"/>
          </a:p>
          <a:p>
            <a:pPr marL="1657350" lvl="3" indent="-285750">
              <a:buFont typeface="Arial" panose="020B0604020202020204" pitchFamily="34" charset="0"/>
              <a:buChar char="•"/>
            </a:pPr>
            <a:r>
              <a:rPr lang="fr-FR" dirty="0"/>
              <a:t>SI gestion fonctionnelle, SI opérationnel, communs numériques, données et conformité</a:t>
            </a:r>
          </a:p>
          <a:p>
            <a:pPr marL="1200150" lvl="2" indent="-285750">
              <a:buFont typeface="Arial" panose="020B0604020202020204" pitchFamily="34" charset="0"/>
              <a:buChar char="•"/>
            </a:pPr>
            <a:r>
              <a:rPr lang="fr-FR" dirty="0"/>
              <a:t>Règlementation (pas de sous-GT) : </a:t>
            </a:r>
            <a:r>
              <a:rPr lang="fr-FR" dirty="0" err="1"/>
              <a:t>Deschamp</a:t>
            </a:r>
            <a:r>
              <a:rPr lang="fr-FR" dirty="0"/>
              <a:t>, </a:t>
            </a:r>
            <a:r>
              <a:rPr lang="fr-FR" dirty="0" err="1"/>
              <a:t>Billarand</a:t>
            </a:r>
            <a:r>
              <a:rPr lang="fr-FR" dirty="0"/>
              <a:t>, Baudry, </a:t>
            </a:r>
            <a:r>
              <a:rPr lang="fr-FR" dirty="0" err="1"/>
              <a:t>Mandard</a:t>
            </a:r>
            <a:r>
              <a:rPr lang="fr-FR" dirty="0"/>
              <a:t>, </a:t>
            </a:r>
            <a:r>
              <a:rPr lang="fr-FR" dirty="0" err="1"/>
              <a:t>Chapotet</a:t>
            </a:r>
            <a:endParaRPr lang="fr-FR" dirty="0"/>
          </a:p>
          <a:p>
            <a:pPr lvl="2"/>
            <a:endParaRPr lang="fr-FR" dirty="0"/>
          </a:p>
          <a:p>
            <a:pPr lvl="2"/>
            <a:r>
              <a:rPr lang="fr-FR" b="1" u="sng" dirty="0"/>
              <a:t>Soit 22 sous GT</a:t>
            </a:r>
            <a:r>
              <a:rPr lang="fr-FR" dirty="0"/>
              <a:t>.</a:t>
            </a:r>
          </a:p>
          <a:p>
            <a:pPr marL="1200150" lvl="2" indent="-285750">
              <a:buFont typeface="Arial" panose="020B0604020202020204" pitchFamily="34" charset="0"/>
              <a:buChar char="•"/>
            </a:pPr>
            <a:endParaRPr lang="fr-FR" dirty="0"/>
          </a:p>
          <a:p>
            <a:pPr marL="1200150" lvl="2" indent="-285750">
              <a:buFont typeface="Arial" panose="020B0604020202020204" pitchFamily="34" charset="0"/>
              <a:buChar char="•"/>
            </a:pPr>
            <a:endParaRPr lang="fr-FR" sz="2400" dirty="0"/>
          </a:p>
        </p:txBody>
      </p:sp>
    </p:spTree>
    <p:extLst>
      <p:ext uri="{BB962C8B-B14F-4D97-AF65-F5344CB8AC3E}">
        <p14:creationId xmlns:p14="http://schemas.microsoft.com/office/powerpoint/2010/main" val="4289244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27">
            <a:extLst>
              <a:ext uri="{FF2B5EF4-FFF2-40B4-BE49-F238E27FC236}">
                <a16:creationId xmlns:a16="http://schemas.microsoft.com/office/drawing/2014/main" id="{11183B9B-A8C9-4B06-8575-3D39FD6CFB25}"/>
              </a:ext>
            </a:extLst>
          </p:cNvPr>
          <p:cNvSpPr>
            <a:spLocks noGrp="1"/>
          </p:cNvSpPr>
          <p:nvPr>
            <p:ph idx="1"/>
          </p:nvPr>
        </p:nvSpPr>
        <p:spPr>
          <a:xfrm>
            <a:off x="486568" y="1392223"/>
            <a:ext cx="11218863" cy="670257"/>
          </a:xfrm>
          <a:prstGeom prst="rect">
            <a:avLst/>
          </a:prstGeom>
          <a:noFill/>
          <a:ln w="0" cmpd="sng">
            <a:noFill/>
            <a:prstDash val="solid"/>
          </a:ln>
        </p:spPr>
        <p:txBody>
          <a:bodyPr vert="horz" lIns="0" tIns="0" rIns="0" bIns="0" anchor="t">
            <a:normAutofit/>
          </a:bodyPr>
          <a:lstStyle/>
          <a:p>
            <a:pPr marL="0" marR="0" indent="0" algn="l">
              <a:lnSpc>
                <a:spcPts val="4300"/>
              </a:lnSpc>
              <a:spcAft>
                <a:spcPts val="0"/>
              </a:spcAft>
              <a:buNone/>
            </a:pPr>
            <a:r>
              <a:rPr lang="fr-FR" sz="3200" b="1" spc="25" dirty="0">
                <a:latin typeface="Trebuchet MS" panose="22635452340000000000" pitchFamily="2"/>
              </a:rPr>
              <a:t>Retour du CSE extraordinaire du 05/04</a:t>
            </a:r>
          </a:p>
        </p:txBody>
      </p:sp>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8</a:t>
            </a:fld>
            <a:endParaRPr lang="fr-FR"/>
          </a:p>
        </p:txBody>
      </p:sp>
      <p:sp>
        <p:nvSpPr>
          <p:cNvPr id="5" name="ZoneTexte 4">
            <a:extLst>
              <a:ext uri="{FF2B5EF4-FFF2-40B4-BE49-F238E27FC236}">
                <a16:creationId xmlns:a16="http://schemas.microsoft.com/office/drawing/2014/main" id="{8407E34A-B021-48B1-BE6E-4F2194221742}"/>
              </a:ext>
            </a:extLst>
          </p:cNvPr>
          <p:cNvSpPr txBox="1"/>
          <p:nvPr/>
        </p:nvSpPr>
        <p:spPr>
          <a:xfrm>
            <a:off x="0" y="2025532"/>
            <a:ext cx="11298082" cy="5170646"/>
          </a:xfrm>
          <a:prstGeom prst="rect">
            <a:avLst/>
          </a:prstGeom>
          <a:noFill/>
        </p:spPr>
        <p:txBody>
          <a:bodyPr wrap="square" rtlCol="0">
            <a:spAutoFit/>
          </a:bodyPr>
          <a:lstStyle/>
          <a:p>
            <a:pPr marL="742950" lvl="1" indent="-285750">
              <a:buFont typeface="Arial" panose="020B0604020202020204" pitchFamily="34" charset="0"/>
              <a:buChar char="•"/>
            </a:pPr>
            <a:r>
              <a:rPr lang="fr-FR" sz="2400" b="1" dirty="0"/>
              <a:t>Raison d’être des GT</a:t>
            </a:r>
          </a:p>
          <a:p>
            <a:pPr marL="1200150" lvl="2" indent="-285750">
              <a:buFont typeface="Arial" panose="020B0604020202020204" pitchFamily="34" charset="0"/>
              <a:buChar char="•"/>
            </a:pPr>
            <a:r>
              <a:rPr lang="fr-FR" dirty="0"/>
              <a:t>Jusqu’à la CMP: évaluation du système dual et propositions d’amélioration (fluidification…) </a:t>
            </a:r>
            <a:r>
              <a:rPr lang="fr-FR" b="1" dirty="0">
                <a:solidFill>
                  <a:srgbClr val="EE4757"/>
                </a:solidFill>
              </a:rPr>
              <a:t>Pas d’hypothèse de fusion</a:t>
            </a:r>
          </a:p>
          <a:p>
            <a:pPr marL="1200150" lvl="2" indent="-285750">
              <a:buFont typeface="Arial" panose="020B0604020202020204" pitchFamily="34" charset="0"/>
              <a:buChar char="•"/>
            </a:pPr>
            <a:r>
              <a:rPr lang="fr-FR" dirty="0"/>
              <a:t>Après la CMP: débat direction/intersyndicale/CSE</a:t>
            </a:r>
          </a:p>
          <a:p>
            <a:pPr marL="742950" lvl="1" indent="-285750">
              <a:buFont typeface="Arial" panose="020B0604020202020204" pitchFamily="34" charset="0"/>
              <a:buChar char="•"/>
            </a:pPr>
            <a:r>
              <a:rPr lang="fr-FR" sz="2400" b="1" dirty="0"/>
              <a:t>Structure des GT</a:t>
            </a:r>
          </a:p>
          <a:p>
            <a:pPr marL="1200150" lvl="2" indent="-285750">
              <a:buFont typeface="Arial" panose="020B0604020202020204" pitchFamily="34" charset="0"/>
              <a:buChar char="•"/>
            </a:pPr>
            <a:r>
              <a:rPr lang="fr-FR" dirty="0"/>
              <a:t>Intégration de salariés </a:t>
            </a:r>
            <a:r>
              <a:rPr lang="fr-FR" dirty="0">
                <a:sym typeface="Wingdings" panose="05000000000000000000" pitchFamily="2" charset="2"/>
              </a:rPr>
              <a:t> </a:t>
            </a:r>
            <a:r>
              <a:rPr lang="fr-FR" b="1" dirty="0">
                <a:sym typeface="Wingdings" panose="05000000000000000000" pitchFamily="2" charset="2"/>
              </a:rPr>
              <a:t>intranet appel à candidatures jusqu’à ce soir</a:t>
            </a:r>
            <a:endParaRPr lang="fr-FR" b="1" dirty="0"/>
          </a:p>
          <a:p>
            <a:pPr marL="1200150" lvl="2" indent="-285750">
              <a:buFont typeface="Arial" panose="020B0604020202020204" pitchFamily="34" charset="0"/>
              <a:buChar char="•"/>
            </a:pPr>
            <a:r>
              <a:rPr lang="fr-FR" dirty="0"/>
              <a:t>Présence d’un représentant de l’intersyndicale dans chaque sous-GT  </a:t>
            </a:r>
          </a:p>
          <a:p>
            <a:pPr marL="1200150" lvl="2" indent="-285750">
              <a:buFont typeface="Arial" panose="020B0604020202020204" pitchFamily="34" charset="0"/>
              <a:buChar char="•"/>
            </a:pPr>
            <a:r>
              <a:rPr lang="fr-FR" dirty="0"/>
              <a:t>Espace interactif sur l’Intranet pour recueillir les avis des salariés sur les productions des GT</a:t>
            </a:r>
          </a:p>
          <a:p>
            <a:pPr marL="742950" lvl="1" indent="-285750">
              <a:buFont typeface="Arial" panose="020B0604020202020204" pitchFamily="34" charset="0"/>
              <a:buChar char="•"/>
            </a:pPr>
            <a:r>
              <a:rPr lang="fr-FR" sz="2400" b="1" dirty="0"/>
              <a:t>Modalités :</a:t>
            </a:r>
            <a:endParaRPr lang="fr-FR" dirty="0"/>
          </a:p>
          <a:p>
            <a:pPr marL="1200150" lvl="2" indent="-285750">
              <a:buFont typeface="Arial" panose="020B0604020202020204" pitchFamily="34" charset="0"/>
              <a:buChar char="•"/>
            </a:pPr>
            <a:r>
              <a:rPr lang="fr-FR" dirty="0"/>
              <a:t>Production des GT à </a:t>
            </a:r>
            <a:r>
              <a:rPr lang="fr-FR" b="1" dirty="0"/>
              <a:t>usage interne </a:t>
            </a:r>
            <a:r>
              <a:rPr lang="fr-FR" dirty="0"/>
              <a:t>sauf si demande externe</a:t>
            </a:r>
          </a:p>
          <a:p>
            <a:pPr marL="1200150" lvl="2" indent="-285750">
              <a:buFont typeface="Arial" panose="020B0604020202020204" pitchFamily="34" charset="0"/>
              <a:buChar char="•"/>
            </a:pPr>
            <a:r>
              <a:rPr lang="fr-FR" dirty="0"/>
              <a:t>Point périodique de l’avancement par les pilotes de GT à l’intersyndicale </a:t>
            </a:r>
          </a:p>
          <a:p>
            <a:pPr marL="1200150" lvl="2" indent="-285750">
              <a:buFont typeface="Arial" panose="020B0604020202020204" pitchFamily="34" charset="0"/>
              <a:buChar char="•"/>
            </a:pPr>
            <a:r>
              <a:rPr lang="fr-FR" dirty="0"/>
              <a:t>Points d’étape au CSE avant consultation du CSE sur les livrables finaux ou avant sortie vers l’extérieur</a:t>
            </a:r>
          </a:p>
          <a:p>
            <a:pPr marL="1200150" lvl="2" indent="-285750">
              <a:buFont typeface="Arial" panose="020B0604020202020204" pitchFamily="34" charset="0"/>
              <a:buChar char="•"/>
            </a:pPr>
            <a:r>
              <a:rPr lang="fr-FR" dirty="0"/>
              <a:t>Remise globale des conclusions des GT début juin</a:t>
            </a:r>
          </a:p>
          <a:p>
            <a:pPr marL="538163" lvl="2"/>
            <a:endParaRPr lang="fr-FR" dirty="0"/>
          </a:p>
          <a:p>
            <a:pPr marL="538163" lvl="2"/>
            <a:endParaRPr lang="fr-FR" dirty="0"/>
          </a:p>
          <a:p>
            <a:pPr marL="1200150" lvl="2" indent="-285750">
              <a:buFont typeface="Arial" panose="020B0604020202020204" pitchFamily="34" charset="0"/>
              <a:buChar char="•"/>
            </a:pPr>
            <a:endParaRPr lang="fr-FR" dirty="0"/>
          </a:p>
          <a:p>
            <a:pPr marL="1200150" lvl="2" indent="-285750">
              <a:buFont typeface="Arial" panose="020B0604020202020204" pitchFamily="34" charset="0"/>
              <a:buChar char="•"/>
            </a:pPr>
            <a:endParaRPr lang="fr-FR" sz="2400" dirty="0"/>
          </a:p>
        </p:txBody>
      </p:sp>
    </p:spTree>
    <p:extLst>
      <p:ext uri="{BB962C8B-B14F-4D97-AF65-F5344CB8AC3E}">
        <p14:creationId xmlns:p14="http://schemas.microsoft.com/office/powerpoint/2010/main" val="3815713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27">
            <a:extLst>
              <a:ext uri="{FF2B5EF4-FFF2-40B4-BE49-F238E27FC236}">
                <a16:creationId xmlns:a16="http://schemas.microsoft.com/office/drawing/2014/main" id="{11183B9B-A8C9-4B06-8575-3D39FD6CFB25}"/>
              </a:ext>
            </a:extLst>
          </p:cNvPr>
          <p:cNvSpPr>
            <a:spLocks noGrp="1"/>
          </p:cNvSpPr>
          <p:nvPr>
            <p:ph idx="1"/>
          </p:nvPr>
        </p:nvSpPr>
        <p:spPr>
          <a:xfrm>
            <a:off x="486568" y="1392223"/>
            <a:ext cx="11218863" cy="670257"/>
          </a:xfrm>
          <a:prstGeom prst="rect">
            <a:avLst/>
          </a:prstGeom>
          <a:noFill/>
          <a:ln w="0" cmpd="sng">
            <a:noFill/>
            <a:prstDash val="solid"/>
          </a:ln>
        </p:spPr>
        <p:txBody>
          <a:bodyPr vert="horz" lIns="0" tIns="0" rIns="0" bIns="0" anchor="t">
            <a:normAutofit/>
          </a:bodyPr>
          <a:lstStyle/>
          <a:p>
            <a:pPr marL="0" marR="0" indent="0" algn="l">
              <a:lnSpc>
                <a:spcPts val="4300"/>
              </a:lnSpc>
              <a:spcAft>
                <a:spcPts val="0"/>
              </a:spcAft>
              <a:buNone/>
            </a:pPr>
            <a:r>
              <a:rPr lang="fr-FR" sz="3200" b="1" spc="25" dirty="0">
                <a:latin typeface="Trebuchet MS" panose="22635452340000000000" pitchFamily="2"/>
              </a:rPr>
              <a:t>Retour du CSE extraordinaire du 05/04</a:t>
            </a:r>
          </a:p>
        </p:txBody>
      </p:sp>
      <p:sp>
        <p:nvSpPr>
          <p:cNvPr id="2" name="Espace réservé du numéro de diapositive 1">
            <a:extLst>
              <a:ext uri="{FF2B5EF4-FFF2-40B4-BE49-F238E27FC236}">
                <a16:creationId xmlns:a16="http://schemas.microsoft.com/office/drawing/2014/main" id="{D7DD1CB2-66DE-49E6-BCB8-3AB7905460C1}"/>
              </a:ext>
            </a:extLst>
          </p:cNvPr>
          <p:cNvSpPr>
            <a:spLocks noGrp="1"/>
          </p:cNvSpPr>
          <p:nvPr>
            <p:ph type="sldNum" sz="quarter" idx="12"/>
          </p:nvPr>
        </p:nvSpPr>
        <p:spPr/>
        <p:txBody>
          <a:bodyPr/>
          <a:lstStyle/>
          <a:p>
            <a:fld id="{20B35EF6-8718-4233-AC5A-D78F068ACFE5}" type="slidenum">
              <a:rPr lang="fr-FR" smtClean="0"/>
              <a:t>9</a:t>
            </a:fld>
            <a:endParaRPr lang="fr-FR"/>
          </a:p>
        </p:txBody>
      </p:sp>
      <p:sp>
        <p:nvSpPr>
          <p:cNvPr id="5" name="ZoneTexte 4">
            <a:extLst>
              <a:ext uri="{FF2B5EF4-FFF2-40B4-BE49-F238E27FC236}">
                <a16:creationId xmlns:a16="http://schemas.microsoft.com/office/drawing/2014/main" id="{8407E34A-B021-48B1-BE6E-4F2194221742}"/>
              </a:ext>
            </a:extLst>
          </p:cNvPr>
          <p:cNvSpPr txBox="1"/>
          <p:nvPr/>
        </p:nvSpPr>
        <p:spPr>
          <a:xfrm>
            <a:off x="0" y="2025532"/>
            <a:ext cx="11148969" cy="1661993"/>
          </a:xfrm>
          <a:prstGeom prst="rect">
            <a:avLst/>
          </a:prstGeom>
          <a:noFill/>
        </p:spPr>
        <p:txBody>
          <a:bodyPr wrap="square" rtlCol="0">
            <a:spAutoFit/>
          </a:bodyPr>
          <a:lstStyle/>
          <a:p>
            <a:pPr marL="742950" lvl="1" indent="-285750">
              <a:buFont typeface="Arial" panose="020B0604020202020204" pitchFamily="34" charset="0"/>
              <a:buChar char="•"/>
            </a:pPr>
            <a:r>
              <a:rPr lang="fr-FR" sz="2400" b="1" dirty="0"/>
              <a:t>Représentants Is dans les sous GT</a:t>
            </a:r>
          </a:p>
          <a:p>
            <a:pPr marL="538163" lvl="2"/>
            <a:endParaRPr lang="fr-FR" dirty="0"/>
          </a:p>
          <a:p>
            <a:pPr marL="538163" lvl="2"/>
            <a:endParaRPr lang="fr-FR" dirty="0"/>
          </a:p>
          <a:p>
            <a:pPr marL="1200150" lvl="2" indent="-285750">
              <a:buFont typeface="Arial" panose="020B0604020202020204" pitchFamily="34" charset="0"/>
              <a:buChar char="•"/>
            </a:pPr>
            <a:endParaRPr lang="fr-FR" dirty="0"/>
          </a:p>
          <a:p>
            <a:pPr marL="1200150" lvl="2" indent="-285750">
              <a:buFont typeface="Arial" panose="020B0604020202020204" pitchFamily="34" charset="0"/>
              <a:buChar char="•"/>
            </a:pPr>
            <a:endParaRPr lang="fr-FR" sz="2400" dirty="0"/>
          </a:p>
        </p:txBody>
      </p:sp>
      <p:pic>
        <p:nvPicPr>
          <p:cNvPr id="7" name="Image 6">
            <a:extLst>
              <a:ext uri="{FF2B5EF4-FFF2-40B4-BE49-F238E27FC236}">
                <a16:creationId xmlns:a16="http://schemas.microsoft.com/office/drawing/2014/main" id="{1F6A7422-83F1-4BB7-B0E2-A61A92CA1971}"/>
              </a:ext>
            </a:extLst>
          </p:cNvPr>
          <p:cNvPicPr>
            <a:picLocks noChangeAspect="1"/>
          </p:cNvPicPr>
          <p:nvPr/>
        </p:nvPicPr>
        <p:blipFill>
          <a:blip r:embed="rId2"/>
          <a:stretch>
            <a:fillRect/>
          </a:stretch>
        </p:blipFill>
        <p:spPr>
          <a:xfrm>
            <a:off x="473191" y="2540260"/>
            <a:ext cx="5019937" cy="4017528"/>
          </a:xfrm>
          <a:prstGeom prst="rect">
            <a:avLst/>
          </a:prstGeom>
        </p:spPr>
      </p:pic>
    </p:spTree>
    <p:extLst>
      <p:ext uri="{BB962C8B-B14F-4D97-AF65-F5344CB8AC3E}">
        <p14:creationId xmlns:p14="http://schemas.microsoft.com/office/powerpoint/2010/main" val="416585564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BF019BA3BE844A8805086771431098" ma:contentTypeVersion="2" ma:contentTypeDescription="Crée un document." ma:contentTypeScope="" ma:versionID="8e83f6e530bbd066c1876c252b2fc99b">
  <xsd:schema xmlns:xsd="http://www.w3.org/2001/XMLSchema" xmlns:xs="http://www.w3.org/2001/XMLSchema" xmlns:p="http://schemas.microsoft.com/office/2006/metadata/properties" xmlns:ns2="7625e631-cd40-4bb5-8abf-34b46cf9d830" targetNamespace="http://schemas.microsoft.com/office/2006/metadata/properties" ma:root="true" ma:fieldsID="3ba5df9b51559c6ff74a873bb1129355" ns2:_="">
    <xsd:import namespace="7625e631-cd40-4bb5-8abf-34b46cf9d830"/>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25e631-cd40-4bb5-8abf-34b46cf9d830"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75AB62-0DEB-48AB-8E4B-486BD8D53638}">
  <ds:schemaRefs>
    <ds:schemaRef ds:uri="http://schemas.microsoft.com/sharepoint/v3/contenttype/forms"/>
  </ds:schemaRefs>
</ds:datastoreItem>
</file>

<file path=customXml/itemProps2.xml><?xml version="1.0" encoding="utf-8"?>
<ds:datastoreItem xmlns:ds="http://schemas.openxmlformats.org/officeDocument/2006/customXml" ds:itemID="{735D351D-917E-4C43-B168-4D01C99507D0}">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7625e631-cd40-4bb5-8abf-34b46cf9d830"/>
    <ds:schemaRef ds:uri="http://www.w3.org/XML/1998/namespace"/>
  </ds:schemaRefs>
</ds:datastoreItem>
</file>

<file path=customXml/itemProps3.xml><?xml version="1.0" encoding="utf-8"?>
<ds:datastoreItem xmlns:ds="http://schemas.openxmlformats.org/officeDocument/2006/customXml" ds:itemID="{2E35DFBA-E883-4007-8450-FACC639009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25e631-cd40-4bb5-8abf-34b46cf9d8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2420</TotalTime>
  <Words>788</Words>
  <Application>Microsoft Office PowerPoint</Application>
  <PresentationFormat>Grand écran</PresentationFormat>
  <Paragraphs>107</Paragraphs>
  <Slides>13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Bernard MT Condensed</vt:lpstr>
      <vt:lpstr>Calibri</vt:lpstr>
      <vt:lpstr>Calibri Light</vt:lpstr>
      <vt:lpstr>Chiller</vt:lpstr>
      <vt:lpstr>Trebuchet MS</vt:lpstr>
      <vt:lpstr>Thème Office</vt:lpstr>
      <vt:lpstr>Avenir de l’IRSN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TAURINES Tatiana</dc:creator>
  <cp:lastModifiedBy>TAURINES Tatiana</cp:lastModifiedBy>
  <cp:revision>122</cp:revision>
  <dcterms:created xsi:type="dcterms:W3CDTF">2023-01-30T08:12:02Z</dcterms:created>
  <dcterms:modified xsi:type="dcterms:W3CDTF">2023-04-11T09:05:48Z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0x01010072BF019BA3BE844A8805086771431098</vt:lpwstr>
  </property>
</Properties>
</file>