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8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8" r:id="rId13"/>
    <p:sldId id="269" r:id="rId14"/>
    <p:sldId id="270" r:id="rId15"/>
    <p:sldId id="271" r:id="rId16"/>
    <p:sldId id="267" r:id="rId17"/>
  </p:sldIdLst>
  <p:sldSz cx="12192000" cy="6858000"/>
  <p:notesSz cx="6858000" cy="9144000"/>
  <p:defaultTextStyle>
    <a:defPPr>
      <a:defRPr lang="es-ES_trad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3C8B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Estilo me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E8B1032C-EA38-4F05-BA0D-38AFFFC7BED3}" styleName="Estilo claro 3 - Acento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616DA210-FB5B-4158-B5E0-FEB733F419BA}" styleName="Estilo claro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650"/>
    <p:restoredTop sz="94627"/>
  </p:normalViewPr>
  <p:slideViewPr>
    <p:cSldViewPr snapToGrid="0" snapToObjects="1">
      <p:cViewPr varScale="1">
        <p:scale>
          <a:sx n="93" d="100"/>
          <a:sy n="93" d="100"/>
        </p:scale>
        <p:origin x="384" y="2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viewProps" Target="viewProps.xml"/><Relationship Id="rId21" Type="http://schemas.openxmlformats.org/officeDocument/2006/relationships/theme" Target="theme/theme1.xml"/><Relationship Id="rId22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notesMaster" Target="notesMasters/notesMaster1.xml"/><Relationship Id="rId1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_tradnl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EA20721-D2B5-934E-8968-F97E8896D7CE}" type="datetimeFigureOut">
              <a:rPr lang="es-ES_tradnl" smtClean="0"/>
              <a:t>16/1/20</a:t>
            </a:fld>
            <a:endParaRPr lang="es-ES_tradnl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_tradnl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_tradn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_tradn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E3CC28-8D58-B540-BEF9-7F62C53D0BAE}" type="slidenum">
              <a:rPr lang="es-ES_tradnl" smtClean="0"/>
              <a:t>‹Nr.›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7663479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E3CC28-8D58-B540-BEF9-7F62C53D0BAE}" type="slidenum">
              <a:rPr lang="es-ES_tradnl" smtClean="0"/>
              <a:t>2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5498082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E3CC28-8D58-B540-BEF9-7F62C53D0BAE}" type="slidenum">
              <a:rPr lang="es-ES_tradnl" smtClean="0"/>
              <a:t>3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37805412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E3CC28-8D58-B540-BEF9-7F62C53D0BAE}" type="slidenum">
              <a:rPr lang="es-ES_tradnl" smtClean="0"/>
              <a:t>4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6375306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E3CC28-8D58-B540-BEF9-7F62C53D0BAE}" type="slidenum">
              <a:rPr lang="es-ES_tradnl" smtClean="0"/>
              <a:t>5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98871697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E3CC28-8D58-B540-BEF9-7F62C53D0BAE}" type="slidenum">
              <a:rPr lang="es-ES_tradnl" smtClean="0"/>
              <a:t>6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03718900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E3CC28-8D58-B540-BEF9-7F62C53D0BAE}" type="slidenum">
              <a:rPr lang="es-ES_tradnl" smtClean="0"/>
              <a:t>7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06344282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E3CC28-8D58-B540-BEF9-7F62C53D0BAE}" type="slidenum">
              <a:rPr lang="es-ES_tradnl" smtClean="0"/>
              <a:t>8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00002019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E3CC28-8D58-B540-BEF9-7F62C53D0BAE}" type="slidenum">
              <a:rPr lang="es-ES_tradnl" smtClean="0"/>
              <a:t>9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1960386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_tradnl" smtClean="0"/>
              <a:t>Clic para editar título</a:t>
            </a:r>
            <a:endParaRPr lang="es-ES_tradnl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_tradnl" smtClean="0"/>
              <a:t>Haga clic para modificar el estilo de subtítulo del patrón</a:t>
            </a:r>
            <a:endParaRPr lang="es-ES_tradn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059AB-F14C-6B48-86D9-FEEB71A9477B}" type="datetimeFigureOut">
              <a:rPr lang="es-ES_tradnl" smtClean="0"/>
              <a:t>16/1/20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AEB1C5-2CF4-1449-B8E1-3E4CB6AB5B88}" type="slidenum">
              <a:rPr lang="es-ES_tradnl" smtClean="0"/>
              <a:t>‹Nr.›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379779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_tradn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_tradn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059AB-F14C-6B48-86D9-FEEB71A9477B}" type="datetimeFigureOut">
              <a:rPr lang="es-ES_tradnl" smtClean="0"/>
              <a:t>16/1/20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AEB1C5-2CF4-1449-B8E1-3E4CB6AB5B88}" type="slidenum">
              <a:rPr lang="es-ES_tradnl" smtClean="0"/>
              <a:t>‹Nr.›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6881058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_tradnl" smtClean="0"/>
              <a:t>Clic para editar título</a:t>
            </a:r>
            <a:endParaRPr lang="es-ES_tradn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_tradn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059AB-F14C-6B48-86D9-FEEB71A9477B}" type="datetimeFigureOut">
              <a:rPr lang="es-ES_tradnl" smtClean="0"/>
              <a:t>16/1/20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AEB1C5-2CF4-1449-B8E1-3E4CB6AB5B88}" type="slidenum">
              <a:rPr lang="es-ES_tradnl" smtClean="0"/>
              <a:t>‹Nr.›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5888965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_tradn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_tradn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059AB-F14C-6B48-86D9-FEEB71A9477B}" type="datetimeFigureOut">
              <a:rPr lang="es-ES_tradnl" smtClean="0"/>
              <a:t>16/1/20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AEB1C5-2CF4-1449-B8E1-3E4CB6AB5B88}" type="slidenum">
              <a:rPr lang="es-ES_tradnl" smtClean="0"/>
              <a:t>‹Nr.›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9943871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_tradnl" smtClean="0"/>
              <a:t>Clic para editar título</a:t>
            </a:r>
            <a:endParaRPr lang="es-ES_tradn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059AB-F14C-6B48-86D9-FEEB71A9477B}" type="datetimeFigureOut">
              <a:rPr lang="es-ES_tradnl" smtClean="0"/>
              <a:t>16/1/20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AEB1C5-2CF4-1449-B8E1-3E4CB6AB5B88}" type="slidenum">
              <a:rPr lang="es-ES_tradnl" smtClean="0"/>
              <a:t>‹Nr.›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9467361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_tradnl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_tradnl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_tradnl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059AB-F14C-6B48-86D9-FEEB71A9477B}" type="datetimeFigureOut">
              <a:rPr lang="es-ES_tradnl" smtClean="0"/>
              <a:t>16/1/20</a:t>
            </a:fld>
            <a:endParaRPr lang="es-ES_tradn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AEB1C5-2CF4-1449-B8E1-3E4CB6AB5B88}" type="slidenum">
              <a:rPr lang="es-ES_tradnl" smtClean="0"/>
              <a:t>‹Nr.›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0881156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_tradnl" smtClean="0"/>
              <a:t>Clic para editar título</a:t>
            </a:r>
            <a:endParaRPr lang="es-ES_tradn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_tradnl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_tradnl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059AB-F14C-6B48-86D9-FEEB71A9477B}" type="datetimeFigureOut">
              <a:rPr lang="es-ES_tradnl" smtClean="0"/>
              <a:t>16/1/20</a:t>
            </a:fld>
            <a:endParaRPr lang="es-ES_tradnl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AEB1C5-2CF4-1449-B8E1-3E4CB6AB5B88}" type="slidenum">
              <a:rPr lang="es-ES_tradnl" smtClean="0"/>
              <a:t>‹Nr.›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1359711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_tradnl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059AB-F14C-6B48-86D9-FEEB71A9477B}" type="datetimeFigureOut">
              <a:rPr lang="es-ES_tradnl" smtClean="0"/>
              <a:t>16/1/20</a:t>
            </a:fld>
            <a:endParaRPr lang="es-ES_tradnl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AEB1C5-2CF4-1449-B8E1-3E4CB6AB5B88}" type="slidenum">
              <a:rPr lang="es-ES_tradnl" smtClean="0"/>
              <a:t>‹Nr.›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9302226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059AB-F14C-6B48-86D9-FEEB71A9477B}" type="datetimeFigureOut">
              <a:rPr lang="es-ES_tradnl" smtClean="0"/>
              <a:t>16/1/20</a:t>
            </a:fld>
            <a:endParaRPr lang="es-ES_tradnl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AEB1C5-2CF4-1449-B8E1-3E4CB6AB5B88}" type="slidenum">
              <a:rPr lang="es-ES_tradnl" smtClean="0"/>
              <a:t>‹Nr.›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3648296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_tradnl" smtClean="0"/>
              <a:t>Clic para editar título</a:t>
            </a:r>
            <a:endParaRPr lang="es-ES_tradn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_tradn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059AB-F14C-6B48-86D9-FEEB71A9477B}" type="datetimeFigureOut">
              <a:rPr lang="es-ES_tradnl" smtClean="0"/>
              <a:t>16/1/20</a:t>
            </a:fld>
            <a:endParaRPr lang="es-ES_tradn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AEB1C5-2CF4-1449-B8E1-3E4CB6AB5B88}" type="slidenum">
              <a:rPr lang="es-ES_tradnl" smtClean="0"/>
              <a:t>‹Nr.›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4194132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_tradnl" smtClean="0"/>
              <a:t>Clic para editar título</a:t>
            </a:r>
            <a:endParaRPr lang="es-ES_tradnl"/>
          </a:p>
        </p:txBody>
      </p:sp>
      <p:sp>
        <p:nvSpPr>
          <p:cNvPr id="3" name="Marcador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_tradn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059AB-F14C-6B48-86D9-FEEB71A9477B}" type="datetimeFigureOut">
              <a:rPr lang="es-ES_tradnl" smtClean="0"/>
              <a:t>16/1/20</a:t>
            </a:fld>
            <a:endParaRPr lang="es-ES_tradn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AEB1C5-2CF4-1449-B8E1-3E4CB6AB5B88}" type="slidenum">
              <a:rPr lang="es-ES_tradnl" smtClean="0"/>
              <a:t>‹Nr.›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8305788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3C8BA">
            <a:alpha val="95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 smtClean="0"/>
              <a:t>Clic para editar título</a:t>
            </a:r>
            <a:endParaRPr lang="es-ES_tradn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_tradn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2059AB-F14C-6B48-86D9-FEEB71A9477B}" type="datetimeFigureOut">
              <a:rPr lang="es-ES_tradnl" smtClean="0"/>
              <a:t>16/1/20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_tradn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AEB1C5-2CF4-1449-B8E1-3E4CB6AB5B88}" type="slidenum">
              <a:rPr lang="es-ES_tradnl" smtClean="0"/>
              <a:t>‹Nr.›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5001123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_trad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jpeg"/><Relationship Id="rId5" Type="http://schemas.openxmlformats.org/officeDocument/2006/relationships/image" Target="../media/image3.jpeg"/><Relationship Id="rId6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1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1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98490" y="1201535"/>
            <a:ext cx="8770746" cy="876647"/>
          </a:xfrm>
        </p:spPr>
        <p:txBody>
          <a:bodyPr>
            <a:noAutofit/>
          </a:bodyPr>
          <a:lstStyle/>
          <a:p>
            <a:pPr>
              <a:spcBef>
                <a:spcPts val="1680"/>
              </a:spcBef>
              <a:spcAft>
                <a:spcPts val="0"/>
              </a:spcAft>
            </a:pPr>
            <a:r>
              <a:rPr lang="es-ES_tradnl" sz="2000" b="1" spc="300" dirty="0" smtClean="0">
                <a:solidFill>
                  <a:schemeClr val="bg1"/>
                </a:solidFill>
                <a:latin typeface="Arial" charset="0"/>
                <a:ea typeface="Calibri" charset="0"/>
                <a:cs typeface="Times New Roman" charset="0"/>
              </a:rPr>
              <a:t>MEMORIA DE ACTIVIDADES </a:t>
            </a:r>
            <a:r>
              <a:rPr lang="es-ES_tradnl" sz="2000" b="1" spc="300" dirty="0" smtClean="0">
                <a:solidFill>
                  <a:schemeClr val="bg1"/>
                </a:solidFill>
                <a:latin typeface="Arial" charset="0"/>
                <a:ea typeface="Calibri" charset="0"/>
                <a:cs typeface="Times New Roman" charset="0"/>
              </a:rPr>
              <a:t>2019-2020</a:t>
            </a:r>
          </a:p>
          <a:p>
            <a:pPr>
              <a:spcBef>
                <a:spcPts val="1680"/>
              </a:spcBef>
              <a:spcAft>
                <a:spcPts val="0"/>
              </a:spcAft>
            </a:pPr>
            <a:r>
              <a:rPr lang="es-ES_tradnl" sz="2000" b="1" spc="300" dirty="0" smtClean="0">
                <a:solidFill>
                  <a:schemeClr val="bg1"/>
                </a:solidFill>
                <a:effectLst/>
                <a:latin typeface="Arial" charset="0"/>
                <a:ea typeface="Calibri" charset="0"/>
                <a:cs typeface="Times New Roman" charset="0"/>
              </a:rPr>
              <a:t>Y MEMORIA EXPLICATIVA DEL PRESUPUESTO DE 2020</a:t>
            </a:r>
            <a:endParaRPr lang="es-ES_tradnl" sz="2000" spc="300" dirty="0" smtClean="0">
              <a:solidFill>
                <a:schemeClr val="bg1"/>
              </a:solidFill>
              <a:effectLst/>
              <a:latin typeface="Calibri" charset="0"/>
              <a:ea typeface="Calibri" charset="0"/>
              <a:cs typeface="Times New Roman" charset="0"/>
            </a:endParaRP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9411" y="2250277"/>
            <a:ext cx="4395995" cy="3396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1155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b="1" spc="300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MEMORIA DE ACTIVIDADES </a:t>
            </a:r>
            <a:r>
              <a:rPr lang="es-ES_tradnl" b="1" spc="300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2020</a:t>
            </a:r>
            <a:endParaRPr lang="es-ES_tradnl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3335" y="4998008"/>
            <a:ext cx="2036630" cy="1573402"/>
          </a:xfrm>
          <a:prstGeom prst="rect">
            <a:avLst/>
          </a:prstGeom>
        </p:spPr>
      </p:pic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741430"/>
          </a:xfrm>
        </p:spPr>
        <p:txBody>
          <a:bodyPr>
            <a:normAutofit fontScale="62500" lnSpcReduction="20000"/>
          </a:bodyPr>
          <a:lstStyle/>
          <a:p>
            <a:pPr marL="685800" indent="-457200" fontAlgn="base">
              <a:lnSpc>
                <a:spcPct val="120000"/>
              </a:lnSpc>
              <a:spcBef>
                <a:spcPts val="0"/>
              </a:spcBef>
              <a:buFont typeface="Arial" charset="0"/>
              <a:buChar char="•"/>
            </a:pPr>
            <a:r>
              <a:rPr lang="es-ES_tradnl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Se plantea que para el año 2020 AGAFIP se reúna, de forma presencial o virtual, para iniciar contactos con diferentes entidades como son, entre otras, </a:t>
            </a:r>
            <a:r>
              <a:rPr lang="es-ES_tradnl" b="1" u="sng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COFIGA, AEF, SEFIP, Universidades</a:t>
            </a:r>
            <a:r>
              <a:rPr lang="es-ES_tradnl" b="1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 </a:t>
            </a:r>
            <a:r>
              <a:rPr lang="es-ES_tradnl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dónde tengan formación relacionada con suelo pélvico, etc.</a:t>
            </a:r>
          </a:p>
          <a:p>
            <a:pPr marL="685800" indent="-457200" fontAlgn="base">
              <a:lnSpc>
                <a:spcPct val="120000"/>
              </a:lnSpc>
              <a:spcBef>
                <a:spcPts val="0"/>
              </a:spcBef>
              <a:buFont typeface="Arial" charset="0"/>
              <a:buChar char="•"/>
            </a:pPr>
            <a:r>
              <a:rPr lang="es-ES_tradnl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Continuar con las gestiones para lograr </a:t>
            </a:r>
            <a:r>
              <a:rPr lang="es-ES_tradnl" b="1" u="sng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descuentos</a:t>
            </a:r>
            <a:r>
              <a:rPr lang="es-ES_tradnl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 para los socios activos en diversas entidades formadoras en fisioterapia, tratando que se ofrezcan beneficios y formación de calidad para los socios de AGAFIP.</a:t>
            </a:r>
          </a:p>
          <a:p>
            <a:pPr marL="685800" indent="-457200" fontAlgn="base">
              <a:lnSpc>
                <a:spcPct val="120000"/>
              </a:lnSpc>
              <a:spcBef>
                <a:spcPts val="0"/>
              </a:spcBef>
              <a:buFont typeface="Arial" charset="0"/>
              <a:buChar char="•"/>
            </a:pPr>
            <a:r>
              <a:rPr lang="es-ES_tradnl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Se realizará una </a:t>
            </a:r>
            <a:r>
              <a:rPr lang="es-ES_tradnl" b="1" u="sng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Jornada de formación gratuita de lo largo de 2020 </a:t>
            </a:r>
            <a:r>
              <a:rPr lang="es-ES_tradnl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para los socios </a:t>
            </a:r>
            <a:r>
              <a:rPr lang="es-ES_tradnl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activos. </a:t>
            </a:r>
            <a:r>
              <a:rPr lang="es-ES_tradnl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S</a:t>
            </a:r>
            <a:r>
              <a:rPr lang="es-ES_tradnl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e </a:t>
            </a:r>
            <a:r>
              <a:rPr lang="es-ES_tradnl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solicita la voluntariedad de los socios para que las elaboren </a:t>
            </a:r>
            <a:r>
              <a:rPr lang="es-ES_tradnl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y </a:t>
            </a:r>
            <a:r>
              <a:rPr lang="es-ES_tradnl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organicen, de tal manera que no recaiga únicamente sobre la Junta Directiva dicho </a:t>
            </a:r>
            <a:r>
              <a:rPr lang="es-ES_tradnl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evento. </a:t>
            </a:r>
            <a:r>
              <a:rPr lang="es-ES_tradnl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L</a:t>
            </a:r>
            <a:r>
              <a:rPr lang="es-ES_tradnl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a </a:t>
            </a:r>
            <a:r>
              <a:rPr lang="es-ES_tradnl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Junta Directiva se ofrece voluntariamente a colaborar en la organización. </a:t>
            </a:r>
          </a:p>
          <a:p>
            <a:pPr marL="685800" indent="-457200" fontAlgn="base">
              <a:lnSpc>
                <a:spcPct val="120000"/>
              </a:lnSpc>
              <a:spcBef>
                <a:spcPts val="0"/>
              </a:spcBef>
              <a:buFont typeface="Arial" charset="0"/>
              <a:buChar char="•"/>
            </a:pPr>
            <a:r>
              <a:rPr lang="es-ES_tradnl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Se realizarán los trámites oportunos para intentar lograr un acuerdo de </a:t>
            </a:r>
            <a:r>
              <a:rPr lang="es-ES_tradnl" b="1" u="sng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colaboración con diferentes hospitales para poder asistir a intervenciones quirúrgicas y partos.</a:t>
            </a:r>
          </a:p>
          <a:p>
            <a:pPr marL="685800" indent="-457200" fontAlgn="base">
              <a:lnSpc>
                <a:spcPct val="120000"/>
              </a:lnSpc>
              <a:spcBef>
                <a:spcPts val="0"/>
              </a:spcBef>
              <a:buFont typeface="Arial" charset="0"/>
              <a:buChar char="•"/>
            </a:pPr>
            <a:r>
              <a:rPr lang="es-ES_tradnl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Colaboración con </a:t>
            </a:r>
            <a:r>
              <a:rPr lang="es-ES_tradnl" b="1" u="sng" dirty="0" err="1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Dentalcoop</a:t>
            </a:r>
            <a:r>
              <a:rPr lang="es-ES_tradnl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 , es una comisión médica que se desplaza al Sáhara 4 veces/año para, de forma altruista, para participar en la formación de los profesionales de allí.</a:t>
            </a:r>
          </a:p>
          <a:p>
            <a:pPr marL="685800" indent="-457200" fontAlgn="base">
              <a:lnSpc>
                <a:spcPct val="120000"/>
              </a:lnSpc>
              <a:spcBef>
                <a:spcPts val="0"/>
              </a:spcBef>
              <a:buFont typeface="Arial" charset="0"/>
              <a:buChar char="•"/>
            </a:pPr>
            <a:r>
              <a:rPr lang="es-ES_tradnl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Se establecen las siguientes fechas reunión de la Junta Directiva de AGAFIP: 18 Enero (después de la asamblea), 1 Febrero, 1 Marzo, 29 Marzo, 26 Abril, 31 Mayo y 28 Junio</a:t>
            </a:r>
            <a:r>
              <a:rPr lang="es-ES_tradnl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.</a:t>
            </a:r>
            <a:endParaRPr lang="es-ES_tradnl" dirty="0">
              <a:solidFill>
                <a:schemeClr val="bg1"/>
              </a:solidFill>
              <a:latin typeface="Arial" charset="0"/>
              <a:ea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0880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_tradnl" sz="3600" b="1" spc="300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FORMACIONES 2020</a:t>
            </a:r>
            <a:endParaRPr lang="es-ES_tradnl" sz="3600" b="1" spc="300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71500" indent="-342900" fontAlgn="base">
              <a:lnSpc>
                <a:spcPct val="120000"/>
              </a:lnSpc>
              <a:spcBef>
                <a:spcPts val="0"/>
              </a:spcBef>
              <a:buFont typeface="Arial" charset="0"/>
              <a:buChar char="•"/>
            </a:pPr>
            <a:r>
              <a:rPr lang="es-ES_tradnl" b="1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Confirmados</a:t>
            </a:r>
            <a:r>
              <a:rPr lang="es-ES_tradnl" b="1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:</a:t>
            </a:r>
          </a:p>
          <a:p>
            <a:pPr marL="1028700" lvl="1" indent="-342900" fontAlgn="base">
              <a:lnSpc>
                <a:spcPct val="120000"/>
              </a:lnSpc>
              <a:spcBef>
                <a:spcPts val="0"/>
              </a:spcBef>
              <a:buFont typeface="Arial" charset="0"/>
              <a:buChar char="•"/>
            </a:pPr>
            <a:r>
              <a:rPr lang="es-ES_tradnl" b="1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Curso Avanzado de Pesarios </a:t>
            </a:r>
            <a:r>
              <a:rPr lang="es-ES_tradnl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(para sanitarios especialistas en SP) el 15 de Febrero de 2020, impartido por Elena Pozo, en Hospital </a:t>
            </a:r>
            <a:r>
              <a:rPr lang="es-ES_tradnl" dirty="0" err="1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Vithas</a:t>
            </a:r>
            <a:r>
              <a:rPr lang="es-ES_tradnl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 Nuestra señora de Fátima (Vigo).</a:t>
            </a:r>
          </a:p>
          <a:p>
            <a:pPr marL="571500" indent="-342900" fontAlgn="base">
              <a:lnSpc>
                <a:spcPct val="120000"/>
              </a:lnSpc>
              <a:spcBef>
                <a:spcPts val="0"/>
              </a:spcBef>
              <a:buFont typeface="Arial" charset="0"/>
              <a:buChar char="•"/>
            </a:pPr>
            <a:r>
              <a:rPr lang="es-ES_tradnl" b="1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Propuestos</a:t>
            </a:r>
            <a:r>
              <a:rPr lang="es-ES_tradnl" b="1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:</a:t>
            </a:r>
          </a:p>
          <a:p>
            <a:pPr marL="1028700" lvl="1" indent="-342900" fontAlgn="base">
              <a:lnSpc>
                <a:spcPct val="120000"/>
              </a:lnSpc>
              <a:spcBef>
                <a:spcPts val="0"/>
              </a:spcBef>
              <a:buFont typeface="Arial" charset="0"/>
              <a:buChar char="•"/>
            </a:pPr>
            <a:r>
              <a:rPr lang="es-ES_tradnl" b="1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*</a:t>
            </a:r>
            <a:r>
              <a:rPr lang="es-ES_tradnl" b="1" dirty="0" err="1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Fisiosexología</a:t>
            </a:r>
            <a:r>
              <a:rPr lang="es-ES_tradnl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 </a:t>
            </a:r>
            <a:r>
              <a:rPr lang="es-ES_tradnl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curso de 20 horas, impartido por Laura Pastor. Pendiente de confirmación de </a:t>
            </a:r>
            <a:r>
              <a:rPr lang="es-ES_tradnl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fechas*.</a:t>
            </a:r>
            <a:endParaRPr lang="es-ES_tradnl" dirty="0">
              <a:solidFill>
                <a:schemeClr val="bg1"/>
              </a:solidFill>
              <a:latin typeface="Arial" charset="0"/>
              <a:ea typeface="Arial" charset="0"/>
              <a:cs typeface="Arial" charset="0"/>
            </a:endParaRPr>
          </a:p>
          <a:p>
            <a:pPr marL="1028700" lvl="1" indent="-342900" fontAlgn="base">
              <a:lnSpc>
                <a:spcPct val="120000"/>
              </a:lnSpc>
              <a:spcBef>
                <a:spcPts val="0"/>
              </a:spcBef>
              <a:buFont typeface="Arial" charset="0"/>
              <a:buChar char="•"/>
            </a:pPr>
            <a:r>
              <a:rPr lang="es-ES_tradnl" b="1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*Método </a:t>
            </a:r>
            <a:r>
              <a:rPr lang="es-ES_tradnl" b="1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5P</a:t>
            </a:r>
            <a:r>
              <a:rPr lang="es-ES_tradnl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, impartido por Begoña Caldera. Pendiente de confirmación de </a:t>
            </a:r>
            <a:r>
              <a:rPr lang="es-ES_tradnl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fechas*.</a:t>
            </a:r>
            <a:endParaRPr lang="es-ES_tradnl" dirty="0">
              <a:solidFill>
                <a:schemeClr val="bg1"/>
              </a:solidFill>
              <a:latin typeface="Arial" charset="0"/>
              <a:ea typeface="Arial" charset="0"/>
              <a:cs typeface="Arial" charset="0"/>
            </a:endParaRPr>
          </a:p>
          <a:p>
            <a:pPr marL="1028700" lvl="1" indent="-342900" fontAlgn="base">
              <a:lnSpc>
                <a:spcPct val="120000"/>
              </a:lnSpc>
              <a:spcBef>
                <a:spcPts val="0"/>
              </a:spcBef>
              <a:buFont typeface="Arial" charset="0"/>
              <a:buChar char="•"/>
            </a:pPr>
            <a:r>
              <a:rPr lang="es-ES_tradnl" b="1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*Ecografía</a:t>
            </a:r>
            <a:r>
              <a:rPr lang="es-ES_tradnl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. Pendiente </a:t>
            </a:r>
            <a:r>
              <a:rPr lang="es-ES_tradnl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de confirmación de </a:t>
            </a:r>
            <a:r>
              <a:rPr lang="es-ES_tradnl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fechas*.</a:t>
            </a:r>
            <a:endParaRPr lang="es-ES_tradnl" dirty="0">
              <a:solidFill>
                <a:schemeClr val="bg1"/>
              </a:solidFill>
              <a:latin typeface="Arial" charset="0"/>
              <a:ea typeface="Arial" charset="0"/>
              <a:cs typeface="Arial" charset="0"/>
            </a:endParaRPr>
          </a:p>
          <a:p>
            <a:endParaRPr lang="es-ES_tradnl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3335" y="4998008"/>
            <a:ext cx="2036630" cy="15734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9709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sz="3600" b="1" spc="300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MEMORIA EXPLICATIVA DEL PRESUPUESTO 2020</a:t>
            </a:r>
            <a:endParaRPr lang="es-ES_tradnl" sz="3600" b="1" spc="300" dirty="0"/>
          </a:p>
        </p:txBody>
      </p:sp>
      <p:sp>
        <p:nvSpPr>
          <p:cNvPr id="11" name="Marcador de texto 10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_tradnl" i="1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INGRESOS</a:t>
            </a:r>
            <a:r>
              <a:rPr lang="es-ES_tradnl" i="1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:</a:t>
            </a:r>
            <a:endParaRPr lang="es-ES_tradnl" i="1" dirty="0">
              <a:solidFill>
                <a:schemeClr val="bg1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s-ES_tradnl" sz="1900" b="1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2019</a:t>
            </a:r>
            <a:r>
              <a:rPr lang="es-ES_tradnl" sz="1600" b="1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: </a:t>
            </a:r>
            <a:r>
              <a:rPr lang="es-ES" sz="1600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Durante el 2019 los únicos ingresos que se han adquirido han sido en modo de donación de las socias, a las cuales, se les eximirá de pago de cuota durante 1 o 2 años en función de la donación (hay donaciones de 50€ y de 100€</a:t>
            </a:r>
            <a:r>
              <a:rPr lang="es-ES" sz="1600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)</a:t>
            </a:r>
            <a:endParaRPr lang="es-ES_tradnl" sz="1600" dirty="0" smtClean="0">
              <a:solidFill>
                <a:schemeClr val="bg1"/>
              </a:solidFill>
              <a:latin typeface="Arial" charset="0"/>
              <a:ea typeface="Arial" charset="0"/>
              <a:cs typeface="Arial" charset="0"/>
            </a:endParaRPr>
          </a:p>
          <a:p>
            <a:pPr lvl="1"/>
            <a:r>
              <a:rPr lang="es-ES_tradnl" sz="1600" b="1" dirty="0" smtClean="0">
                <a:latin typeface="Arial" charset="0"/>
                <a:ea typeface="Arial" charset="0"/>
                <a:cs typeface="Arial" charset="0"/>
              </a:rPr>
              <a:t>DONACIONES: 1050 €</a:t>
            </a:r>
            <a:endParaRPr lang="es-ES_tradnl" sz="1600" b="1" dirty="0" smtClean="0">
              <a:solidFill>
                <a:schemeClr val="bg1"/>
              </a:solidFill>
              <a:latin typeface="Arial" charset="0"/>
              <a:ea typeface="Arial" charset="0"/>
              <a:cs typeface="Arial" charset="0"/>
            </a:endParaRPr>
          </a:p>
          <a:p>
            <a:pPr marL="0" lvl="1" indent="0">
              <a:spcBef>
                <a:spcPts val="1000"/>
              </a:spcBef>
              <a:buNone/>
            </a:pPr>
            <a:r>
              <a:rPr lang="es-ES_tradnl" sz="1900" b="1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2020</a:t>
            </a:r>
            <a:r>
              <a:rPr lang="es-ES_tradnl" sz="1600" b="1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: </a:t>
            </a:r>
            <a:r>
              <a:rPr lang="es-ES_tradnl" sz="1600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El primer cuadrante [Cuotas (-donaciones)] se refiere a lo explicado en el primer punto INGRESOS: A las socias que han aportado donaciones se les eximirá del pago de la cuota durante 1 o 2 años en función de su donación (50€ o 100€)</a:t>
            </a:r>
          </a:p>
          <a:p>
            <a:pPr marL="0" lvl="1" indent="0">
              <a:spcBef>
                <a:spcPts val="1000"/>
              </a:spcBef>
              <a:buNone/>
            </a:pPr>
            <a:r>
              <a:rPr lang="es-ES_tradnl" sz="1600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El segundo cuadrante [Formaciones] se refiere al importe que ingrese AGAFIP por cada formación que realice.</a:t>
            </a:r>
          </a:p>
          <a:p>
            <a:pPr marL="0" lvl="1" indent="0">
              <a:spcBef>
                <a:spcPts val="1000"/>
              </a:spcBef>
              <a:buNone/>
            </a:pPr>
            <a:r>
              <a:rPr lang="es-ES_tradnl" sz="1600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El tercer cuadrante [COFIGA] se refiere a la donación que el colegio nos ofrece, se estiman 1500 ya que es lo que presupuestan a SOGAFI y SPECIAL </a:t>
            </a:r>
            <a:r>
              <a:rPr lang="es-ES_tradnl" sz="1600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OLYMPICS</a:t>
            </a:r>
            <a:r>
              <a:rPr lang="es-ES_tradnl" sz="1600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.</a:t>
            </a:r>
          </a:p>
        </p:txBody>
      </p:sp>
      <p:graphicFrame>
        <p:nvGraphicFramePr>
          <p:cNvPr id="15" name="Marcador de contenido 14"/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1291891421"/>
              </p:ext>
            </p:extLst>
          </p:nvPr>
        </p:nvGraphicFramePr>
        <p:xfrm>
          <a:off x="6546272" y="2934566"/>
          <a:ext cx="5183188" cy="1259840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2591594"/>
                <a:gridCol w="2591594"/>
              </a:tblGrid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_tradnl" sz="1400" b="1" dirty="0" smtClean="0">
                          <a:solidFill>
                            <a:schemeClr val="bg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CUOTAS (-DONACIONES) 52-14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ES_tradnl" b="1" dirty="0" smtClean="0">
                          <a:latin typeface="Arial" charset="0"/>
                          <a:ea typeface="Arial" charset="0"/>
                          <a:cs typeface="Arial" charset="0"/>
                        </a:rPr>
                        <a:t>1900 €</a:t>
                      </a:r>
                      <a:endParaRPr lang="es-ES_tradnl" b="1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400" b="1" kern="1200" dirty="0" smtClean="0"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FORMACIONES</a:t>
                      </a:r>
                      <a:r>
                        <a:rPr lang="es-ES_tradnl" sz="1400" b="1" dirty="0" smtClean="0"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endParaRPr lang="es-ES_tradnl" sz="1400" b="1" dirty="0" smtClean="0">
                        <a:solidFill>
                          <a:schemeClr val="bg1"/>
                        </a:solidFill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s-ES_tradnl" b="1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_tradnl" sz="1400" b="1" dirty="0" smtClean="0">
                          <a:solidFill>
                            <a:schemeClr val="bg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COFIGA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ES_tradnl" b="1" dirty="0" smtClean="0">
                          <a:latin typeface="Arial" charset="0"/>
                          <a:ea typeface="Arial" charset="0"/>
                          <a:cs typeface="Arial" charset="0"/>
                        </a:rPr>
                        <a:t>1500 €</a:t>
                      </a:r>
                      <a:endParaRPr lang="es-ES_tradnl" b="1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16" name="Rectángulo 15"/>
          <p:cNvSpPr/>
          <p:nvPr/>
        </p:nvSpPr>
        <p:spPr>
          <a:xfrm>
            <a:off x="8343418" y="1763369"/>
            <a:ext cx="158889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0" cap="none" spc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2020</a:t>
            </a:r>
            <a:endParaRPr lang="es-ES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pic>
        <p:nvPicPr>
          <p:cNvPr id="17" name="Imagen 16"/>
          <p:cNvPicPr>
            <a:picLocks noChangeAspect="1"/>
          </p:cNvPicPr>
          <p:nvPr/>
        </p:nvPicPr>
        <p:blipFill>
          <a:blip r:embed="rId2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3335" y="4998008"/>
            <a:ext cx="2036630" cy="15734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724771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z="3600" b="1" spc="300" dirty="0">
                <a:solidFill>
                  <a:prstClr val="white"/>
                </a:solidFill>
                <a:latin typeface="Arial" charset="0"/>
                <a:ea typeface="Arial" charset="0"/>
                <a:cs typeface="Arial" charset="0"/>
              </a:rPr>
              <a:t>MEMORIA EXPLICATIVA DEL PRESUPUESTO 2020</a:t>
            </a:r>
            <a:endParaRPr lang="es-ES_tradnl" dirty="0"/>
          </a:p>
        </p:txBody>
      </p:sp>
      <p:sp>
        <p:nvSpPr>
          <p:cNvPr id="9" name="Marcador de texto 8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_tradnl" i="1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GASTOS 2019:</a:t>
            </a:r>
            <a:endParaRPr lang="es-ES_tradnl" i="1" dirty="0">
              <a:solidFill>
                <a:schemeClr val="bg1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0" name="Marcador de contenido 9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s-ES_tradnl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[Gastos bancarios] corresponde a mantenimiento de cuenta (42€ semestrales), y otros (2 € por devolución)(ver contrato con ABANCA)</a:t>
            </a:r>
          </a:p>
          <a:p>
            <a:pPr marL="0" indent="0">
              <a:buNone/>
            </a:pPr>
            <a:r>
              <a:rPr lang="es-ES_tradnl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[Página web] 9€/mes</a:t>
            </a:r>
          </a:p>
          <a:p>
            <a:pPr marL="0" indent="0">
              <a:buNone/>
            </a:pPr>
            <a:r>
              <a:rPr lang="es-ES_tradnl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[Asesoría] corresponde al pago de 2 mensualidades (36.30€ x 2)</a:t>
            </a:r>
          </a:p>
          <a:p>
            <a:pPr marL="0" indent="0">
              <a:buNone/>
            </a:pPr>
            <a:r>
              <a:rPr lang="es-ES_tradnl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[Protección de datos</a:t>
            </a:r>
            <a:r>
              <a:rPr lang="es-ES_tradnl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]</a:t>
            </a:r>
            <a:endParaRPr lang="es-ES_tradnl" dirty="0">
              <a:solidFill>
                <a:schemeClr val="bg1"/>
              </a:solidFill>
              <a:latin typeface="Arial" charset="0"/>
              <a:ea typeface="Arial" charset="0"/>
              <a:cs typeface="Arial" charset="0"/>
            </a:endParaRPr>
          </a:p>
        </p:txBody>
      </p:sp>
      <p:graphicFrame>
        <p:nvGraphicFramePr>
          <p:cNvPr id="14" name="Marcador de contenido 13"/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2056488045"/>
              </p:ext>
            </p:extLst>
          </p:nvPr>
        </p:nvGraphicFramePr>
        <p:xfrm>
          <a:off x="6172200" y="3364057"/>
          <a:ext cx="5183188" cy="1483360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2591594"/>
                <a:gridCol w="2591594"/>
              </a:tblGrid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600" b="1" kern="150" dirty="0" smtClean="0"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GASTOS BANCARIOS</a:t>
                      </a:r>
                      <a:endParaRPr lang="es-ES_tradnl" sz="1600" b="1" kern="150" dirty="0">
                        <a:solidFill>
                          <a:schemeClr val="bg1"/>
                        </a:solidFill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600" b="1" kern="150" dirty="0" smtClean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46,00 €</a:t>
                      </a:r>
                      <a:endParaRPr lang="es-ES_tradnl" sz="1600" b="1" kern="150" dirty="0"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600" b="1" kern="150" dirty="0" smtClean="0"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PAGINA WEB</a:t>
                      </a:r>
                      <a:endParaRPr lang="es-ES_tradnl" sz="1600" b="1" kern="150" dirty="0">
                        <a:solidFill>
                          <a:schemeClr val="bg1"/>
                        </a:solidFill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600" b="1" kern="150" dirty="0" smtClean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108,00 €</a:t>
                      </a:r>
                      <a:endParaRPr lang="es-ES_tradnl" sz="1600" b="1" kern="150" dirty="0"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600" b="1" kern="150" dirty="0" smtClean="0"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ASESORÍA</a:t>
                      </a:r>
                      <a:endParaRPr lang="es-ES_tradnl" sz="1600" b="1" kern="150" dirty="0">
                        <a:solidFill>
                          <a:schemeClr val="bg1"/>
                        </a:solidFill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600" b="1" kern="150" dirty="0" smtClean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72,60 €</a:t>
                      </a:r>
                      <a:endParaRPr lang="es-ES_tradnl" sz="1600" b="1" kern="150" dirty="0"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600" b="1" kern="150" dirty="0" smtClean="0"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PROTECCIÓN DE DATOS</a:t>
                      </a:r>
                      <a:endParaRPr lang="es-ES_tradnl" sz="1600" b="1" kern="150" dirty="0">
                        <a:solidFill>
                          <a:schemeClr val="bg1"/>
                        </a:solidFill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600" b="1" kern="150" dirty="0" smtClean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189,00 €</a:t>
                      </a:r>
                      <a:endParaRPr lang="es-ES_tradnl" sz="1600" b="1" kern="150" dirty="0"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pic>
        <p:nvPicPr>
          <p:cNvPr id="13" name="Imagen 12"/>
          <p:cNvPicPr>
            <a:picLocks noChangeAspect="1"/>
          </p:cNvPicPr>
          <p:nvPr/>
        </p:nvPicPr>
        <p:blipFill>
          <a:blip r:embed="rId2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3335" y="4998008"/>
            <a:ext cx="2036630" cy="1573402"/>
          </a:xfrm>
          <a:prstGeom prst="rect">
            <a:avLst/>
          </a:prstGeom>
        </p:spPr>
      </p:pic>
      <p:sp>
        <p:nvSpPr>
          <p:cNvPr id="15" name="Rectángulo 14"/>
          <p:cNvSpPr/>
          <p:nvPr/>
        </p:nvSpPr>
        <p:spPr>
          <a:xfrm>
            <a:off x="7969345" y="2290136"/>
            <a:ext cx="158889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0" cap="none" spc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2019</a:t>
            </a:r>
            <a:endParaRPr lang="es-ES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3752010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z="3600" b="1" spc="300" dirty="0">
                <a:solidFill>
                  <a:prstClr val="white"/>
                </a:solidFill>
                <a:latin typeface="Arial" charset="0"/>
                <a:ea typeface="Arial" charset="0"/>
                <a:cs typeface="Arial" charset="0"/>
              </a:rPr>
              <a:t>MEMORIA EXPLICATIVA DEL PRESUPUESTO 2020</a:t>
            </a:r>
            <a:endParaRPr lang="es-ES_tradnl" dirty="0"/>
          </a:p>
        </p:txBody>
      </p:sp>
      <p:sp>
        <p:nvSpPr>
          <p:cNvPr id="9" name="Marcador de texto 8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_tradnl" i="1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GASTOS 2020:</a:t>
            </a:r>
            <a:endParaRPr lang="es-ES_tradnl" i="1" dirty="0">
              <a:solidFill>
                <a:schemeClr val="bg1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0" name="Marcador de contenido 9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s-ES_tradnl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[Gastos bancarios] 2x cuotas semestrales de 50€ y otros</a:t>
            </a:r>
          </a:p>
          <a:p>
            <a:pPr marL="0" indent="0">
              <a:buNone/>
            </a:pPr>
            <a:r>
              <a:rPr lang="es-ES_tradnl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[Asesoría] mensualidad (36.30x12) + impuesto de sociedades (60€) + legalización de libros (35€)</a:t>
            </a:r>
          </a:p>
          <a:p>
            <a:pPr marL="0" indent="0">
              <a:buNone/>
            </a:pPr>
            <a:r>
              <a:rPr lang="es-ES_tradnl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[Protección de datos] cuota de mantenimiento</a:t>
            </a:r>
          </a:p>
        </p:txBody>
      </p:sp>
      <p:graphicFrame>
        <p:nvGraphicFramePr>
          <p:cNvPr id="2" name="Marcador de contenido 1"/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1592950197"/>
              </p:ext>
            </p:extLst>
          </p:nvPr>
        </p:nvGraphicFramePr>
        <p:xfrm>
          <a:off x="6172200" y="2948421"/>
          <a:ext cx="5183188" cy="1854200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2591594"/>
                <a:gridCol w="2591594"/>
              </a:tblGrid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600" b="1" kern="150" dirty="0" smtClean="0"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GASTOS BANCARIOS</a:t>
                      </a:r>
                      <a:endParaRPr lang="es-ES_tradnl" sz="1600" b="1" kern="150" dirty="0">
                        <a:solidFill>
                          <a:schemeClr val="bg1"/>
                        </a:solidFill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600" b="1" kern="150" dirty="0" smtClean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120,00 €</a:t>
                      </a:r>
                      <a:endParaRPr lang="es-ES_tradnl" sz="1600" b="1" kern="150" dirty="0"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600" b="1" kern="150" dirty="0" smtClean="0"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PÁGINA WEB</a:t>
                      </a:r>
                      <a:endParaRPr lang="es-ES_tradnl" sz="1600" b="1" kern="150" dirty="0">
                        <a:solidFill>
                          <a:schemeClr val="bg1"/>
                        </a:solidFill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600" b="1" kern="150" dirty="0" smtClean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108,00 €</a:t>
                      </a:r>
                      <a:endParaRPr lang="es-ES_tradnl" sz="1600" b="1" kern="150" dirty="0"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600" b="1" kern="150" dirty="0" smtClean="0"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ASESORÍA</a:t>
                      </a:r>
                      <a:endParaRPr lang="es-ES_tradnl" sz="1600" b="1" kern="150" dirty="0">
                        <a:solidFill>
                          <a:schemeClr val="bg1"/>
                        </a:solidFill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600" b="1" kern="150" dirty="0" smtClean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530,60 €</a:t>
                      </a:r>
                      <a:endParaRPr lang="es-ES_tradnl" sz="1600" b="1" kern="150" dirty="0"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600" b="1" kern="150" dirty="0" smtClean="0"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PROTECCIÓN DE DATOS</a:t>
                      </a:r>
                      <a:endParaRPr lang="es-ES_tradnl" sz="1600" b="1" kern="150" dirty="0">
                        <a:solidFill>
                          <a:schemeClr val="bg1"/>
                        </a:solidFill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600" b="1" kern="150" dirty="0" smtClean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109,00 €</a:t>
                      </a:r>
                      <a:endParaRPr lang="es-ES_tradnl" sz="1600" b="1" kern="150" dirty="0"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600" b="1" kern="150" dirty="0" smtClean="0"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IMPRENTA</a:t>
                      </a:r>
                      <a:endParaRPr lang="es-ES_tradnl" sz="1600" b="1" kern="150" dirty="0">
                        <a:solidFill>
                          <a:schemeClr val="bg1"/>
                        </a:solidFill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600" b="1" kern="150" dirty="0" smtClean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100,00 €</a:t>
                      </a:r>
                      <a:endParaRPr lang="es-ES_tradnl" sz="1600" b="1" kern="150" dirty="0"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pic>
        <p:nvPicPr>
          <p:cNvPr id="7" name="Imagen 6"/>
          <p:cNvPicPr>
            <a:picLocks noChangeAspect="1"/>
          </p:cNvPicPr>
          <p:nvPr/>
        </p:nvPicPr>
        <p:blipFill>
          <a:blip r:embed="rId2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3335" y="4998008"/>
            <a:ext cx="2036630" cy="1573402"/>
          </a:xfrm>
          <a:prstGeom prst="rect">
            <a:avLst/>
          </a:prstGeom>
        </p:spPr>
      </p:pic>
      <p:sp>
        <p:nvSpPr>
          <p:cNvPr id="13" name="Rectángulo 12"/>
          <p:cNvSpPr/>
          <p:nvPr/>
        </p:nvSpPr>
        <p:spPr>
          <a:xfrm>
            <a:off x="7969345" y="1829704"/>
            <a:ext cx="158889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0" cap="none" spc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2020</a:t>
            </a:r>
            <a:endParaRPr lang="es-ES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08676900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ítulo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z="3600" b="1" spc="300" dirty="0">
                <a:solidFill>
                  <a:prstClr val="white"/>
                </a:solidFill>
                <a:latin typeface="Arial" charset="0"/>
                <a:ea typeface="Arial" charset="0"/>
                <a:cs typeface="Arial" charset="0"/>
              </a:rPr>
              <a:t>MEMORIA EXPLICATIVA DEL PRESUPUESTO 2020</a:t>
            </a:r>
            <a:endParaRPr lang="es-ES_tradnl" dirty="0"/>
          </a:p>
        </p:txBody>
      </p:sp>
      <p:sp>
        <p:nvSpPr>
          <p:cNvPr id="13" name="Marcador de texto 1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i="1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GASTOS DE JUNTA DE </a:t>
            </a:r>
            <a:r>
              <a:rPr lang="es-ES" i="1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GOBIERNO</a:t>
            </a:r>
            <a:r>
              <a:rPr lang="es-ES_tradnl" i="1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:</a:t>
            </a:r>
            <a:endParaRPr lang="es-ES_tradnl" i="1" dirty="0">
              <a:solidFill>
                <a:schemeClr val="bg1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8" name="Marcador de contenido 7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es-ES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[Reuniones y juntas] actualmente intentamos realizar las reuniones vía telemática para abaratar costes, el programa Zoom tiene un coste de 13.99€/mes</a:t>
            </a:r>
            <a:endParaRPr lang="es-ES_tradnl" dirty="0">
              <a:solidFill>
                <a:schemeClr val="bg1"/>
              </a:solidFill>
              <a:latin typeface="Arial" charset="0"/>
              <a:ea typeface="Arial" charset="0"/>
              <a:cs typeface="Arial" charset="0"/>
            </a:endParaRPr>
          </a:p>
          <a:p>
            <a:pPr marL="0" indent="0">
              <a:buNone/>
            </a:pPr>
            <a:r>
              <a:rPr lang="es-ES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[Actividades representativas] gastos de transporte </a:t>
            </a:r>
            <a:r>
              <a:rPr lang="es-ES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únicamente</a:t>
            </a:r>
            <a:endParaRPr lang="es-ES_tradnl" dirty="0">
              <a:solidFill>
                <a:schemeClr val="bg1"/>
              </a:solidFill>
              <a:latin typeface="Arial" charset="0"/>
              <a:ea typeface="Arial" charset="0"/>
              <a:cs typeface="Arial" charset="0"/>
            </a:endParaRPr>
          </a:p>
        </p:txBody>
      </p:sp>
      <p:graphicFrame>
        <p:nvGraphicFramePr>
          <p:cNvPr id="16" name="Marcador de contenido 15"/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1150194238"/>
              </p:ext>
            </p:extLst>
          </p:nvPr>
        </p:nvGraphicFramePr>
        <p:xfrm>
          <a:off x="6513223" y="2879004"/>
          <a:ext cx="4731328" cy="1158240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2365664"/>
                <a:gridCol w="2365664"/>
              </a:tblGrid>
              <a:tr h="43223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_tradnl" sz="1600" b="1" dirty="0" smtClean="0">
                          <a:solidFill>
                            <a:schemeClr val="bg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REUNIONES Y JUNTAS </a:t>
                      </a:r>
                      <a:endParaRPr lang="es-ES_tradnl" sz="1600" b="1" dirty="0">
                        <a:solidFill>
                          <a:schemeClr val="bg1"/>
                        </a:solidFill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ES" sz="1800" b="1" kern="1200" dirty="0" smtClean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167,88 € *</a:t>
                      </a:r>
                      <a:r>
                        <a:rPr lang="es-ES_tradnl" sz="1800" b="1" dirty="0" smtClean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endParaRPr lang="es-ES_tradnl" sz="1800" b="1" dirty="0">
                        <a:solidFill>
                          <a:schemeClr val="tx1"/>
                        </a:solidFill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/>
                </a:tc>
              </a:tr>
              <a:tr h="51052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_tradnl" sz="1600" b="1" dirty="0" smtClean="0">
                          <a:solidFill>
                            <a:schemeClr val="bg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ACTIVIDADES REPRESENTATIVAS </a:t>
                      </a:r>
                      <a:endParaRPr lang="es-ES_tradnl" sz="1600" b="1" dirty="0">
                        <a:solidFill>
                          <a:schemeClr val="bg1"/>
                        </a:solidFill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s-ES_tradnl" sz="1600" b="1" dirty="0">
                        <a:solidFill>
                          <a:schemeClr val="bg1"/>
                        </a:solidFill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17" name="Rectángulo 16"/>
          <p:cNvSpPr/>
          <p:nvPr/>
        </p:nvSpPr>
        <p:spPr>
          <a:xfrm>
            <a:off x="8084439" y="1714807"/>
            <a:ext cx="158889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0" cap="none" spc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2020</a:t>
            </a:r>
            <a:endParaRPr lang="es-ES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pic>
        <p:nvPicPr>
          <p:cNvPr id="18" name="Imagen 17"/>
          <p:cNvPicPr>
            <a:picLocks noChangeAspect="1"/>
          </p:cNvPicPr>
          <p:nvPr/>
        </p:nvPicPr>
        <p:blipFill>
          <a:blip r:embed="rId2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3335" y="4998008"/>
            <a:ext cx="2036630" cy="15734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42262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7364" y="1542760"/>
            <a:ext cx="10515600" cy="1325563"/>
          </a:xfrm>
        </p:spPr>
        <p:txBody>
          <a:bodyPr/>
          <a:lstStyle/>
          <a:p>
            <a:pPr algn="ctr"/>
            <a:r>
              <a:rPr lang="es-ES_tradnl" spc="300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GRACIAS </a:t>
            </a:r>
            <a:r>
              <a:rPr lang="es-ES_tradnl" spc="30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A TOD@S</a:t>
            </a:r>
            <a:endParaRPr lang="es-ES_tradnl" spc="300" dirty="0">
              <a:solidFill>
                <a:schemeClr val="bg1"/>
              </a:solidFill>
              <a:latin typeface="Arial" charset="0"/>
              <a:ea typeface="Arial" charset="0"/>
              <a:cs typeface="Arial" charset="0"/>
            </a:endParaRP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87534" y="3224626"/>
            <a:ext cx="3595260" cy="27775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9385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b="1" spc="300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ÍNDICE</a:t>
            </a:r>
            <a:endParaRPr lang="es-ES_tradnl" b="1" spc="300" dirty="0">
              <a:solidFill>
                <a:schemeClr val="bg1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sz="2400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Presentación</a:t>
            </a:r>
          </a:p>
          <a:p>
            <a:r>
              <a:rPr lang="es-ES" sz="2400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Junta Directiva</a:t>
            </a:r>
          </a:p>
          <a:p>
            <a:r>
              <a:rPr lang="es-ES" sz="2400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Defensa </a:t>
            </a:r>
            <a:r>
              <a:rPr lang="es-ES" sz="2400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de la </a:t>
            </a:r>
            <a:r>
              <a:rPr lang="es-ES" sz="2400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especialización</a:t>
            </a:r>
            <a:endParaRPr lang="es-ES_tradnl" sz="2400" dirty="0">
              <a:solidFill>
                <a:schemeClr val="bg1"/>
              </a:solidFill>
              <a:latin typeface="Arial" charset="0"/>
              <a:ea typeface="Arial" charset="0"/>
              <a:cs typeface="Arial" charset="0"/>
            </a:endParaRPr>
          </a:p>
          <a:p>
            <a:r>
              <a:rPr lang="es-ES" sz="2400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Acuerdos con otras </a:t>
            </a:r>
            <a:r>
              <a:rPr lang="es-ES" sz="2400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instituciones</a:t>
            </a:r>
            <a:endParaRPr lang="es-ES_tradnl" sz="2400" dirty="0">
              <a:solidFill>
                <a:schemeClr val="bg1"/>
              </a:solidFill>
              <a:latin typeface="Arial" charset="0"/>
              <a:ea typeface="Arial" charset="0"/>
              <a:cs typeface="Arial" charset="0"/>
            </a:endParaRPr>
          </a:p>
          <a:p>
            <a:r>
              <a:rPr lang="es-ES" sz="2400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Formaciones</a:t>
            </a:r>
          </a:p>
          <a:p>
            <a:r>
              <a:rPr lang="es-ES" sz="2400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Asambleas</a:t>
            </a:r>
            <a:endParaRPr lang="es-ES_tradnl" sz="2400" dirty="0">
              <a:solidFill>
                <a:schemeClr val="bg1"/>
              </a:solidFill>
              <a:latin typeface="Arial" charset="0"/>
              <a:ea typeface="Arial" charset="0"/>
              <a:cs typeface="Arial" charset="0"/>
            </a:endParaRPr>
          </a:p>
          <a:p>
            <a:r>
              <a:rPr lang="es-ES" sz="2400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Servicios a los </a:t>
            </a:r>
            <a:r>
              <a:rPr lang="es-ES" sz="2400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socios/as</a:t>
            </a:r>
          </a:p>
          <a:p>
            <a:r>
              <a:rPr lang="es-ES" sz="2400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Memoria actividades </a:t>
            </a:r>
            <a:r>
              <a:rPr lang="es-ES" sz="2400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2020</a:t>
            </a:r>
          </a:p>
          <a:p>
            <a:r>
              <a:rPr lang="es-ES" sz="2400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Memoria explicativa del presupuesto de AGAFIP para el año 2020.</a:t>
            </a:r>
            <a:endParaRPr lang="es-ES" sz="2400" dirty="0" smtClean="0">
              <a:solidFill>
                <a:schemeClr val="bg1"/>
              </a:solidFill>
              <a:latin typeface="Arial" charset="0"/>
              <a:ea typeface="Arial" charset="0"/>
              <a:cs typeface="Arial" charset="0"/>
            </a:endParaRPr>
          </a:p>
          <a:p>
            <a:endParaRPr lang="es-ES_tradnl" sz="2400" dirty="0">
              <a:solidFill>
                <a:schemeClr val="bg1"/>
              </a:solidFill>
              <a:latin typeface="Arial" charset="0"/>
              <a:ea typeface="Arial" charset="0"/>
              <a:cs typeface="Arial" charset="0"/>
            </a:endParaRPr>
          </a:p>
          <a:p>
            <a:endParaRPr lang="es-ES_tradnl" dirty="0"/>
          </a:p>
        </p:txBody>
      </p:sp>
      <p:pic>
        <p:nvPicPr>
          <p:cNvPr id="9" name="Imagen 8"/>
          <p:cNvPicPr>
            <a:picLocks noChangeAspect="1"/>
          </p:cNvPicPr>
          <p:nvPr/>
        </p:nvPicPr>
        <p:blipFill>
          <a:blip r:embed="rId3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3335" y="4998008"/>
            <a:ext cx="2036630" cy="15734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5551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b="1" spc="300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Presentación</a:t>
            </a:r>
            <a:endParaRPr lang="es-ES_tradnl" b="1" spc="300" dirty="0">
              <a:solidFill>
                <a:schemeClr val="bg1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ES" sz="2400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AGAFIP nace como proyecto en el año 2017 gracias a la inquietud de las fisioterapeutas gallegas por mostrar nuestro trabajo y reivindicar nuestra especialidad dentro de la fisioterapia.</a:t>
            </a:r>
            <a:r>
              <a:rPr lang="es-ES" sz="2400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 </a:t>
            </a:r>
            <a:r>
              <a:rPr lang="es-ES" sz="2400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Esa especialidad es la Fisioterapia en </a:t>
            </a:r>
            <a:r>
              <a:rPr lang="es-ES" sz="2400" dirty="0" err="1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Pelviperineología</a:t>
            </a:r>
            <a:r>
              <a:rPr lang="es-ES" sz="2400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.</a:t>
            </a:r>
            <a:br>
              <a:rPr lang="es-ES" sz="2400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</a:br>
            <a:r>
              <a:rPr lang="es-ES" sz="2400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/>
            </a:r>
            <a:br>
              <a:rPr lang="es-ES" sz="2400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</a:br>
            <a:r>
              <a:rPr lang="es-ES" sz="2400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Para ello creamos una asociación sin ánimo de lucro, cuyo fin es dar a conocer nuestro trabajo, apoyar la investigación y fomentar la formación de calidad.</a:t>
            </a:r>
            <a:br>
              <a:rPr lang="es-ES" sz="2400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</a:br>
            <a:endParaRPr lang="es-ES" sz="2400" dirty="0" smtClean="0">
              <a:solidFill>
                <a:schemeClr val="bg1"/>
              </a:solidFill>
              <a:latin typeface="Arial" charset="0"/>
              <a:ea typeface="Arial" charset="0"/>
              <a:cs typeface="Arial" charset="0"/>
            </a:endParaRPr>
          </a:p>
          <a:p>
            <a:pPr marL="0" indent="0">
              <a:buNone/>
            </a:pPr>
            <a:r>
              <a:rPr lang="es-ES" sz="2400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Pretendemos que nuestro ámbito de actuación sea a nivel nacional, ya que ¡unidas somos más fuertes!</a:t>
            </a:r>
            <a:endParaRPr lang="es-ES_tradnl" dirty="0"/>
          </a:p>
        </p:txBody>
      </p:sp>
      <p:pic>
        <p:nvPicPr>
          <p:cNvPr id="9" name="Imagen 8"/>
          <p:cNvPicPr>
            <a:picLocks noChangeAspect="1"/>
          </p:cNvPicPr>
          <p:nvPr/>
        </p:nvPicPr>
        <p:blipFill>
          <a:blip r:embed="rId3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3335" y="4998008"/>
            <a:ext cx="2036630" cy="15734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7204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b="1" spc="300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Junta Directiva</a:t>
            </a:r>
            <a:endParaRPr lang="es-ES_tradnl" b="1" spc="300" dirty="0">
              <a:solidFill>
                <a:schemeClr val="bg1"/>
              </a:solidFill>
              <a:latin typeface="Arial" charset="0"/>
              <a:ea typeface="Arial" charset="0"/>
              <a:cs typeface="Arial" charset="0"/>
            </a:endParaRPr>
          </a:p>
        </p:txBody>
      </p:sp>
      <p:pic>
        <p:nvPicPr>
          <p:cNvPr id="9" name="Imagen 8"/>
          <p:cNvPicPr>
            <a:picLocks noChangeAspect="1"/>
          </p:cNvPicPr>
          <p:nvPr/>
        </p:nvPicPr>
        <p:blipFill>
          <a:blip r:embed="rId3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3335" y="4998008"/>
            <a:ext cx="2036630" cy="1573402"/>
          </a:xfrm>
          <a:prstGeom prst="rect">
            <a:avLst/>
          </a:prstGeom>
        </p:spPr>
      </p:pic>
      <p:pic>
        <p:nvPicPr>
          <p:cNvPr id="4" name="Imagen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04347" y="3719534"/>
            <a:ext cx="5383306" cy="2065175"/>
          </a:xfrm>
          <a:prstGeom prst="rect">
            <a:avLst/>
          </a:prstGeom>
        </p:spPr>
      </p:pic>
      <p:grpSp>
        <p:nvGrpSpPr>
          <p:cNvPr id="8" name="Agrupar 7"/>
          <p:cNvGrpSpPr/>
          <p:nvPr/>
        </p:nvGrpSpPr>
        <p:grpSpPr>
          <a:xfrm>
            <a:off x="1693069" y="1690688"/>
            <a:ext cx="8805861" cy="1974081"/>
            <a:chOff x="838200" y="1690688"/>
            <a:chExt cx="8805861" cy="1974081"/>
          </a:xfrm>
        </p:grpSpPr>
        <p:pic>
          <p:nvPicPr>
            <p:cNvPr id="2" name="Imagen 1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38200" y="1690688"/>
              <a:ext cx="5383306" cy="1974081"/>
            </a:xfrm>
            <a:prstGeom prst="rect">
              <a:avLst/>
            </a:prstGeom>
          </p:spPr>
        </p:pic>
        <p:pic>
          <p:nvPicPr>
            <p:cNvPr id="6" name="Imagen 5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221506" y="1690688"/>
              <a:ext cx="3422555" cy="1974081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168373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1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Defensa de la especialización</a:t>
            </a:r>
            <a:endParaRPr lang="es-ES_tradnl" b="1" dirty="0">
              <a:solidFill>
                <a:schemeClr val="bg1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s-ES_tradnl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Creación de </a:t>
            </a:r>
            <a:r>
              <a:rPr lang="es-ES_tradnl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un libro </a:t>
            </a:r>
            <a:r>
              <a:rPr lang="es-ES_tradnl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de Libro Guía de </a:t>
            </a:r>
            <a:r>
              <a:rPr lang="es-ES_tradnl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AGAFIP, en el que se registra las funciones de cada miembro de la </a:t>
            </a:r>
            <a:r>
              <a:rPr lang="es-ES_tradnl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J</a:t>
            </a:r>
            <a:r>
              <a:rPr lang="es-ES_tradnl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unta Directiva de AGAFIP.</a:t>
            </a:r>
          </a:p>
          <a:p>
            <a:r>
              <a:rPr lang="es-ES_tradnl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Elaboración </a:t>
            </a:r>
            <a:r>
              <a:rPr lang="es-ES_tradnl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página </a:t>
            </a:r>
            <a:r>
              <a:rPr lang="es-ES_tradnl" u="sng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web</a:t>
            </a:r>
            <a:r>
              <a:rPr lang="es-ES_tradnl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 </a:t>
            </a:r>
            <a:r>
              <a:rPr lang="es-ES_tradnl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con contenido de interés para la población y difusión de información </a:t>
            </a:r>
            <a:r>
              <a:rPr lang="es-ES_tradnl" i="1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(empresa </a:t>
            </a:r>
            <a:r>
              <a:rPr lang="es-ES_tradnl" i="1" dirty="0" err="1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Hindo</a:t>
            </a:r>
            <a:r>
              <a:rPr lang="es-ES_tradnl" i="1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)</a:t>
            </a:r>
            <a:r>
              <a:rPr lang="es-ES_tradnl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.</a:t>
            </a:r>
          </a:p>
          <a:p>
            <a:r>
              <a:rPr lang="es-ES_tradnl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Elaboración de un listado de Clínicas de Fisioterapia Gallegas especializadas en </a:t>
            </a:r>
            <a:r>
              <a:rPr lang="es-ES_tradnl" dirty="0" err="1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Pelviperineología</a:t>
            </a:r>
            <a:r>
              <a:rPr lang="es-ES_tradnl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 para su posterior contacto y presentación de AGAFIP como asociación de interés.</a:t>
            </a:r>
            <a:endParaRPr lang="es-ES_tradnl" dirty="0">
              <a:solidFill>
                <a:schemeClr val="bg1"/>
              </a:solidFill>
              <a:latin typeface="Arial" charset="0"/>
              <a:ea typeface="Arial" charset="0"/>
              <a:cs typeface="Arial" charset="0"/>
            </a:endParaRPr>
          </a:p>
          <a:p>
            <a:r>
              <a:rPr lang="es-ES_tradnl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Reglamento General de Protección de </a:t>
            </a:r>
            <a:r>
              <a:rPr lang="es-ES_tradnl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Datos: Valoración </a:t>
            </a:r>
            <a:r>
              <a:rPr lang="es-ES_tradnl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de los </a:t>
            </a:r>
            <a:r>
              <a:rPr lang="es-ES_tradnl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presupuestos presentados para </a:t>
            </a:r>
            <a:r>
              <a:rPr lang="es-ES_tradnl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y aprobación del de la empresa </a:t>
            </a:r>
            <a:r>
              <a:rPr lang="es-ES_tradnl" u="sng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VIFORDAT.</a:t>
            </a:r>
            <a:endParaRPr lang="es-ES_tradnl" u="sng" dirty="0">
              <a:solidFill>
                <a:schemeClr val="bg1"/>
              </a:solidFill>
              <a:latin typeface="Arial" charset="0"/>
              <a:ea typeface="Arial" charset="0"/>
              <a:cs typeface="Arial" charset="0"/>
            </a:endParaRPr>
          </a:p>
          <a:p>
            <a:r>
              <a:rPr lang="es-ES_tradnl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Representación de AGAFIP en:</a:t>
            </a:r>
          </a:p>
          <a:p>
            <a:pPr lvl="1"/>
            <a:r>
              <a:rPr lang="es-ES_tradnl" u="sng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Congreso SEFIP 2019 </a:t>
            </a:r>
            <a:r>
              <a:rPr lang="es-ES_tradnl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(Natalia López </a:t>
            </a:r>
            <a:r>
              <a:rPr lang="es-ES_tradnl" dirty="0" err="1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Ferreño</a:t>
            </a:r>
            <a:r>
              <a:rPr lang="es-ES_tradnl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)</a:t>
            </a:r>
          </a:p>
          <a:p>
            <a:pPr lvl="1"/>
            <a:r>
              <a:rPr lang="es-ES_tradnl" u="sng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Congreso Entre Dos Manos 2019 </a:t>
            </a:r>
            <a:r>
              <a:rPr lang="es-ES_tradnl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(Laura Gómez García)</a:t>
            </a:r>
          </a:p>
          <a:p>
            <a:r>
              <a:rPr lang="es-ES_tradnl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Reuniones </a:t>
            </a:r>
            <a:r>
              <a:rPr lang="es-ES_tradnl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con distintas instituciones a nivel autonómico y nacional: </a:t>
            </a:r>
            <a:r>
              <a:rPr lang="es-ES_tradnl" i="1" u="sng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COFIGA</a:t>
            </a:r>
            <a:r>
              <a:rPr lang="es-ES_tradnl" i="1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 (</a:t>
            </a:r>
            <a:r>
              <a:rPr lang="es-ES_tradnl" i="1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17/01/2020).</a:t>
            </a:r>
            <a:endParaRPr lang="es-ES_tradnl" i="1" dirty="0">
              <a:solidFill>
                <a:schemeClr val="bg1"/>
              </a:solidFill>
              <a:latin typeface="Arial" charset="0"/>
              <a:ea typeface="Arial" charset="0"/>
              <a:cs typeface="Arial" charset="0"/>
            </a:endParaRPr>
          </a:p>
          <a:p>
            <a:r>
              <a:rPr lang="es-ES_tradnl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Creación de un </a:t>
            </a:r>
            <a:r>
              <a:rPr lang="es-ES_tradnl" u="sng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tríptico de información general de AGAFIP </a:t>
            </a:r>
            <a:r>
              <a:rPr lang="es-ES_tradnl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para enviar o llevar físicamente a dichas </a:t>
            </a:r>
            <a:r>
              <a:rPr lang="es-ES_tradnl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entidades</a:t>
            </a:r>
            <a:r>
              <a:rPr lang="es-ES_tradnl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.</a:t>
            </a:r>
          </a:p>
          <a:p>
            <a:endParaRPr lang="es-ES_tradnl" dirty="0">
              <a:solidFill>
                <a:schemeClr val="bg1"/>
              </a:solidFill>
              <a:latin typeface="Arial" charset="0"/>
              <a:ea typeface="Arial" charset="0"/>
              <a:cs typeface="Arial" charset="0"/>
            </a:endParaRPr>
          </a:p>
        </p:txBody>
      </p:sp>
      <p:pic>
        <p:nvPicPr>
          <p:cNvPr id="9" name="Imagen 8"/>
          <p:cNvPicPr>
            <a:picLocks noChangeAspect="1"/>
          </p:cNvPicPr>
          <p:nvPr/>
        </p:nvPicPr>
        <p:blipFill>
          <a:blip r:embed="rId3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3335" y="4998008"/>
            <a:ext cx="2036630" cy="15734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037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b="1" spc="300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Acuerdos con otras instituciones</a:t>
            </a:r>
            <a:endParaRPr lang="es-ES_tradnl" b="1" spc="300" dirty="0">
              <a:solidFill>
                <a:schemeClr val="bg1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Arial" charset="0"/>
              <a:buChar char="•"/>
            </a:pPr>
            <a:r>
              <a:rPr lang="es-ES_tradnl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VITHAS Nuestra </a:t>
            </a:r>
            <a:r>
              <a:rPr lang="es-ES_tradnl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S</a:t>
            </a:r>
            <a:r>
              <a:rPr lang="es-ES_tradnl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eñora de Fátima (Vigo): uso de espacio para formaciones de AGAFIP.</a:t>
            </a:r>
          </a:p>
          <a:p>
            <a:pPr lvl="1">
              <a:buFont typeface="Arial" charset="0"/>
              <a:buChar char="•"/>
            </a:pPr>
            <a:r>
              <a:rPr lang="es-ES_tradnl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(Pendientes de </a:t>
            </a:r>
            <a:r>
              <a:rPr lang="es-ES_tradnl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contactar con más centros </a:t>
            </a:r>
            <a:r>
              <a:rPr lang="es-ES_tradnl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en los que impartir las </a:t>
            </a:r>
            <a:r>
              <a:rPr lang="es-ES_tradnl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formaciones abarcando toda la comunidad)</a:t>
            </a:r>
          </a:p>
          <a:p>
            <a:r>
              <a:rPr lang="es-ES_tradnl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FISIOFOCUS: </a:t>
            </a:r>
            <a:r>
              <a:rPr lang="es-ES_tradnl" b="1" dirty="0" smtClean="0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rPr>
              <a:t>15</a:t>
            </a:r>
            <a:r>
              <a:rPr lang="es-ES_tradnl" b="1" dirty="0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rPr>
              <a:t>% de descuento </a:t>
            </a:r>
            <a:r>
              <a:rPr lang="es-ES_tradnl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en sus formaciones de 40 horas lectivas.</a:t>
            </a:r>
          </a:p>
          <a:p>
            <a:r>
              <a:rPr lang="es-ES_tradnl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FISIOMEDIT: </a:t>
            </a:r>
            <a:r>
              <a:rPr lang="es-ES_tradnl" b="1" dirty="0" smtClean="0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rPr>
              <a:t>5% descuento </a:t>
            </a:r>
            <a:r>
              <a:rPr lang="es-ES_tradnl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en formaciones organizadas en su sede.</a:t>
            </a:r>
          </a:p>
          <a:p>
            <a:r>
              <a:rPr lang="es-ES_tradnl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FISIOCAMPUS: </a:t>
            </a:r>
          </a:p>
          <a:p>
            <a:pPr lvl="1"/>
            <a:r>
              <a:rPr lang="es-ES_tradnl" b="1" dirty="0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rPr>
              <a:t>D</a:t>
            </a:r>
            <a:r>
              <a:rPr lang="es-ES_tradnl" b="1" dirty="0" smtClean="0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rPr>
              <a:t>escuento del 40% </a:t>
            </a:r>
            <a:r>
              <a:rPr lang="es-ES_tradnl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en la cuota de inscripción ANUAL PLUS.</a:t>
            </a:r>
          </a:p>
          <a:p>
            <a:pPr lvl="1"/>
            <a:r>
              <a:rPr lang="es-ES_tradnl" b="1" dirty="0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rPr>
              <a:t>D</a:t>
            </a:r>
            <a:r>
              <a:rPr lang="es-ES_tradnl" b="1" dirty="0" smtClean="0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rPr>
              <a:t>escuento de hasta 50% en las formaciones </a:t>
            </a:r>
            <a:r>
              <a:rPr lang="es-ES_tradnl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que </a:t>
            </a:r>
            <a:r>
              <a:rPr lang="es-ES_tradnl" dirty="0" err="1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FisioCampus</a:t>
            </a:r>
            <a:r>
              <a:rPr lang="es-ES_tradnl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 considere.</a:t>
            </a:r>
          </a:p>
          <a:p>
            <a:pPr lvl="1"/>
            <a:r>
              <a:rPr lang="es-ES_tradnl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Generar contenido ONLINE (gratuito para las socias activas).</a:t>
            </a:r>
            <a:endParaRPr lang="es-ES_tradnl" dirty="0"/>
          </a:p>
        </p:txBody>
      </p:sp>
      <p:pic>
        <p:nvPicPr>
          <p:cNvPr id="9" name="Imagen 8"/>
          <p:cNvPicPr>
            <a:picLocks noChangeAspect="1"/>
          </p:cNvPicPr>
          <p:nvPr/>
        </p:nvPicPr>
        <p:blipFill>
          <a:blip r:embed="rId3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91153" y="5122699"/>
            <a:ext cx="2036630" cy="15734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5672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b="1" spc="300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Formaciones 2019/2020</a:t>
            </a:r>
            <a:endParaRPr lang="es-ES_tradnl" b="1" spc="300" dirty="0">
              <a:solidFill>
                <a:schemeClr val="bg1"/>
              </a:solidFill>
              <a:latin typeface="Arial" charset="0"/>
              <a:ea typeface="Arial" charset="0"/>
              <a:cs typeface="Arial" charset="0"/>
            </a:endParaRPr>
          </a:p>
        </p:txBody>
      </p:sp>
      <p:pic>
        <p:nvPicPr>
          <p:cNvPr id="9" name="Imagen 8"/>
          <p:cNvPicPr>
            <a:picLocks noChangeAspect="1"/>
          </p:cNvPicPr>
          <p:nvPr/>
        </p:nvPicPr>
        <p:blipFill>
          <a:blip r:embed="rId3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5008" y="5164262"/>
            <a:ext cx="2036630" cy="1573402"/>
          </a:xfrm>
          <a:prstGeom prst="rect">
            <a:avLst/>
          </a:prstGeom>
        </p:spPr>
      </p:pic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es-ES_tradnl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La Asociación organizó su primera jornada gratuita para socios/as el pasado 9 Noviembre de 2019 con el título </a:t>
            </a:r>
            <a:r>
              <a:rPr lang="es-ES_tradnl" b="1" i="1" u="sng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“JORNADA DE FISIOTERAPIA EN PACIENTES PROSTATECTOMIZADOS”</a:t>
            </a:r>
            <a:r>
              <a:rPr lang="es-ES_tradnl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 en el Hospital </a:t>
            </a:r>
            <a:r>
              <a:rPr lang="es-ES_tradnl" dirty="0" err="1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Vithas</a:t>
            </a:r>
            <a:r>
              <a:rPr lang="es-ES_tradnl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 Nuestra Señora de Fátima (Vigo) y que contó con la asistencia de 25 socias de AGAFIP.</a:t>
            </a:r>
            <a:r>
              <a:rPr lang="es-ES_tradnl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 </a:t>
            </a:r>
            <a:r>
              <a:rPr lang="es-ES_tradnl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Durante estas jornadas, en las que participó un equipo multidisciplinar formado por:</a:t>
            </a:r>
          </a:p>
          <a:p>
            <a:pPr>
              <a:lnSpc>
                <a:spcPct val="120000"/>
              </a:lnSpc>
            </a:pPr>
            <a:r>
              <a:rPr lang="es-ES_tradnl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Dña. Patricia Pontón Pérez.</a:t>
            </a:r>
          </a:p>
          <a:p>
            <a:pPr>
              <a:lnSpc>
                <a:spcPct val="120000"/>
              </a:lnSpc>
            </a:pPr>
            <a:r>
              <a:rPr lang="es-ES_tradnl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Dña. Natalia López </a:t>
            </a:r>
            <a:r>
              <a:rPr lang="es-ES_tradnl" dirty="0" err="1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Ferreño</a:t>
            </a:r>
            <a:r>
              <a:rPr lang="es-ES_tradnl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.</a:t>
            </a:r>
          </a:p>
          <a:p>
            <a:pPr>
              <a:lnSpc>
                <a:spcPct val="120000"/>
              </a:lnSpc>
            </a:pPr>
            <a:r>
              <a:rPr lang="es-ES_tradnl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D. Manuel Ruibal Moldes.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s-ES_tradnl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S</a:t>
            </a:r>
            <a:r>
              <a:rPr lang="es-ES_tradnl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e constató la importancia de la Fisioterapia como tratamiento pre y postquirúrgico en pacientes intervenidos a nivel prostático para mejorar la calidad de vida y su papel preventivo en las posibles secuelas quirúrgicas cómo son la IU y/o DE. </a:t>
            </a:r>
            <a:endParaRPr lang="es-ES_tradnl" dirty="0">
              <a:solidFill>
                <a:schemeClr val="bg1"/>
              </a:solidFill>
              <a:latin typeface="Arial" charset="0"/>
              <a:ea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4766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b="1" spc="300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Asamblea constitución</a:t>
            </a:r>
            <a:endParaRPr lang="es-ES_tradnl" b="1" spc="300" dirty="0">
              <a:solidFill>
                <a:schemeClr val="bg1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 smtClean="0">
                <a:solidFill>
                  <a:schemeClr val="bg1"/>
                </a:solidFill>
              </a:rPr>
              <a:t>Asamblea convocada de manera extraordinaria en la localidad de Santiago de Compostela el día 30 de Septiembre de 2018.</a:t>
            </a:r>
          </a:p>
        </p:txBody>
      </p:sp>
      <p:pic>
        <p:nvPicPr>
          <p:cNvPr id="9" name="Imagen 8"/>
          <p:cNvPicPr>
            <a:picLocks noChangeAspect="1"/>
          </p:cNvPicPr>
          <p:nvPr/>
        </p:nvPicPr>
        <p:blipFill>
          <a:blip r:embed="rId3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3335" y="4998008"/>
            <a:ext cx="2036630" cy="15734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1930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b="1" spc="300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Servicios a los socios/as</a:t>
            </a:r>
            <a:endParaRPr lang="es-ES_tradnl" b="1" spc="300" dirty="0">
              <a:solidFill>
                <a:schemeClr val="bg1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es-ES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Posibilidad de </a:t>
            </a:r>
            <a:r>
              <a:rPr lang="es-ES" b="1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anunciarte</a:t>
            </a:r>
            <a:r>
              <a:rPr lang="es-ES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 gratuitamente en nuestra web formando parte de nuestro directorio de profesionales especialistas.</a:t>
            </a:r>
            <a:endParaRPr lang="es-ES_tradnl" dirty="0">
              <a:solidFill>
                <a:schemeClr val="bg1"/>
              </a:solidFill>
              <a:latin typeface="Arial" charset="0"/>
              <a:ea typeface="Arial" charset="0"/>
              <a:cs typeface="Arial" charset="0"/>
            </a:endParaRPr>
          </a:p>
          <a:p>
            <a:pPr lvl="0"/>
            <a:r>
              <a:rPr lang="es-ES" b="1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Inscripción anticipada en formaciones </a:t>
            </a:r>
            <a:r>
              <a:rPr lang="es-ES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organizadas por AGAFIP, así como </a:t>
            </a:r>
            <a:r>
              <a:rPr lang="es-ES" b="1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descuentos</a:t>
            </a:r>
            <a:r>
              <a:rPr lang="es-ES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 exclusivos en los mismos.</a:t>
            </a:r>
            <a:endParaRPr lang="es-ES_tradnl" dirty="0" smtClean="0">
              <a:solidFill>
                <a:schemeClr val="bg1"/>
              </a:solidFill>
              <a:latin typeface="Arial" charset="0"/>
              <a:ea typeface="Arial" charset="0"/>
              <a:cs typeface="Arial" charset="0"/>
            </a:endParaRPr>
          </a:p>
          <a:p>
            <a:pPr lvl="0"/>
            <a:r>
              <a:rPr lang="es-ES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Descuentos en formaciones organizadas por otras instituciones.</a:t>
            </a:r>
            <a:endParaRPr lang="es-ES_tradnl" dirty="0" smtClean="0">
              <a:solidFill>
                <a:schemeClr val="bg1"/>
              </a:solidFill>
              <a:latin typeface="Arial" charset="0"/>
              <a:ea typeface="Arial" charset="0"/>
              <a:cs typeface="Arial" charset="0"/>
            </a:endParaRPr>
          </a:p>
          <a:p>
            <a:pPr lvl="0"/>
            <a:r>
              <a:rPr lang="es-ES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Estar al día de todos los </a:t>
            </a:r>
            <a:r>
              <a:rPr lang="es-ES" b="1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eventos</a:t>
            </a:r>
            <a:r>
              <a:rPr lang="es-ES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 relacionados con la Fisioterapia en </a:t>
            </a:r>
            <a:r>
              <a:rPr lang="es-ES" dirty="0" err="1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Pelviperineología</a:t>
            </a:r>
            <a:r>
              <a:rPr lang="es-ES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.</a:t>
            </a:r>
            <a:endParaRPr lang="es-ES_tradnl" dirty="0" smtClean="0">
              <a:solidFill>
                <a:schemeClr val="bg1"/>
              </a:solidFill>
              <a:latin typeface="Arial" charset="0"/>
              <a:ea typeface="Arial" charset="0"/>
              <a:cs typeface="Arial" charset="0"/>
            </a:endParaRPr>
          </a:p>
          <a:p>
            <a:pPr lvl="0"/>
            <a:r>
              <a:rPr lang="es-ES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Acceso y posibilidad de participación en nuestro </a:t>
            </a:r>
            <a:r>
              <a:rPr lang="es-ES" b="1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Blog</a:t>
            </a:r>
            <a:r>
              <a:rPr lang="es-ES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.</a:t>
            </a:r>
            <a:endParaRPr lang="es-ES_tradnl" dirty="0" smtClean="0">
              <a:solidFill>
                <a:schemeClr val="bg1"/>
              </a:solidFill>
              <a:latin typeface="Arial" charset="0"/>
              <a:ea typeface="Arial" charset="0"/>
              <a:cs typeface="Arial" charset="0"/>
            </a:endParaRPr>
          </a:p>
          <a:p>
            <a:pPr marL="0" indent="0">
              <a:buNone/>
            </a:pPr>
            <a:endParaRPr lang="es-ES_tradnl" dirty="0"/>
          </a:p>
        </p:txBody>
      </p:sp>
      <p:pic>
        <p:nvPicPr>
          <p:cNvPr id="9" name="Imagen 8"/>
          <p:cNvPicPr>
            <a:picLocks noChangeAspect="1"/>
          </p:cNvPicPr>
          <p:nvPr/>
        </p:nvPicPr>
        <p:blipFill>
          <a:blip r:embed="rId3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3335" y="4998008"/>
            <a:ext cx="2036630" cy="15734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4147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411</TotalTime>
  <Words>1127</Words>
  <Application>Microsoft Macintosh PowerPoint</Application>
  <PresentationFormat>Panorámica</PresentationFormat>
  <Paragraphs>124</Paragraphs>
  <Slides>16</Slides>
  <Notes>8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16</vt:i4>
      </vt:variant>
    </vt:vector>
  </HeadingPairs>
  <TitlesOfParts>
    <vt:vector size="21" baseType="lpstr">
      <vt:lpstr>Calibri</vt:lpstr>
      <vt:lpstr>Calibri Light</vt:lpstr>
      <vt:lpstr>Times New Roman</vt:lpstr>
      <vt:lpstr>Arial</vt:lpstr>
      <vt:lpstr>Tema de Office</vt:lpstr>
      <vt:lpstr>Presentación de PowerPoint</vt:lpstr>
      <vt:lpstr>ÍNDICE</vt:lpstr>
      <vt:lpstr>Presentación</vt:lpstr>
      <vt:lpstr>Junta Directiva</vt:lpstr>
      <vt:lpstr>Defensa de la especialización</vt:lpstr>
      <vt:lpstr>Acuerdos con otras instituciones</vt:lpstr>
      <vt:lpstr>Formaciones 2019/2020</vt:lpstr>
      <vt:lpstr>Asamblea constitución</vt:lpstr>
      <vt:lpstr>Servicios a los socios/as</vt:lpstr>
      <vt:lpstr>MEMORIA DE ACTIVIDADES 2020</vt:lpstr>
      <vt:lpstr>FORMACIONES 2020</vt:lpstr>
      <vt:lpstr>MEMORIA EXPLICATIVA DEL PRESUPUESTO 2020</vt:lpstr>
      <vt:lpstr>MEMORIA EXPLICATIVA DEL PRESUPUESTO 2020</vt:lpstr>
      <vt:lpstr>MEMORIA EXPLICATIVA DEL PRESUPUESTO 2020</vt:lpstr>
      <vt:lpstr>MEMORIA EXPLICATIVA DEL PRESUPUESTO 2020</vt:lpstr>
      <vt:lpstr>GRACIAS A TOD@S</vt:lpstr>
    </vt:vector>
  </TitlesOfParts>
  <Company/>
  <LinksUpToDate>false</LinksUpToDate>
  <SharedDoc>false</SharedDoc>
  <HyperlinksChanged>false</HyperlinksChanged>
  <AppVersion>15.0026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 de Microsoft Office</dc:creator>
  <cp:lastModifiedBy>Usuario de Microsoft Office</cp:lastModifiedBy>
  <cp:revision>38</cp:revision>
  <dcterms:created xsi:type="dcterms:W3CDTF">2019-12-11T22:10:28Z</dcterms:created>
  <dcterms:modified xsi:type="dcterms:W3CDTF">2020-01-16T10:52:07Z</dcterms:modified>
</cp:coreProperties>
</file>